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60" r:id="rId3"/>
  </p:sldMasterIdLst>
  <p:notesMasterIdLst>
    <p:notesMasterId r:id="rId46"/>
  </p:notesMasterIdLst>
  <p:sldIdLst>
    <p:sldId id="256" r:id="rId4"/>
    <p:sldId id="303" r:id="rId5"/>
    <p:sldId id="332" r:id="rId6"/>
    <p:sldId id="258" r:id="rId7"/>
    <p:sldId id="318" r:id="rId8"/>
    <p:sldId id="279" r:id="rId9"/>
    <p:sldId id="281" r:id="rId10"/>
    <p:sldId id="319" r:id="rId11"/>
    <p:sldId id="320" r:id="rId12"/>
    <p:sldId id="328" r:id="rId13"/>
    <p:sldId id="331" r:id="rId14"/>
    <p:sldId id="289" r:id="rId15"/>
    <p:sldId id="293" r:id="rId16"/>
    <p:sldId id="295" r:id="rId17"/>
    <p:sldId id="329" r:id="rId18"/>
    <p:sldId id="299" r:id="rId19"/>
    <p:sldId id="268" r:id="rId20"/>
    <p:sldId id="257" r:id="rId21"/>
    <p:sldId id="304" r:id="rId22"/>
    <p:sldId id="305" r:id="rId23"/>
    <p:sldId id="306" r:id="rId24"/>
    <p:sldId id="307" r:id="rId25"/>
    <p:sldId id="308" r:id="rId26"/>
    <p:sldId id="309" r:id="rId27"/>
    <p:sldId id="310" r:id="rId28"/>
    <p:sldId id="312" r:id="rId29"/>
    <p:sldId id="313" r:id="rId30"/>
    <p:sldId id="314" r:id="rId31"/>
    <p:sldId id="333" r:id="rId32"/>
    <p:sldId id="334" r:id="rId33"/>
    <p:sldId id="336" r:id="rId34"/>
    <p:sldId id="335" r:id="rId35"/>
    <p:sldId id="287" r:id="rId36"/>
    <p:sldId id="315" r:id="rId37"/>
    <p:sldId id="321" r:id="rId38"/>
    <p:sldId id="330" r:id="rId39"/>
    <p:sldId id="322" r:id="rId40"/>
    <p:sldId id="323" r:id="rId41"/>
    <p:sldId id="324" r:id="rId42"/>
    <p:sldId id="325" r:id="rId43"/>
    <p:sldId id="280" r:id="rId44"/>
    <p:sldId id="26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ri Harmoinen" initials="KH" lastIdx="4" clrIdx="0">
    <p:extLst>
      <p:ext uri="{19B8F6BF-5375-455C-9EA6-DF929625EA0E}">
        <p15:presenceInfo xmlns:p15="http://schemas.microsoft.com/office/powerpoint/2012/main" userId="S-1-5-21-2946885236-243789891-1878128875-15159" providerId="AD"/>
      </p:ext>
    </p:extLst>
  </p:cmAuthor>
  <p:cmAuthor id="2" name="Cashy Ball" initials="CB" lastIdx="1" clrIdx="1">
    <p:extLst>
      <p:ext uri="{19B8F6BF-5375-455C-9EA6-DF929625EA0E}">
        <p15:presenceInfo xmlns:p15="http://schemas.microsoft.com/office/powerpoint/2012/main" userId="S-1-5-21-2946885236-243789891-1878128875-5124" providerId="AD"/>
      </p:ext>
    </p:extLst>
  </p:cmAuthor>
  <p:cmAuthor id="3" name="Charlotte Haeusler" initials="CH" lastIdx="1" clrIdx="2">
    <p:extLst>
      <p:ext uri="{19B8F6BF-5375-455C-9EA6-DF929625EA0E}">
        <p15:presenceInfo xmlns:p15="http://schemas.microsoft.com/office/powerpoint/2012/main" userId="S-1-5-21-2946885236-243789891-1878128875-118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75C997"/>
    <a:srgbClr val="4959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30C7E1-B497-4D38-ACFD-6C0545D70CB3}" v="16" dt="2020-11-17T03:10:12.0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34" autoAdjust="0"/>
    <p:restoredTop sz="94660"/>
  </p:normalViewPr>
  <p:slideViewPr>
    <p:cSldViewPr snapToGrid="0">
      <p:cViewPr varScale="1">
        <p:scale>
          <a:sx n="66" d="100"/>
          <a:sy n="66" d="100"/>
        </p:scale>
        <p:origin x="342" y="78"/>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10.xml" Id="rId13" /><Relationship Type="http://schemas.openxmlformats.org/officeDocument/2006/relationships/slide" Target="slides/slide15.xml" Id="rId18" /><Relationship Type="http://schemas.openxmlformats.org/officeDocument/2006/relationships/slide" Target="slides/slide23.xml" Id="rId26" /><Relationship Type="http://schemas.openxmlformats.org/officeDocument/2006/relationships/slide" Target="slides/slide36.xml" Id="rId39" /><Relationship Type="http://schemas.openxmlformats.org/officeDocument/2006/relationships/slideMaster" Target="slideMasters/slideMaster2.xml" Id="rId3" /><Relationship Type="http://schemas.openxmlformats.org/officeDocument/2006/relationships/slide" Target="slides/slide18.xml" Id="rId21" /><Relationship Type="http://schemas.openxmlformats.org/officeDocument/2006/relationships/slide" Target="slides/slide31.xml" Id="rId34" /><Relationship Type="http://schemas.openxmlformats.org/officeDocument/2006/relationships/slide" Target="slides/slide39.xml" Id="rId42" /><Relationship Type="http://schemas.openxmlformats.org/officeDocument/2006/relationships/commentAuthors" Target="commentAuthors.xml" Id="rId47" /><Relationship Type="http://schemas.openxmlformats.org/officeDocument/2006/relationships/theme" Target="theme/theme1.xml" Id="rId50" /><Relationship Type="http://schemas.openxmlformats.org/officeDocument/2006/relationships/slide" Target="slides/slide4.xml" Id="rId7" /><Relationship Type="http://schemas.openxmlformats.org/officeDocument/2006/relationships/slide" Target="slides/slide9.xml" Id="rId12" /><Relationship Type="http://schemas.openxmlformats.org/officeDocument/2006/relationships/slide" Target="slides/slide14.xml" Id="rId17" /><Relationship Type="http://schemas.openxmlformats.org/officeDocument/2006/relationships/slide" Target="slides/slide22.xml" Id="rId25" /><Relationship Type="http://schemas.openxmlformats.org/officeDocument/2006/relationships/slide" Target="slides/slide30.xml" Id="rId33" /><Relationship Type="http://schemas.openxmlformats.org/officeDocument/2006/relationships/slide" Target="slides/slide35.xml" Id="rId38" /><Relationship Type="http://schemas.openxmlformats.org/officeDocument/2006/relationships/notesMaster" Target="notesMasters/notesMaster1.xml" Id="rId46" /><Relationship Type="http://schemas.openxmlformats.org/officeDocument/2006/relationships/slideMaster" Target="slideMasters/slideMaster1.xml" Id="rId2" /><Relationship Type="http://schemas.openxmlformats.org/officeDocument/2006/relationships/slide" Target="slides/slide13.xml" Id="rId16" /><Relationship Type="http://schemas.openxmlformats.org/officeDocument/2006/relationships/slide" Target="slides/slide17.xml" Id="rId20" /><Relationship Type="http://schemas.openxmlformats.org/officeDocument/2006/relationships/slide" Target="slides/slide26.xml" Id="rId29" /><Relationship Type="http://schemas.openxmlformats.org/officeDocument/2006/relationships/slide" Target="slides/slide38.xml" Id="rId41" /><Relationship Type="http://schemas.openxmlformats.org/officeDocument/2006/relationships/slide" Target="slides/slide3.xml" Id="rId6" /><Relationship Type="http://schemas.openxmlformats.org/officeDocument/2006/relationships/slide" Target="slides/slide8.xml" Id="rId11" /><Relationship Type="http://schemas.openxmlformats.org/officeDocument/2006/relationships/slide" Target="slides/slide21.xml" Id="rId24" /><Relationship Type="http://schemas.openxmlformats.org/officeDocument/2006/relationships/slide" Target="slides/slide29.xml" Id="rId32" /><Relationship Type="http://schemas.openxmlformats.org/officeDocument/2006/relationships/slide" Target="slides/slide34.xml" Id="rId37" /><Relationship Type="http://schemas.openxmlformats.org/officeDocument/2006/relationships/slide" Target="slides/slide37.xml" Id="rId40" /><Relationship Type="http://schemas.openxmlformats.org/officeDocument/2006/relationships/slide" Target="slides/slide42.xml" Id="rId45" /><Relationship Type="http://schemas.microsoft.com/office/2015/10/relationships/revisionInfo" Target="revisionInfo.xml" Id="rId53" /><Relationship Type="http://schemas.openxmlformats.org/officeDocument/2006/relationships/slide" Target="slides/slide2.xml" Id="rId5" /><Relationship Type="http://schemas.openxmlformats.org/officeDocument/2006/relationships/slide" Target="slides/slide12.xml" Id="rId15" /><Relationship Type="http://schemas.openxmlformats.org/officeDocument/2006/relationships/slide" Target="slides/slide20.xml" Id="rId23" /><Relationship Type="http://schemas.openxmlformats.org/officeDocument/2006/relationships/slide" Target="slides/slide25.xml" Id="rId28" /><Relationship Type="http://schemas.openxmlformats.org/officeDocument/2006/relationships/slide" Target="slides/slide33.xml" Id="rId36" /><Relationship Type="http://schemas.openxmlformats.org/officeDocument/2006/relationships/viewProps" Target="viewProps.xml" Id="rId49" /><Relationship Type="http://schemas.openxmlformats.org/officeDocument/2006/relationships/slide" Target="slides/slide7.xml" Id="rId10" /><Relationship Type="http://schemas.openxmlformats.org/officeDocument/2006/relationships/slide" Target="slides/slide16.xml" Id="rId19" /><Relationship Type="http://schemas.openxmlformats.org/officeDocument/2006/relationships/slide" Target="slides/slide28.xml" Id="rId31" /><Relationship Type="http://schemas.openxmlformats.org/officeDocument/2006/relationships/slide" Target="slides/slide41.xml" Id="rId44" /><Relationship Type="http://schemas.microsoft.com/office/2016/11/relationships/changesInfo" Target="changesInfos/changesInfo1.xml" Id="rId52" /><Relationship Type="http://schemas.openxmlformats.org/officeDocument/2006/relationships/slide" Target="slides/slide1.xml" Id="rId4" /><Relationship Type="http://schemas.openxmlformats.org/officeDocument/2006/relationships/slide" Target="slides/slide6.xml" Id="rId9" /><Relationship Type="http://schemas.openxmlformats.org/officeDocument/2006/relationships/slide" Target="slides/slide11.xml" Id="rId14" /><Relationship Type="http://schemas.openxmlformats.org/officeDocument/2006/relationships/slide" Target="slides/slide19.xml" Id="rId22" /><Relationship Type="http://schemas.openxmlformats.org/officeDocument/2006/relationships/slide" Target="slides/slide24.xml" Id="rId27" /><Relationship Type="http://schemas.openxmlformats.org/officeDocument/2006/relationships/slide" Target="slides/slide27.xml" Id="rId30" /><Relationship Type="http://schemas.openxmlformats.org/officeDocument/2006/relationships/slide" Target="slides/slide32.xml" Id="rId35" /><Relationship Type="http://schemas.openxmlformats.org/officeDocument/2006/relationships/slide" Target="slides/slide40.xml" Id="rId43" /><Relationship Type="http://schemas.openxmlformats.org/officeDocument/2006/relationships/presProps" Target="presProps.xml" Id="rId48" /><Relationship Type="http://schemas.openxmlformats.org/officeDocument/2006/relationships/slide" Target="slides/slide5.xml" Id="rId8" /><Relationship Type="http://schemas.openxmlformats.org/officeDocument/2006/relationships/tableStyles" Target="tableStyles.xml" Id="rId51" /><Relationship Type="http://schemas.openxmlformats.org/officeDocument/2006/relationships/customXml" Target="/customXML/item2.xml" Id="R491f0948f6fe42ea"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akatane Council" userId="d302feef7e85a2e8" providerId="Windows Live" clId="Web-{4930C7E1-B497-4D38-ACFD-6C0545D70CB3}"/>
    <pc:docChg chg="modSld">
      <pc:chgData name="Whakatane Council" userId="d302feef7e85a2e8" providerId="Windows Live" clId="Web-{4930C7E1-B497-4D38-ACFD-6C0545D70CB3}" dt="2020-11-17T03:10:09.347" v="14" actId="20577"/>
      <pc:docMkLst>
        <pc:docMk/>
      </pc:docMkLst>
      <pc:sldChg chg="modSp">
        <pc:chgData name="Whakatane Council" userId="d302feef7e85a2e8" providerId="Windows Live" clId="Web-{4930C7E1-B497-4D38-ACFD-6C0545D70CB3}" dt="2020-11-17T03:10:08.597" v="12" actId="20577"/>
        <pc:sldMkLst>
          <pc:docMk/>
          <pc:sldMk cId="369527682" sldId="280"/>
        </pc:sldMkLst>
        <pc:spChg chg="mod">
          <ac:chgData name="Whakatane Council" userId="d302feef7e85a2e8" providerId="Windows Live" clId="Web-{4930C7E1-B497-4D38-ACFD-6C0545D70CB3}" dt="2020-11-17T03:10:08.597" v="12" actId="20577"/>
          <ac:spMkLst>
            <pc:docMk/>
            <pc:sldMk cId="369527682" sldId="280"/>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2D7DD-47E0-43C3-ADDE-3797272B1B9E}" type="datetimeFigureOut">
              <a:rPr lang="en-NZ" smtClean="0"/>
              <a:t>17/11/2020</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6BE25C-5530-4D38-9B07-65F931D09723}" type="slidenum">
              <a:rPr lang="en-NZ" smtClean="0"/>
              <a:t>‹#›</a:t>
            </a:fld>
            <a:endParaRPr lang="en-NZ"/>
          </a:p>
        </p:txBody>
      </p:sp>
    </p:spTree>
    <p:extLst>
      <p:ext uri="{BB962C8B-B14F-4D97-AF65-F5344CB8AC3E}">
        <p14:creationId xmlns:p14="http://schemas.microsoft.com/office/powerpoint/2010/main" val="334284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4BE7227A-001F-4405-8A81-7190E07A4855}" type="datetimeFigureOut">
              <a:rPr lang="en-NZ" smtClean="0"/>
              <a:t>17/11/2020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1020311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4BE7227A-001F-4405-8A81-7190E07A4855}" type="datetimeFigureOut">
              <a:rPr lang="en-NZ" smtClean="0"/>
              <a:t>17/11/2020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526737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4BE7227A-001F-4405-8A81-7190E07A4855}" type="datetimeFigureOut">
              <a:rPr lang="en-NZ" smtClean="0"/>
              <a:t>17/11/2020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2311321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4BE7227A-001F-4405-8A81-7190E07A4855}" type="datetimeFigureOut">
              <a:rPr lang="en-NZ" smtClean="0"/>
              <a:t>17/11/2020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2550827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4BE7227A-001F-4405-8A81-7190E07A4855}" type="datetimeFigureOut">
              <a:rPr lang="en-NZ" smtClean="0"/>
              <a:t>17/11/2020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2048129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E7227A-001F-4405-8A81-7190E07A4855}" type="datetimeFigureOut">
              <a:rPr lang="en-NZ" smtClean="0"/>
              <a:t>17/11/2020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415068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4BE7227A-001F-4405-8A81-7190E07A4855}" type="datetimeFigureOut">
              <a:rPr lang="en-NZ" smtClean="0"/>
              <a:t>17/11/2020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3780612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91" y="1681163"/>
            <a:ext cx="5157787"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Edit Master text styles</a:t>
            </a:r>
          </a:p>
        </p:txBody>
      </p:sp>
      <p:sp>
        <p:nvSpPr>
          <p:cNvPr id="4" name="Content Placeholder 3"/>
          <p:cNvSpPr>
            <a:spLocks noGrp="1"/>
          </p:cNvSpPr>
          <p:nvPr>
            <p:ph sz="half" idx="2"/>
          </p:nvPr>
        </p:nvSpPr>
        <p:spPr>
          <a:xfrm>
            <a:off x="839791"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4BE7227A-001F-4405-8A81-7190E07A4855}" type="datetimeFigureOut">
              <a:rPr lang="en-NZ" smtClean="0"/>
              <a:t>17/11/2020</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385074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4BE7227A-001F-4405-8A81-7190E07A4855}" type="datetimeFigureOut">
              <a:rPr lang="en-NZ" smtClean="0"/>
              <a:t>17/11/2020</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2850280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E7227A-001F-4405-8A81-7190E07A4855}" type="datetimeFigureOut">
              <a:rPr lang="en-NZ" smtClean="0"/>
              <a:t>17/11/2020</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1801123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90"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Edit Master text styles</a:t>
            </a:r>
          </a:p>
        </p:txBody>
      </p:sp>
      <p:sp>
        <p:nvSpPr>
          <p:cNvPr id="5" name="Date Placeholder 4"/>
          <p:cNvSpPr>
            <a:spLocks noGrp="1"/>
          </p:cNvSpPr>
          <p:nvPr>
            <p:ph type="dt" sz="half" idx="10"/>
          </p:nvPr>
        </p:nvSpPr>
        <p:spPr/>
        <p:txBody>
          <a:bodyPr/>
          <a:lstStyle/>
          <a:p>
            <a:fld id="{4BE7227A-001F-4405-8A81-7190E07A4855}" type="datetimeFigureOut">
              <a:rPr lang="en-NZ" smtClean="0"/>
              <a:t>17/11/2020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3537434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4BE7227A-001F-4405-8A81-7190E07A4855}" type="datetimeFigureOut">
              <a:rPr lang="en-NZ" smtClean="0"/>
              <a:t>17/11/2020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713141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90" y="987425"/>
            <a:ext cx="6172201" cy="4873625"/>
          </a:xfrm>
        </p:spPr>
        <p:txBody>
          <a:bodyPr/>
          <a:lstStyle>
            <a:lvl1pPr marL="0" indent="0">
              <a:buNone/>
              <a:defRPr sz="3200"/>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r>
              <a:rPr lang="en-US"/>
              <a:t>Click icon to add picture</a:t>
            </a:r>
            <a:endParaRPr lang="en-NZ"/>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211" indent="0">
              <a:buNone/>
              <a:defRPr sz="1401"/>
            </a:lvl2pPr>
            <a:lvl3pPr marL="914422" indent="0">
              <a:buNone/>
              <a:defRPr sz="1200"/>
            </a:lvl3pPr>
            <a:lvl4pPr marL="1371635" indent="0">
              <a:buNone/>
              <a:defRPr sz="1001"/>
            </a:lvl4pPr>
            <a:lvl5pPr marL="1828846" indent="0">
              <a:buNone/>
              <a:defRPr sz="1001"/>
            </a:lvl5pPr>
            <a:lvl6pPr marL="2286057" indent="0">
              <a:buNone/>
              <a:defRPr sz="1001"/>
            </a:lvl6pPr>
            <a:lvl7pPr marL="2743268" indent="0">
              <a:buNone/>
              <a:defRPr sz="1001"/>
            </a:lvl7pPr>
            <a:lvl8pPr marL="3200481" indent="0">
              <a:buNone/>
              <a:defRPr sz="1001"/>
            </a:lvl8pPr>
            <a:lvl9pPr marL="3657692" indent="0">
              <a:buNone/>
              <a:defRPr sz="1001"/>
            </a:lvl9pPr>
          </a:lstStyle>
          <a:p>
            <a:pPr lvl="0"/>
            <a:r>
              <a:rPr lang="en-US"/>
              <a:t>Edit Master text styles</a:t>
            </a:r>
          </a:p>
        </p:txBody>
      </p:sp>
      <p:sp>
        <p:nvSpPr>
          <p:cNvPr id="5" name="Date Placeholder 4"/>
          <p:cNvSpPr>
            <a:spLocks noGrp="1"/>
          </p:cNvSpPr>
          <p:nvPr>
            <p:ph type="dt" sz="half" idx="10"/>
          </p:nvPr>
        </p:nvSpPr>
        <p:spPr/>
        <p:txBody>
          <a:bodyPr/>
          <a:lstStyle/>
          <a:p>
            <a:fld id="{4BE7227A-001F-4405-8A81-7190E07A4855}" type="datetimeFigureOut">
              <a:rPr lang="en-NZ" smtClean="0"/>
              <a:t>17/11/2020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78922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4BE7227A-001F-4405-8A81-7190E07A4855}" type="datetimeFigureOut">
              <a:rPr lang="en-NZ" smtClean="0"/>
              <a:t>17/11/2020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1808923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199"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4BE7227A-001F-4405-8A81-7190E07A4855}" type="datetimeFigureOut">
              <a:rPr lang="en-NZ" smtClean="0"/>
              <a:t>17/11/2020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567533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E7227A-001F-4405-8A81-7190E07A4855}" type="datetimeFigureOut">
              <a:rPr lang="en-NZ" smtClean="0"/>
              <a:t>17/11/2020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1019960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4BE7227A-001F-4405-8A81-7190E07A4855}" type="datetimeFigureOut">
              <a:rPr lang="en-NZ" smtClean="0"/>
              <a:t>17/11/2020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2115147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4BE7227A-001F-4405-8A81-7190E07A4855}" type="datetimeFigureOut">
              <a:rPr lang="en-NZ" smtClean="0"/>
              <a:t>17/11/2020</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1853747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4BE7227A-001F-4405-8A81-7190E07A4855}" type="datetimeFigureOut">
              <a:rPr lang="en-NZ" smtClean="0"/>
              <a:t>17/11/2020</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3496268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E7227A-001F-4405-8A81-7190E07A4855}" type="datetimeFigureOut">
              <a:rPr lang="en-NZ" smtClean="0"/>
              <a:t>17/11/2020</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3550175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E7227A-001F-4405-8A81-7190E07A4855}" type="datetimeFigureOut">
              <a:rPr lang="en-NZ" smtClean="0"/>
              <a:t>17/11/2020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3227392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E7227A-001F-4405-8A81-7190E07A4855}" type="datetimeFigureOut">
              <a:rPr lang="en-NZ" smtClean="0"/>
              <a:t>17/11/2020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A482C11-918C-4253-9794-7D3AAEA6040A}" type="slidenum">
              <a:rPr lang="en-NZ" smtClean="0"/>
              <a:t>‹#›</a:t>
            </a:fld>
            <a:endParaRPr lang="en-NZ"/>
          </a:p>
        </p:txBody>
      </p:sp>
    </p:spTree>
    <p:extLst>
      <p:ext uri="{BB962C8B-B14F-4D97-AF65-F5344CB8AC3E}">
        <p14:creationId xmlns:p14="http://schemas.microsoft.com/office/powerpoint/2010/main" val="221742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E7227A-001F-4405-8A81-7190E07A4855}" type="datetimeFigureOut">
              <a:rPr lang="en-NZ" smtClean="0"/>
              <a:t>17/11/2020</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482C11-918C-4253-9794-7D3AAEA6040A}" type="slidenum">
              <a:rPr lang="en-NZ" smtClean="0"/>
              <a:t>‹#›</a:t>
            </a:fld>
            <a:endParaRPr lang="en-NZ"/>
          </a:p>
        </p:txBody>
      </p:sp>
    </p:spTree>
    <p:extLst>
      <p:ext uri="{BB962C8B-B14F-4D97-AF65-F5344CB8AC3E}">
        <p14:creationId xmlns:p14="http://schemas.microsoft.com/office/powerpoint/2010/main" val="1434901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E7227A-001F-4405-8A81-7190E07A4855}" type="datetimeFigureOut">
              <a:rPr lang="en-NZ" smtClean="0"/>
              <a:t>17/11/2020</a:t>
            </a:fld>
            <a:endParaRPr lang="en-NZ"/>
          </a:p>
        </p:txBody>
      </p:sp>
      <p:sp>
        <p:nvSpPr>
          <p:cNvPr id="5" name="Footer Placeholder 4"/>
          <p:cNvSpPr>
            <a:spLocks noGrp="1"/>
          </p:cNvSpPr>
          <p:nvPr>
            <p:ph type="ftr" sz="quarter" idx="3"/>
          </p:nvPr>
        </p:nvSpPr>
        <p:spPr>
          <a:xfrm>
            <a:off x="4038604"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482C11-918C-4253-9794-7D3AAEA6040A}" type="slidenum">
              <a:rPr lang="en-NZ" smtClean="0"/>
              <a:t>‹#›</a:t>
            </a:fld>
            <a:endParaRPr lang="en-NZ"/>
          </a:p>
        </p:txBody>
      </p:sp>
    </p:spTree>
    <p:extLst>
      <p:ext uri="{BB962C8B-B14F-4D97-AF65-F5344CB8AC3E}">
        <p14:creationId xmlns:p14="http://schemas.microsoft.com/office/powerpoint/2010/main" val="2943286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2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7" indent="-228607" algn="l" defTabSz="914422"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8" indent="-228607"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atlas.boprc.govt.nz/api/v1/edms/document/A3490282/content"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www.whakatane.govt.nz/documents/council-plans/operative-district-plan-2017"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lgnz.co.nz/assets/Uploads/f4cafb5ec0/46628-LGNZ-Summary-of-Emission-Reduction-7-Proof-FINAL.pdf"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2.xml"/><Relationship Id="rId7" Type="http://schemas.openxmlformats.org/officeDocument/2006/relationships/hyperlink" Target="https://www.youtube.com/watch?v=QkjkpnhO_cI" TargetMode="External"/><Relationship Id="rId2" Type="http://schemas.openxmlformats.org/officeDocument/2006/relationships/video" Target="https://www.youtube.com/embed/nmNN_z6LRA0" TargetMode="External"/><Relationship Id="rId1" Type="http://schemas.openxmlformats.org/officeDocument/2006/relationships/video" Target="https://www.youtube.com/embed/ug95CwXcKJ4" TargetMode="Externa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Em4ekQpppXM" TargetMode="External"/><Relationship Id="rId6" Type="http://schemas.openxmlformats.org/officeDocument/2006/relationships/hyperlink" Target="https://youtu.be/Em4ekQpppXM" TargetMode="External"/><Relationship Id="rId5" Type="http://schemas.openxmlformats.org/officeDocument/2006/relationships/hyperlink" Target="https://www.deepsouthchallenge.co.nz/projects/climate-adaptation-vulnerability-and-community-well-being" TargetMode="Externa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hyperlink" Target="https://www.lgnz.co.nz/our-work/publications/exposed-climate-change-and-infrastructure-guidance-for-councils/"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nccarf.edu.au/sites/default/files/attached_files/Sector%20Brief%206_Elected%20reps_web.pdf"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video" Target="https://www.youtube.com/embed/P_9_rTZaQAI" TargetMode="External"/><Relationship Id="rId7" Type="http://schemas.openxmlformats.org/officeDocument/2006/relationships/hyperlink" Target="https://www.mfe.govt.nz/publications/climate-change/challenges-implementing-clifton-tangoio-coastal-hazards-strategy-2120" TargetMode="External"/><Relationship Id="rId2" Type="http://schemas.openxmlformats.org/officeDocument/2006/relationships/video" Target="https://www.youtube.com/embed/3tnv9T709kQ" TargetMode="External"/><Relationship Id="rId1" Type="http://schemas.openxmlformats.org/officeDocument/2006/relationships/video" Target="https://www.youtube.com/embed/hVPIe2BVDqc" TargetMode="External"/><Relationship Id="rId6" Type="http://schemas.openxmlformats.org/officeDocument/2006/relationships/hyperlink" Target="https://www.hbcoast.co.nz/" TargetMode="External"/><Relationship Id="rId5" Type="http://schemas.openxmlformats.org/officeDocument/2006/relationships/image" Target="../media/image2.png"/><Relationship Id="rId10" Type="http://schemas.openxmlformats.org/officeDocument/2006/relationships/image" Target="../media/image21.jpeg"/><Relationship Id="rId4" Type="http://schemas.openxmlformats.org/officeDocument/2006/relationships/slideLayout" Target="../slideLayouts/slideLayout2.xml"/><Relationship Id="rId9"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hyperlink" Target="https://adaptivefutures.github.io/seriousgames/game.html" TargetMode="External"/><Relationship Id="rId3" Type="http://schemas.openxmlformats.org/officeDocument/2006/relationships/hyperlink" Target="https://niwa.co.nz/" TargetMode="External"/><Relationship Id="rId7" Type="http://schemas.openxmlformats.org/officeDocument/2006/relationships/hyperlink" Target="https://docs.google.com/forms/d/e/1FAIpQLSfwb3Wo49qCwJ9uNk7M4mfliJWMPXEokI6oRcSsbbLFN_TC4Q/viewform"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www.naturalhazards.org.nz/" TargetMode="External"/><Relationship Id="rId4" Type="http://schemas.openxmlformats.org/officeDocument/2006/relationships/hyperlink" Target="http://www.landcareresearch.co.nz/"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www.whakatane.govt.nz/climate-chang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toitu.co.nz/__data/assets/pdf_file/0014/211181/Disclosure_1718_WDC_CM_Org.pdf" TargetMode="External"/><Relationship Id="rId7"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hyperlink" Target="https://www.toitu.co.nz/home"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slideLayout" Target="../slideLayouts/slideLayout13.xml"/><Relationship Id="rId1" Type="http://schemas.openxmlformats.org/officeDocument/2006/relationships/video" Target="https://www.youtube.com/embed/TzxgEdUFwTA" TargetMode="External"/><Relationship Id="rId6" Type="http://schemas.openxmlformats.org/officeDocument/2006/relationships/hyperlink" Target="https://www.toitu.co.nz/home" TargetMode="External"/><Relationship Id="rId5" Type="http://schemas.openxmlformats.org/officeDocument/2006/relationships/hyperlink" Target="https://www.youtube.com/watch?v=TzxgEdUFwTA" TargetMode="Externa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whakatane.govt.nz/sites/www.whakatane.govt.nz/files/documents/wdc_type_2_energy_audit_report_public_191119_-issued.pdf" TargetMode="External"/><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image" Target="../media/image35.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hyperlink" Target="https://www.boprc.govt.nz/media/718089/bay-of-plenty-community-carbon-footprint-2015_16_-final-results.pdf" TargetMode="External"/><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40.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cid:99C17AE2-3ED0-4839-B40E-BDFAED469189" TargetMode="External"/><Relationship Id="rId5" Type="http://schemas.openxmlformats.org/officeDocument/2006/relationships/image" Target="../media/image45.jpe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hyperlink" Target="https://www.whakatane.govt.nz/sites/www.whakatane.govt.nz/files/documents/climate_change_principles_-_final.pdf" TargetMode="Externa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hyperlink" Target="https://www.whakatane.govt.nz/sites/www.whakatane.govt.nz/files/documents/climate_change_principles_-_final.pdf" TargetMode="External"/><Relationship Id="rId4" Type="http://schemas.openxmlformats.org/officeDocument/2006/relationships/image" Target="../media/image50.pn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hyperlink" Target="https://www.whakatane.govt.nz/climate-change"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whakatane.govt.nz/climate-change"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whakatane.govt.nz/sites/www.whakatane.govt.nz/files/documents/climate-change-strategy-2020-final.pdf" TargetMode="External"/><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hyperlink" Target="https://www.whakatane.govt.nz/sites/www.whakatane.govt.nz/files/documents/climate-change-strategy-2020-final.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hyperlink" Target="https://www.whakatane.govt.nz/climate-chang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hyperlink" Target="https://www.stuff.co.nz/national/politics/local-democracy-reporting/119822031/whakatne-district-council-reduces-emissions-saves-thousands" TargetMode="External"/><Relationship Id="rId4" Type="http://schemas.openxmlformats.org/officeDocument/2006/relationships/hyperlink" Target="https://www.whakatane.govt.nz/sites/www.whakatane.govt.nz/files/documents/energy_management_programme_aquatic_centre_case_study.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s://www.boprc.govt.nz/environment/climate-change/" TargetMode="External"/><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hyperlink" Target="https://atlas.boprc.govt.nz/api/v1/edms/document/A3385266/conten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fonterra.com/nz/en/what-we-stand-for/environment/climate-change.html" TargetMode="External"/><Relationship Id="rId7"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www.zespri.com/en-NZ/zespri-sustainability" TargetMode="External"/><Relationship Id="rId7"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www.climateleaderscoalition.org.nz/who/signatories/signatories/zespri"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hyperlink" Target="https://www.ojifs.com/sustainability/" TargetMode="External"/><Relationship Id="rId7" Type="http://schemas.openxmlformats.org/officeDocument/2006/relationships/image" Target="../media/image74.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73.png"/><Relationship Id="rId11" Type="http://schemas.openxmlformats.org/officeDocument/2006/relationships/image" Target="../media/image78.jpeg"/><Relationship Id="rId5" Type="http://schemas.openxmlformats.org/officeDocument/2006/relationships/hyperlink" Target="https://www.climateleaderscoalition.org.nz/__data/assets/pdf_file/0004/182245/OjiFS-carbon-reduction-case-study_Tasman-Mill.pdf" TargetMode="External"/><Relationship Id="rId10" Type="http://schemas.openxmlformats.org/officeDocument/2006/relationships/image" Target="../media/image77.jpeg"/><Relationship Id="rId4" Type="http://schemas.openxmlformats.org/officeDocument/2006/relationships/hyperlink" Target="https://www.climateleaderscoalition.org.nz/who/signatories/signatories/oji" TargetMode="External"/><Relationship Id="rId9" Type="http://schemas.openxmlformats.org/officeDocument/2006/relationships/image" Target="../media/image76.jpeg"/></Relationships>
</file>

<file path=ppt/slides/_rels/slide4.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4.xml"/><Relationship Id="rId18" Type="http://schemas.openxmlformats.org/officeDocument/2006/relationships/slide" Target="slide34.xml"/><Relationship Id="rId3" Type="http://schemas.openxmlformats.org/officeDocument/2006/relationships/slide" Target="slide5.xml"/><Relationship Id="rId21" Type="http://schemas.openxmlformats.org/officeDocument/2006/relationships/slide" Target="slide37.xml"/><Relationship Id="rId7" Type="http://schemas.openxmlformats.org/officeDocument/2006/relationships/slide" Target="slide12.xml"/><Relationship Id="rId12" Type="http://schemas.openxmlformats.org/officeDocument/2006/relationships/slide" Target="slide23.xml"/><Relationship Id="rId17" Type="http://schemas.openxmlformats.org/officeDocument/2006/relationships/slide" Target="slide33.xml"/><Relationship Id="rId2" Type="http://schemas.openxmlformats.org/officeDocument/2006/relationships/image" Target="../media/image2.png"/><Relationship Id="rId16" Type="http://schemas.openxmlformats.org/officeDocument/2006/relationships/slide" Target="slide29.xml"/><Relationship Id="rId20" Type="http://schemas.openxmlformats.org/officeDocument/2006/relationships/slide" Target="slide36.xml"/><Relationship Id="rId1" Type="http://schemas.openxmlformats.org/officeDocument/2006/relationships/slideLayout" Target="../slideLayouts/slideLayout3.xml"/><Relationship Id="rId6" Type="http://schemas.openxmlformats.org/officeDocument/2006/relationships/slide" Target="slide11.xml"/><Relationship Id="rId11" Type="http://schemas.openxmlformats.org/officeDocument/2006/relationships/slide" Target="slide22.xml"/><Relationship Id="rId24" Type="http://schemas.openxmlformats.org/officeDocument/2006/relationships/slide" Target="slide40.xml"/><Relationship Id="rId5" Type="http://schemas.openxmlformats.org/officeDocument/2006/relationships/slide" Target="slide10.xml"/><Relationship Id="rId15" Type="http://schemas.openxmlformats.org/officeDocument/2006/relationships/slide" Target="slide27.xml"/><Relationship Id="rId23" Type="http://schemas.openxmlformats.org/officeDocument/2006/relationships/slide" Target="slide39.xml"/><Relationship Id="rId10" Type="http://schemas.openxmlformats.org/officeDocument/2006/relationships/slide" Target="slide20.xml"/><Relationship Id="rId19" Type="http://schemas.openxmlformats.org/officeDocument/2006/relationships/image" Target="../media/image3.png"/><Relationship Id="rId4" Type="http://schemas.openxmlformats.org/officeDocument/2006/relationships/slide" Target="slide8.xml"/><Relationship Id="rId9" Type="http://schemas.openxmlformats.org/officeDocument/2006/relationships/slide" Target="slide19.xml"/><Relationship Id="rId14" Type="http://schemas.openxmlformats.org/officeDocument/2006/relationships/slide" Target="slide25.xml"/><Relationship Id="rId22" Type="http://schemas.openxmlformats.org/officeDocument/2006/relationships/slide" Target="slide38.xml"/></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hyperlink" Target="https://www.ngatiawa.iwi.nz/about-te-rununga-o-ngati-awa/depts/taiao" TargetMode="External"/><Relationship Id="rId4" Type="http://schemas.openxmlformats.org/officeDocument/2006/relationships/image" Target="../media/image80.png"/><Relationship Id="rId9"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hyperlink" Target="https://survey.alchemer.com/s3/6035989/Module-3-Our-role-and-responsibilities-public-survey"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solgm.org.nz/Attachment?Action=Download&amp;Attachment_id=1943" TargetMode="External"/><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lgnz.co.nz/our-work/publications/natural-hazards-information-on-lims/"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lgnz.co.nz/assets/Uploads/f86bfef615/44476-LGNZ-How-climate-change-affects-local-government2.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www.doc.govt.nz/documents/conservation/marine-and-coastal/coastal-management/nz-coastal-policy-statement-2010.pdf#page=24" TargetMode="External"/><Relationship Id="rId3" Type="http://schemas.openxmlformats.org/officeDocument/2006/relationships/hyperlink" Target="https://www.doc.govt.nz/documents/conservation/marine-and-coastal/coastal-management/nz-coastal-policy-statement-2010.pdf#page=10" TargetMode="External"/><Relationship Id="rId7" Type="http://schemas.openxmlformats.org/officeDocument/2006/relationships/hyperlink" Target="https://www.doc.govt.nz/documents/conservation/marine-and-coastal/coastal-management/nz-coastal-policy-statement-2010.pdf#page=21" TargetMode="External"/><Relationship Id="rId12" Type="http://schemas.openxmlformats.org/officeDocument/2006/relationships/hyperlink" Target="https://www.doc.govt.nz/documents/conservation/marine-and-coastal/coastal-management/nz-coastal-policy-statement-2010.pdf"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doc.govt.nz/documents/conservation/marine-and-coastal/coastal-management/nz-coastal-policy-statement-2010.pdf#page=16" TargetMode="External"/><Relationship Id="rId11" Type="http://schemas.openxmlformats.org/officeDocument/2006/relationships/image" Target="../media/image6.png"/><Relationship Id="rId5" Type="http://schemas.openxmlformats.org/officeDocument/2006/relationships/hyperlink" Target="https://www.doc.govt.nz/documents/conservation/marine-and-coastal/coastal-management/nz-coastal-policy-statement-2010.pdf#page=13" TargetMode="External"/><Relationship Id="rId10" Type="http://schemas.openxmlformats.org/officeDocument/2006/relationships/image" Target="../media/image5.png"/><Relationship Id="rId4" Type="http://schemas.openxmlformats.org/officeDocument/2006/relationships/hyperlink" Target="https://www.doc.govt.nz/documents/conservation/marine-and-coastal/coastal-management/nz-coastal-policy-statement-2010.pdf#page=11" TargetMode="External"/><Relationship Id="rId9" Type="http://schemas.openxmlformats.org/officeDocument/2006/relationships/hyperlink" Target="https://www.doc.govt.nz/documents/conservation/marine-and-coastal/coastal-management/nz-coastal-policy-statement-2010.pdf#page=25"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atlas.boprc.govt.nz/api/v1/edms/document/A2377930/content#page=31" TargetMode="External"/><Relationship Id="rId7" Type="http://schemas.openxmlformats.org/officeDocument/2006/relationships/hyperlink" Target="https://www.boprc.govt.nz/your-council/plans-and-policies/policies/regional-policy-statement/"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atlas.boprc.govt.nz/api/v1/edms/document/A2377930/content#page=105" TargetMode="External"/><Relationship Id="rId4" Type="http://schemas.openxmlformats.org/officeDocument/2006/relationships/hyperlink" Target="https://atlas.boprc.govt.nz/api/v1/edms/document/A2377930/content#page=7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39089" y="4796444"/>
            <a:ext cx="3167150" cy="646331"/>
          </a:xfrm>
          <a:prstGeom prst="rect">
            <a:avLst/>
          </a:prstGeom>
          <a:noFill/>
        </p:spPr>
        <p:txBody>
          <a:bodyPr wrap="square" rtlCol="0">
            <a:spAutoFit/>
          </a:bodyPr>
          <a:lstStyle/>
          <a:p>
            <a:r>
              <a:rPr lang="mi-NZ" sz="3600" dirty="0">
                <a:solidFill>
                  <a:schemeClr val="bg1"/>
                </a:solidFill>
              </a:rPr>
              <a:t>E-LEARNING</a:t>
            </a:r>
            <a:endParaRPr lang="en-NZ" sz="3200" dirty="0"/>
          </a:p>
        </p:txBody>
      </p:sp>
    </p:spTree>
    <p:extLst>
      <p:ext uri="{BB962C8B-B14F-4D97-AF65-F5344CB8AC3E}">
        <p14:creationId xmlns:p14="http://schemas.microsoft.com/office/powerpoint/2010/main" val="1566702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90055" y="1362861"/>
            <a:ext cx="10515600" cy="499399"/>
          </a:xfrm>
        </p:spPr>
        <p:txBody>
          <a:bodyPr>
            <a:normAutofit/>
          </a:bodyPr>
          <a:lstStyle/>
          <a:p>
            <a:r>
              <a:rPr lang="en-NZ" sz="1600" dirty="0">
                <a:solidFill>
                  <a:srgbClr val="49596E"/>
                </a:solidFill>
                <a:latin typeface="+mn-lt"/>
              </a:rPr>
              <a:t>1.3. Bay of Plenty Regional Natural Resources Plan</a:t>
            </a:r>
          </a:p>
        </p:txBody>
      </p:sp>
      <p:sp>
        <p:nvSpPr>
          <p:cNvPr id="7" name="TextBox 6"/>
          <p:cNvSpPr txBox="1"/>
          <p:nvPr/>
        </p:nvSpPr>
        <p:spPr>
          <a:xfrm>
            <a:off x="457199" y="1998687"/>
            <a:ext cx="5559137" cy="3539430"/>
          </a:xfrm>
          <a:prstGeom prst="rect">
            <a:avLst/>
          </a:prstGeom>
          <a:noFill/>
        </p:spPr>
        <p:txBody>
          <a:bodyPr wrap="square" rtlCol="0">
            <a:spAutoFit/>
          </a:bodyPr>
          <a:lstStyle/>
          <a:p>
            <a:r>
              <a:rPr lang="en-NZ" sz="1400" dirty="0"/>
              <a:t>The purpose of the Regional Natural Resources Plan (RNRP) is to promote the sustainable and integrated management of land and water resources within the Bay of Plenty. To achieve this, the RNRP has policies and methods (which include rules) to address issues of use, development and protection of land resources, geothermal resources and freshwater resources, including the beds and margins of water bodies. </a:t>
            </a:r>
          </a:p>
          <a:p>
            <a:endParaRPr lang="en-NZ" sz="1400" dirty="0"/>
          </a:p>
          <a:p>
            <a:r>
              <a:rPr lang="en-NZ" sz="1400" dirty="0"/>
              <a:t>The resources covered by the Regional Natural Resources Plan are:</a:t>
            </a:r>
          </a:p>
          <a:p>
            <a:pPr marL="285750" indent="-285750">
              <a:buFont typeface="Arial" panose="020B0604020202020204" pitchFamily="34" charset="0"/>
              <a:buChar char="•"/>
            </a:pPr>
            <a:r>
              <a:rPr lang="en-NZ" sz="1400" dirty="0"/>
              <a:t>Soil (land)</a:t>
            </a:r>
          </a:p>
          <a:p>
            <a:pPr marL="285750" indent="-285750">
              <a:buFont typeface="Arial" panose="020B0604020202020204" pitchFamily="34" charset="0"/>
              <a:buChar char="•"/>
            </a:pPr>
            <a:r>
              <a:rPr lang="en-NZ" sz="1400" dirty="0"/>
              <a:t>Rivers and streams</a:t>
            </a:r>
          </a:p>
          <a:p>
            <a:pPr marL="285750" indent="-285750">
              <a:buFont typeface="Arial" panose="020B0604020202020204" pitchFamily="34" charset="0"/>
              <a:buChar char="•"/>
            </a:pPr>
            <a:r>
              <a:rPr lang="en-NZ" sz="1400" dirty="0"/>
              <a:t>Lakes</a:t>
            </a:r>
          </a:p>
          <a:p>
            <a:pPr marL="285750" indent="-285750">
              <a:buFont typeface="Arial" panose="020B0604020202020204" pitchFamily="34" charset="0"/>
              <a:buChar char="•"/>
            </a:pPr>
            <a:r>
              <a:rPr lang="en-NZ" sz="1400" dirty="0"/>
              <a:t>Wetlands</a:t>
            </a:r>
          </a:p>
          <a:p>
            <a:pPr marL="285750" indent="-285750">
              <a:buFont typeface="Arial" panose="020B0604020202020204" pitchFamily="34" charset="0"/>
              <a:buChar char="•"/>
            </a:pPr>
            <a:r>
              <a:rPr lang="en-NZ" sz="1400" dirty="0"/>
              <a:t>Groundwater</a:t>
            </a:r>
          </a:p>
          <a:p>
            <a:pPr marL="285750" indent="-285750">
              <a:buFont typeface="Arial" panose="020B0604020202020204" pitchFamily="34" charset="0"/>
              <a:buChar char="•"/>
            </a:pPr>
            <a:r>
              <a:rPr lang="en-NZ" sz="1400" dirty="0"/>
              <a:t>Geothermal</a:t>
            </a:r>
          </a:p>
          <a:p>
            <a:pPr marL="285750" indent="-285750">
              <a:buFont typeface="Arial" panose="020B0604020202020204" pitchFamily="34" charset="0"/>
              <a:buChar char="•"/>
            </a:pPr>
            <a:r>
              <a:rPr lang="en-NZ" sz="1400" dirty="0"/>
              <a:t>Natural Hazards</a:t>
            </a:r>
          </a:p>
          <a:p>
            <a:pPr marL="285750" indent="-285750">
              <a:buFont typeface="Arial" panose="020B0604020202020204" pitchFamily="34" charset="0"/>
              <a:buChar char="•"/>
            </a:pPr>
            <a:r>
              <a:rPr lang="en-NZ" sz="1400" dirty="0"/>
              <a:t>Air</a:t>
            </a:r>
            <a:endParaRPr lang="en-NZ" sz="1400" dirty="0">
              <a:effectLst/>
            </a:endParaRPr>
          </a:p>
        </p:txBody>
      </p:sp>
      <p:pic>
        <p:nvPicPr>
          <p:cNvPr id="9" name="Picture 8"/>
          <p:cNvPicPr>
            <a:picLocks noChangeAspect="1"/>
          </p:cNvPicPr>
          <p:nvPr/>
        </p:nvPicPr>
        <p:blipFill rotWithShape="1">
          <a:blip r:embed="rId3"/>
          <a:srcRect l="-53333" t="133746" r="53333" b="-41368"/>
          <a:stretch/>
        </p:blipFill>
        <p:spPr>
          <a:xfrm>
            <a:off x="3142817" y="6556664"/>
            <a:ext cx="4714875" cy="453736"/>
          </a:xfrm>
          <a:prstGeom prst="rect">
            <a:avLst/>
          </a:prstGeom>
        </p:spPr>
      </p:pic>
      <p:pic>
        <p:nvPicPr>
          <p:cNvPr id="10" name="Picture 9"/>
          <p:cNvPicPr>
            <a:picLocks noChangeAspect="1"/>
          </p:cNvPicPr>
          <p:nvPr/>
        </p:nvPicPr>
        <p:blipFill>
          <a:blip r:embed="rId4"/>
          <a:stretch>
            <a:fillRect/>
          </a:stretch>
        </p:blipFill>
        <p:spPr>
          <a:xfrm>
            <a:off x="4710113" y="4519928"/>
            <a:ext cx="6886575" cy="1066800"/>
          </a:xfrm>
          <a:prstGeom prst="rect">
            <a:avLst/>
          </a:prstGeom>
        </p:spPr>
      </p:pic>
      <p:pic>
        <p:nvPicPr>
          <p:cNvPr id="11" name="Picture 10"/>
          <p:cNvPicPr>
            <a:picLocks noChangeAspect="1"/>
          </p:cNvPicPr>
          <p:nvPr/>
        </p:nvPicPr>
        <p:blipFill>
          <a:blip r:embed="rId5"/>
          <a:stretch>
            <a:fillRect/>
          </a:stretch>
        </p:blipFill>
        <p:spPr>
          <a:xfrm>
            <a:off x="6384348" y="1998687"/>
            <a:ext cx="4952134" cy="1711849"/>
          </a:xfrm>
          <a:prstGeom prst="rect">
            <a:avLst/>
          </a:prstGeom>
        </p:spPr>
      </p:pic>
      <p:sp>
        <p:nvSpPr>
          <p:cNvPr id="12" name="Rectangle 11"/>
          <p:cNvSpPr/>
          <p:nvPr/>
        </p:nvSpPr>
        <p:spPr>
          <a:xfrm>
            <a:off x="176645" y="6231777"/>
            <a:ext cx="7312603" cy="738664"/>
          </a:xfrm>
          <a:prstGeom prst="rect">
            <a:avLst/>
          </a:prstGeom>
        </p:spPr>
        <p:txBody>
          <a:bodyPr wrap="square">
            <a:spAutoFit/>
          </a:bodyPr>
          <a:lstStyle/>
          <a:p>
            <a:r>
              <a:rPr lang="en-NZ" sz="1400" dirty="0"/>
              <a:t>Full plan:</a:t>
            </a:r>
          </a:p>
          <a:p>
            <a:r>
              <a:rPr lang="en-NZ" sz="1400" dirty="0">
                <a:hlinkClick r:id="rId6"/>
              </a:rPr>
              <a:t>https://atlas.boprc.govt.nz/api/v1/edms/document/A3490282/content</a:t>
            </a:r>
            <a:endParaRPr lang="en-NZ" sz="1400" dirty="0"/>
          </a:p>
          <a:p>
            <a:endParaRPr lang="en-NZ" sz="1400" dirty="0"/>
          </a:p>
        </p:txBody>
      </p:sp>
    </p:spTree>
    <p:extLst>
      <p:ext uri="{BB962C8B-B14F-4D97-AF65-F5344CB8AC3E}">
        <p14:creationId xmlns:p14="http://schemas.microsoft.com/office/powerpoint/2010/main" val="937711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90055" y="1362861"/>
            <a:ext cx="10515600" cy="499399"/>
          </a:xfrm>
        </p:spPr>
        <p:txBody>
          <a:bodyPr>
            <a:normAutofit/>
          </a:bodyPr>
          <a:lstStyle/>
          <a:p>
            <a:r>
              <a:rPr lang="en-NZ" sz="1600" dirty="0">
                <a:solidFill>
                  <a:srgbClr val="49596E"/>
                </a:solidFill>
                <a:latin typeface="+mn-lt"/>
              </a:rPr>
              <a:t>1.3. </a:t>
            </a:r>
            <a:r>
              <a:rPr lang="en-NZ" sz="1600" dirty="0" err="1">
                <a:solidFill>
                  <a:srgbClr val="49596E"/>
                </a:solidFill>
                <a:latin typeface="+mn-lt"/>
              </a:rPr>
              <a:t>Whakatāne</a:t>
            </a:r>
            <a:r>
              <a:rPr lang="en-NZ" sz="1600" dirty="0">
                <a:solidFill>
                  <a:srgbClr val="49596E"/>
                </a:solidFill>
                <a:latin typeface="+mn-lt"/>
              </a:rPr>
              <a:t> District Plan </a:t>
            </a:r>
          </a:p>
        </p:txBody>
      </p:sp>
      <p:sp>
        <p:nvSpPr>
          <p:cNvPr id="7" name="TextBox 6"/>
          <p:cNvSpPr txBox="1"/>
          <p:nvPr/>
        </p:nvSpPr>
        <p:spPr>
          <a:xfrm>
            <a:off x="363680" y="1863604"/>
            <a:ext cx="8884228" cy="4185761"/>
          </a:xfrm>
          <a:prstGeom prst="rect">
            <a:avLst/>
          </a:prstGeom>
          <a:noFill/>
        </p:spPr>
        <p:txBody>
          <a:bodyPr wrap="square" rtlCol="0">
            <a:spAutoFit/>
          </a:bodyPr>
          <a:lstStyle/>
          <a:p>
            <a:r>
              <a:rPr lang="en-NZ" sz="1400" dirty="0"/>
              <a:t>The RMA requires the Council</a:t>
            </a:r>
            <a:r>
              <a:rPr lang="en-NZ" sz="1400" b="1" dirty="0"/>
              <a:t> </a:t>
            </a:r>
            <a:r>
              <a:rPr lang="en-NZ" sz="1400" dirty="0"/>
              <a:t>to have a District Plan (DP). The purpose of the DP is to help the Council</a:t>
            </a:r>
            <a:r>
              <a:rPr lang="en-NZ" sz="1400" b="1" dirty="0"/>
              <a:t> </a:t>
            </a:r>
            <a:r>
              <a:rPr lang="en-NZ" sz="1400" dirty="0"/>
              <a:t>carry out its responsibilities under the RMA, including controlling of the effects of use, development and protection of land. The purpose of the RMA is to promote the sustainable management of natural and physical resources. Anything that is done under the provisions of the RMA must advance this statutory purpose. Sustainable management is defined in Section 5(2) of the RMA but in general it means managing the use, development, and protection of natural and physical resources in a way, or at a rate, which enables people and communities to provide for their social, economic and cultural well-being and for their health and safety while;</a:t>
            </a:r>
          </a:p>
          <a:p>
            <a:pPr lvl="1"/>
            <a:r>
              <a:rPr lang="en-NZ" sz="1400" dirty="0"/>
              <a:t>a. sustaining the potential of natural and physical resources (excluding minerals) to meet the reasonably foreseeable needs of future generations;</a:t>
            </a:r>
          </a:p>
          <a:p>
            <a:pPr lvl="1"/>
            <a:r>
              <a:rPr lang="en-NZ" sz="1400" dirty="0"/>
              <a:t>b. safeguarding the life-supporting capacity of air, water, soil and ecosystems; and</a:t>
            </a:r>
          </a:p>
          <a:p>
            <a:pPr lvl="1"/>
            <a:r>
              <a:rPr lang="en-NZ" sz="1400" dirty="0"/>
              <a:t>c. avoiding, remedying or mitigating any adverse effects of activities on the environment.</a:t>
            </a:r>
          </a:p>
          <a:p>
            <a:endParaRPr lang="mi-NZ" sz="1400" dirty="0"/>
          </a:p>
          <a:p>
            <a:r>
              <a:rPr lang="mi-NZ" sz="1400" dirty="0"/>
              <a:t>In the ‘Natural Hazards’ chapter of the DP, Objective Haz1 is to</a:t>
            </a:r>
            <a:r>
              <a:rPr lang="mi-NZ" sz="1400" i="1" dirty="0"/>
              <a:t>: m</a:t>
            </a:r>
            <a:r>
              <a:rPr lang="en-NZ" sz="1400" i="1" dirty="0" err="1"/>
              <a:t>anage</a:t>
            </a:r>
            <a:r>
              <a:rPr lang="en-NZ" sz="1400" i="1" dirty="0"/>
              <a:t> the subdivision, use, development and protection of land so as to avoid or mitigate the adverse effects of natural hazards on the life and wellbeing of people, and significant environmental values. </a:t>
            </a:r>
            <a:r>
              <a:rPr lang="mi-NZ" sz="1400" dirty="0"/>
              <a:t>Policy 12 under this objective is: </a:t>
            </a:r>
            <a:r>
              <a:rPr lang="mi-NZ" sz="1400" i="1" dirty="0"/>
              <a:t>to </a:t>
            </a:r>
            <a:r>
              <a:rPr lang="en-NZ" sz="1400" i="1" dirty="0"/>
              <a:t>take into account the effects of climate change when identifying hazards and the locations where those hazards could adversely affect people and property.</a:t>
            </a:r>
          </a:p>
          <a:p>
            <a:endParaRPr lang="mi-NZ" sz="1400" i="1" dirty="0"/>
          </a:p>
          <a:p>
            <a:r>
              <a:rPr lang="mi-NZ" sz="1400" dirty="0"/>
              <a:t>Section 3.7.25.1(vii) notes that, in relation to inundation from any source, the Council shall have regard to the potential impact of climate change.</a:t>
            </a:r>
            <a:endParaRPr lang="en-NZ" sz="1400" dirty="0"/>
          </a:p>
        </p:txBody>
      </p:sp>
      <p:pic>
        <p:nvPicPr>
          <p:cNvPr id="2" name="Picture 1"/>
          <p:cNvPicPr>
            <a:picLocks noChangeAspect="1"/>
          </p:cNvPicPr>
          <p:nvPr/>
        </p:nvPicPr>
        <p:blipFill>
          <a:blip r:embed="rId3"/>
          <a:stretch>
            <a:fillRect/>
          </a:stretch>
        </p:blipFill>
        <p:spPr>
          <a:xfrm>
            <a:off x="9434447" y="2090860"/>
            <a:ext cx="2342416" cy="3311556"/>
          </a:xfrm>
          <a:prstGeom prst="rect">
            <a:avLst/>
          </a:prstGeom>
          <a:ln>
            <a:solidFill>
              <a:schemeClr val="tx1"/>
            </a:solidFill>
          </a:ln>
        </p:spPr>
      </p:pic>
      <p:sp>
        <p:nvSpPr>
          <p:cNvPr id="5" name="Rectangle 4"/>
          <p:cNvSpPr/>
          <p:nvPr/>
        </p:nvSpPr>
        <p:spPr>
          <a:xfrm>
            <a:off x="332507" y="6194838"/>
            <a:ext cx="9351818" cy="738664"/>
          </a:xfrm>
          <a:prstGeom prst="rect">
            <a:avLst/>
          </a:prstGeom>
        </p:spPr>
        <p:txBody>
          <a:bodyPr wrap="square">
            <a:spAutoFit/>
          </a:bodyPr>
          <a:lstStyle/>
          <a:p>
            <a:r>
              <a:rPr lang="en-NZ" sz="1400" dirty="0"/>
              <a:t>More information:</a:t>
            </a:r>
          </a:p>
          <a:p>
            <a:r>
              <a:rPr lang="en-NZ" sz="1400" dirty="0">
                <a:hlinkClick r:id="rId4"/>
              </a:rPr>
              <a:t>https://www.whakatane.govt.nz/documents/council-plans/operative-district-plan-2017</a:t>
            </a:r>
            <a:endParaRPr lang="en-NZ" sz="1400" dirty="0"/>
          </a:p>
          <a:p>
            <a:endParaRPr lang="en-NZ" sz="1400" dirty="0"/>
          </a:p>
        </p:txBody>
      </p:sp>
    </p:spTree>
    <p:extLst>
      <p:ext uri="{BB962C8B-B14F-4D97-AF65-F5344CB8AC3E}">
        <p14:creationId xmlns:p14="http://schemas.microsoft.com/office/powerpoint/2010/main" val="2445126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p:cNvSpPr>
            <a:spLocks noGrp="1"/>
          </p:cNvSpPr>
          <p:nvPr>
            <p:ph type="title"/>
          </p:nvPr>
        </p:nvSpPr>
        <p:spPr>
          <a:xfrm>
            <a:off x="176320" y="1405937"/>
            <a:ext cx="10515600" cy="499399"/>
          </a:xfrm>
        </p:spPr>
        <p:txBody>
          <a:bodyPr>
            <a:normAutofit/>
          </a:bodyPr>
          <a:lstStyle/>
          <a:p>
            <a:r>
              <a:rPr lang="en-NZ" sz="1600" dirty="0">
                <a:solidFill>
                  <a:schemeClr val="tx2"/>
                </a:solidFill>
                <a:latin typeface="+mn-lt"/>
              </a:rPr>
              <a:t>1.3. Mitigation and local government</a:t>
            </a:r>
          </a:p>
        </p:txBody>
      </p:sp>
      <p:sp>
        <p:nvSpPr>
          <p:cNvPr id="4" name="Rectangle 3"/>
          <p:cNvSpPr/>
          <p:nvPr/>
        </p:nvSpPr>
        <p:spPr>
          <a:xfrm>
            <a:off x="373812" y="1905336"/>
            <a:ext cx="7445512" cy="2462213"/>
          </a:xfrm>
          <a:prstGeom prst="rect">
            <a:avLst/>
          </a:prstGeom>
        </p:spPr>
        <p:txBody>
          <a:bodyPr wrap="square">
            <a:spAutoFit/>
          </a:bodyPr>
          <a:lstStyle/>
          <a:p>
            <a:r>
              <a:rPr lang="en-NZ" sz="1400" dirty="0"/>
              <a:t>In 2018, LGNZ produced a stocktake of mitigation work underway in councils across New Zealand. The stocktake is available in the report ‘Councils’ climate change mitigation work.’</a:t>
            </a:r>
          </a:p>
          <a:p>
            <a:endParaRPr lang="en-NZ" sz="1400" dirty="0"/>
          </a:p>
          <a:p>
            <a:r>
              <a:rPr lang="en-NZ" sz="1400" dirty="0"/>
              <a:t>To inform the report, councils were asked to outline the activities that they have underway, or intend to undertake, to reduce emissions within their organisations and/or communities. </a:t>
            </a:r>
          </a:p>
          <a:p>
            <a:endParaRPr lang="en-NZ" sz="1400" dirty="0"/>
          </a:p>
          <a:p>
            <a:r>
              <a:rPr lang="en-NZ" sz="1400" dirty="0"/>
              <a:t>The report demonstrate that significant work is underway across the country. The range of actions and strategies that councils have adopted to contribute to emissions reductions is broad and varied. Some of the actions and strategies have a strong sustainability focus as opposed to having climate change mitigation at their core, but will likely contribute directly or indirectly to emissions reductions.  </a:t>
            </a:r>
            <a:endParaRPr lang="en-NZ" sz="1400" dirty="0">
              <a:latin typeface="Calibri" panose="020F0502020204030204" pitchFamily="34" charset="0"/>
              <a:ea typeface="Calibri" panose="020F0502020204030204" pitchFamily="34" charset="0"/>
            </a:endParaRPr>
          </a:p>
        </p:txBody>
      </p:sp>
      <p:sp>
        <p:nvSpPr>
          <p:cNvPr id="5" name="Rectangle 4"/>
          <p:cNvSpPr/>
          <p:nvPr/>
        </p:nvSpPr>
        <p:spPr>
          <a:xfrm>
            <a:off x="176320" y="6211669"/>
            <a:ext cx="11538351" cy="800219"/>
          </a:xfrm>
          <a:prstGeom prst="rect">
            <a:avLst/>
          </a:prstGeom>
        </p:spPr>
        <p:txBody>
          <a:bodyPr wrap="square">
            <a:spAutoFit/>
          </a:bodyPr>
          <a:lstStyle/>
          <a:p>
            <a:r>
              <a:rPr lang="en-NZ" sz="1400" dirty="0"/>
              <a:t>Full report: </a:t>
            </a:r>
          </a:p>
          <a:p>
            <a:r>
              <a:rPr lang="en-NZ" sz="1400" u="sng" dirty="0">
                <a:solidFill>
                  <a:srgbClr val="0563C1"/>
                </a:solidFill>
                <a:latin typeface="Calibri" panose="020F0502020204030204" pitchFamily="34" charset="0"/>
                <a:ea typeface="Calibri" panose="020F0502020204030204" pitchFamily="34" charset="0"/>
                <a:hlinkClick r:id="rId3"/>
              </a:rPr>
              <a:t>https://www.lgnz.co.nz/assets/Uploads/f4cafb5ec0/46628-LGNZ-Summary-of-Emission-Reduction-7-Proof-FINAL.pdf</a:t>
            </a:r>
            <a:endParaRPr lang="en-NZ" sz="1400" dirty="0">
              <a:latin typeface="Calibri" panose="020F0502020204030204" pitchFamily="34" charset="0"/>
              <a:ea typeface="Calibri" panose="020F0502020204030204" pitchFamily="34" charset="0"/>
            </a:endParaRPr>
          </a:p>
          <a:p>
            <a:endParaRPr lang="en-NZ" u="sng" dirty="0">
              <a:solidFill>
                <a:srgbClr val="0563C1"/>
              </a:solidFill>
              <a:latin typeface="Calibri" panose="020F0502020204030204" pitchFamily="34" charset="0"/>
              <a:ea typeface="Calibri" panose="020F0502020204030204" pitchFamily="34" charset="0"/>
            </a:endParaRPr>
          </a:p>
        </p:txBody>
      </p:sp>
      <p:pic>
        <p:nvPicPr>
          <p:cNvPr id="6" name="Picture 5"/>
          <p:cNvPicPr>
            <a:picLocks noChangeAspect="1"/>
          </p:cNvPicPr>
          <p:nvPr/>
        </p:nvPicPr>
        <p:blipFill>
          <a:blip r:embed="rId4"/>
          <a:stretch>
            <a:fillRect/>
          </a:stretch>
        </p:blipFill>
        <p:spPr>
          <a:xfrm>
            <a:off x="8497018" y="1511797"/>
            <a:ext cx="2872596" cy="4086858"/>
          </a:xfrm>
          <a:prstGeom prst="rect">
            <a:avLst/>
          </a:prstGeom>
        </p:spPr>
      </p:pic>
    </p:spTree>
    <p:extLst>
      <p:ext uri="{BB962C8B-B14F-4D97-AF65-F5344CB8AC3E}">
        <p14:creationId xmlns:p14="http://schemas.microsoft.com/office/powerpoint/2010/main" val="2053161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3"/>
          <p:cNvSpPr>
            <a:spLocks noGrp="1"/>
          </p:cNvSpPr>
          <p:nvPr>
            <p:ph type="title"/>
          </p:nvPr>
        </p:nvSpPr>
        <p:spPr>
          <a:xfrm>
            <a:off x="176320" y="1332137"/>
            <a:ext cx="10515600" cy="499399"/>
          </a:xfrm>
        </p:spPr>
        <p:txBody>
          <a:bodyPr>
            <a:normAutofit/>
          </a:bodyPr>
          <a:lstStyle/>
          <a:p>
            <a:r>
              <a:rPr lang="en-NZ" sz="1600" dirty="0">
                <a:solidFill>
                  <a:schemeClr val="tx2"/>
                </a:solidFill>
                <a:latin typeface="+mn-lt"/>
              </a:rPr>
              <a:t>A couple of examples of mitigation initiatives…</a:t>
            </a:r>
          </a:p>
        </p:txBody>
      </p:sp>
      <p:sp>
        <p:nvSpPr>
          <p:cNvPr id="4" name="Rectangle 3"/>
          <p:cNvSpPr/>
          <p:nvPr/>
        </p:nvSpPr>
        <p:spPr>
          <a:xfrm>
            <a:off x="373812" y="1905336"/>
            <a:ext cx="5811328" cy="369332"/>
          </a:xfrm>
          <a:prstGeom prst="rect">
            <a:avLst/>
          </a:prstGeom>
        </p:spPr>
        <p:txBody>
          <a:bodyPr wrap="square">
            <a:spAutoFit/>
          </a:bodyPr>
          <a:lstStyle/>
          <a:p>
            <a:r>
              <a:rPr lang="en-NZ" dirty="0">
                <a:latin typeface="Calibri" panose="020F0502020204030204" pitchFamily="34" charset="0"/>
                <a:ea typeface="Calibri" panose="020F0502020204030204" pitchFamily="34" charset="0"/>
              </a:rPr>
              <a:t> </a:t>
            </a:r>
          </a:p>
        </p:txBody>
      </p:sp>
      <p:pic>
        <p:nvPicPr>
          <p:cNvPr id="2" name="ug95CwXcKJ4"/>
          <p:cNvPicPr>
            <a:picLocks noRot="1" noChangeAspect="1"/>
          </p:cNvPicPr>
          <p:nvPr>
            <a:videoFile r:link="rId1"/>
          </p:nvPr>
        </p:nvPicPr>
        <p:blipFill>
          <a:blip r:embed="rId5"/>
          <a:stretch>
            <a:fillRect/>
          </a:stretch>
        </p:blipFill>
        <p:spPr>
          <a:xfrm>
            <a:off x="591527" y="2005429"/>
            <a:ext cx="5390646" cy="3032238"/>
          </a:xfrm>
          <a:prstGeom prst="rect">
            <a:avLst/>
          </a:prstGeom>
        </p:spPr>
      </p:pic>
      <p:pic>
        <p:nvPicPr>
          <p:cNvPr id="5" name="nmNN_z6LRA0"/>
          <p:cNvPicPr>
            <a:picLocks noRot="1" noChangeAspect="1"/>
          </p:cNvPicPr>
          <p:nvPr>
            <a:videoFile r:link="rId2"/>
          </p:nvPr>
        </p:nvPicPr>
        <p:blipFill>
          <a:blip r:embed="rId6"/>
          <a:stretch>
            <a:fillRect/>
          </a:stretch>
        </p:blipFill>
        <p:spPr>
          <a:xfrm>
            <a:off x="6280843" y="2009032"/>
            <a:ext cx="5437117" cy="3058378"/>
          </a:xfrm>
          <a:prstGeom prst="rect">
            <a:avLst/>
          </a:prstGeom>
        </p:spPr>
      </p:pic>
      <p:sp>
        <p:nvSpPr>
          <p:cNvPr id="6" name="Rectangle 5"/>
          <p:cNvSpPr/>
          <p:nvPr/>
        </p:nvSpPr>
        <p:spPr>
          <a:xfrm>
            <a:off x="99125" y="6313457"/>
            <a:ext cx="9013303" cy="523220"/>
          </a:xfrm>
          <a:prstGeom prst="rect">
            <a:avLst/>
          </a:prstGeom>
        </p:spPr>
        <p:txBody>
          <a:bodyPr wrap="square">
            <a:spAutoFit/>
          </a:bodyPr>
          <a:lstStyle/>
          <a:p>
            <a:r>
              <a:rPr lang="en-NZ" sz="1400" dirty="0">
                <a:latin typeface="Calibri" panose="020F0502020204030204" pitchFamily="34" charset="0"/>
                <a:ea typeface="Calibri" panose="020F0502020204030204" pitchFamily="34" charset="0"/>
              </a:rPr>
              <a:t>More information about </a:t>
            </a:r>
            <a:r>
              <a:rPr lang="en-NZ" sz="1400" dirty="0" err="1">
                <a:latin typeface="Calibri" panose="020F0502020204030204" pitchFamily="34" charset="0"/>
                <a:ea typeface="Calibri" panose="020F0502020204030204" pitchFamily="34" charset="0"/>
              </a:rPr>
              <a:t>Yoogo</a:t>
            </a:r>
            <a:r>
              <a:rPr lang="en-NZ" sz="1400" dirty="0">
                <a:latin typeface="Calibri" panose="020F0502020204030204" pitchFamily="34" charset="0"/>
                <a:ea typeface="Calibri" panose="020F0502020204030204" pitchFamily="34" charset="0"/>
              </a:rPr>
              <a:t>:</a:t>
            </a:r>
          </a:p>
          <a:p>
            <a:r>
              <a:rPr lang="en-NZ" sz="1400" u="sng" dirty="0">
                <a:solidFill>
                  <a:srgbClr val="0563C1"/>
                </a:solidFill>
                <a:latin typeface="Calibri" panose="020F0502020204030204" pitchFamily="34" charset="0"/>
                <a:ea typeface="Calibri" panose="020F0502020204030204" pitchFamily="34" charset="0"/>
                <a:hlinkClick r:id="rId7"/>
              </a:rPr>
              <a:t>https://www.youtube.com/watch?v=QkjkpnhO_cI</a:t>
            </a:r>
            <a:r>
              <a:rPr lang="en-NZ" sz="1400" u="sng" dirty="0">
                <a:solidFill>
                  <a:srgbClr val="0563C1"/>
                </a:solidFill>
                <a:latin typeface="Calibri" panose="020F0502020204030204" pitchFamily="34" charset="0"/>
                <a:ea typeface="Calibri" panose="020F0502020204030204" pitchFamily="34" charset="0"/>
              </a:rPr>
              <a:t> </a:t>
            </a:r>
            <a:endParaRPr lang="en-NZ" sz="1400" dirty="0">
              <a:latin typeface="Calibri" panose="020F0502020204030204" pitchFamily="34" charset="0"/>
              <a:ea typeface="Calibri" panose="020F0502020204030204" pitchFamily="34" charset="0"/>
            </a:endParaRPr>
          </a:p>
        </p:txBody>
      </p:sp>
      <p:sp>
        <p:nvSpPr>
          <p:cNvPr id="8" name="Rectangle 7"/>
          <p:cNvSpPr/>
          <p:nvPr/>
        </p:nvSpPr>
        <p:spPr>
          <a:xfrm>
            <a:off x="617750" y="5147953"/>
            <a:ext cx="3725650" cy="738664"/>
          </a:xfrm>
          <a:prstGeom prst="rect">
            <a:avLst/>
          </a:prstGeom>
        </p:spPr>
        <p:txBody>
          <a:bodyPr wrap="square">
            <a:spAutoFit/>
          </a:bodyPr>
          <a:lstStyle/>
          <a:p>
            <a:r>
              <a:rPr lang="en-NZ" sz="1400" dirty="0"/>
              <a:t>Video: 100 fully electric vehicles will be available for residents to hire as part of a Christchurch City Council led initiative (</a:t>
            </a:r>
            <a:r>
              <a:rPr lang="en-NZ" sz="1400" dirty="0" err="1"/>
              <a:t>Yoogo</a:t>
            </a:r>
            <a:r>
              <a:rPr lang="en-NZ" sz="1400" dirty="0"/>
              <a:t>). </a:t>
            </a:r>
          </a:p>
        </p:txBody>
      </p:sp>
      <p:sp>
        <p:nvSpPr>
          <p:cNvPr id="9" name="Rectangle 8"/>
          <p:cNvSpPr/>
          <p:nvPr/>
        </p:nvSpPr>
        <p:spPr>
          <a:xfrm>
            <a:off x="6319876" y="5164887"/>
            <a:ext cx="4323964" cy="738664"/>
          </a:xfrm>
          <a:prstGeom prst="rect">
            <a:avLst/>
          </a:prstGeom>
        </p:spPr>
        <p:txBody>
          <a:bodyPr wrap="square">
            <a:spAutoFit/>
          </a:bodyPr>
          <a:lstStyle/>
          <a:p>
            <a:pPr lvl="0">
              <a:defRPr/>
            </a:pPr>
            <a:r>
              <a:rPr lang="en-NZ" sz="1400" dirty="0">
                <a:latin typeface="Calibri" panose="020F0502020204030204" pitchFamily="34" charset="0"/>
                <a:ea typeface="Calibri" panose="020F0502020204030204" pitchFamily="34" charset="0"/>
              </a:rPr>
              <a:t>Video: Waste management intends to convert the majority of their fleet from conventional fossil fuels to plug-in electric.</a:t>
            </a:r>
            <a:endParaRPr lang="en-NZ" sz="1400" dirty="0"/>
          </a:p>
        </p:txBody>
      </p:sp>
      <p:pic>
        <p:nvPicPr>
          <p:cNvPr id="10" name="Picture 9" descr="Cartoon Doodle Alarm Clock #Doodle, #Cartoon, #Clock, #Alarm (With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6894" y="5164887"/>
            <a:ext cx="426316" cy="4364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artoon Doodle Alarm Clock #Doodle, #Cartoon, #Clock, #Alarm (With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43840" y="5239127"/>
            <a:ext cx="426316" cy="4364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00452" y="5274935"/>
            <a:ext cx="570016" cy="276999"/>
          </a:xfrm>
          <a:prstGeom prst="rect">
            <a:avLst/>
          </a:prstGeom>
          <a:noFill/>
        </p:spPr>
        <p:txBody>
          <a:bodyPr wrap="square" rtlCol="0">
            <a:spAutoFit/>
          </a:bodyPr>
          <a:lstStyle/>
          <a:p>
            <a:r>
              <a:rPr lang="mi-NZ" sz="1200" dirty="0"/>
              <a:t>3min</a:t>
            </a:r>
            <a:endParaRPr lang="en-NZ" sz="1200" dirty="0"/>
          </a:p>
        </p:txBody>
      </p:sp>
      <p:sp>
        <p:nvSpPr>
          <p:cNvPr id="12" name="TextBox 11"/>
          <p:cNvSpPr txBox="1"/>
          <p:nvPr/>
        </p:nvSpPr>
        <p:spPr>
          <a:xfrm>
            <a:off x="11010148" y="5324321"/>
            <a:ext cx="570016" cy="276999"/>
          </a:xfrm>
          <a:prstGeom prst="rect">
            <a:avLst/>
          </a:prstGeom>
          <a:noFill/>
        </p:spPr>
        <p:txBody>
          <a:bodyPr wrap="square" rtlCol="0">
            <a:spAutoFit/>
          </a:bodyPr>
          <a:lstStyle/>
          <a:p>
            <a:r>
              <a:rPr lang="mi-NZ" sz="1200" dirty="0"/>
              <a:t>2min</a:t>
            </a:r>
            <a:endParaRPr lang="en-NZ" sz="1200" dirty="0"/>
          </a:p>
        </p:txBody>
      </p:sp>
    </p:spTree>
    <p:extLst>
      <p:ext uri="{BB962C8B-B14F-4D97-AF65-F5344CB8AC3E}">
        <p14:creationId xmlns:p14="http://schemas.microsoft.com/office/powerpoint/2010/main" val="246103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3"/>
          <p:cNvSpPr>
            <a:spLocks noGrp="1"/>
          </p:cNvSpPr>
          <p:nvPr>
            <p:ph type="title"/>
          </p:nvPr>
        </p:nvSpPr>
        <p:spPr>
          <a:xfrm>
            <a:off x="107308" y="1371432"/>
            <a:ext cx="10515600" cy="499399"/>
          </a:xfrm>
        </p:spPr>
        <p:txBody>
          <a:bodyPr>
            <a:normAutofit/>
          </a:bodyPr>
          <a:lstStyle/>
          <a:p>
            <a:r>
              <a:rPr lang="en-NZ" sz="1600" dirty="0">
                <a:solidFill>
                  <a:schemeClr val="tx2"/>
                </a:solidFill>
                <a:latin typeface="+mn-lt"/>
              </a:rPr>
              <a:t>1.4. Adaptation and local government</a:t>
            </a:r>
          </a:p>
        </p:txBody>
      </p:sp>
      <p:sp>
        <p:nvSpPr>
          <p:cNvPr id="4" name="Rectangle 3"/>
          <p:cNvSpPr/>
          <p:nvPr/>
        </p:nvSpPr>
        <p:spPr>
          <a:xfrm>
            <a:off x="178428" y="1840110"/>
            <a:ext cx="5993780" cy="2677656"/>
          </a:xfrm>
          <a:prstGeom prst="rect">
            <a:avLst/>
          </a:prstGeom>
        </p:spPr>
        <p:txBody>
          <a:bodyPr wrap="square">
            <a:spAutoFit/>
          </a:bodyPr>
          <a:lstStyle/>
          <a:p>
            <a:r>
              <a:rPr lang="en-NZ" sz="1400" dirty="0"/>
              <a:t>Under the Resource Management Act 1991, local government is required to consider the effects of a changing climate on communities. It is also required to incorporate climate change into existing frameworks, plans, projects and standard decision-making procedures. A climate change perspective is now integrated into activities such as flood management, water resources, planning, building regulations and transport.</a:t>
            </a:r>
          </a:p>
          <a:p>
            <a:endParaRPr lang="mi-NZ" sz="1400" dirty="0"/>
          </a:p>
          <a:p>
            <a:r>
              <a:rPr lang="en-NZ" sz="1400" dirty="0"/>
              <a:t>This video from the Deep South Challenge provides a Dunedin City Council perspective on climate-adaptive communities. In 2015, South Dunedin was hit by serious flooding. Not only did the community recover, but it has been learning from the increasingly common experience and working with the Dunedin City Council to build resilience and adapt to climate change.</a:t>
            </a:r>
          </a:p>
        </p:txBody>
      </p:sp>
      <p:pic>
        <p:nvPicPr>
          <p:cNvPr id="10" name="Em4ekQpppXM"/>
          <p:cNvPicPr>
            <a:picLocks noRot="1" noChangeAspect="1"/>
          </p:cNvPicPr>
          <p:nvPr>
            <a:videoFile r:link="rId1"/>
          </p:nvPr>
        </p:nvPicPr>
        <p:blipFill>
          <a:blip r:embed="rId4"/>
          <a:stretch>
            <a:fillRect/>
          </a:stretch>
        </p:blipFill>
        <p:spPr>
          <a:xfrm>
            <a:off x="6671380" y="1930967"/>
            <a:ext cx="5066964" cy="2850168"/>
          </a:xfrm>
          <a:prstGeom prst="rect">
            <a:avLst/>
          </a:prstGeom>
        </p:spPr>
      </p:pic>
      <p:sp>
        <p:nvSpPr>
          <p:cNvPr id="8" name="Rectangle 7"/>
          <p:cNvSpPr/>
          <p:nvPr/>
        </p:nvSpPr>
        <p:spPr>
          <a:xfrm>
            <a:off x="39029" y="6284823"/>
            <a:ext cx="12193859" cy="523220"/>
          </a:xfrm>
          <a:prstGeom prst="rect">
            <a:avLst/>
          </a:prstGeom>
        </p:spPr>
        <p:txBody>
          <a:bodyPr wrap="square">
            <a:spAutoFit/>
          </a:bodyPr>
          <a:lstStyle/>
          <a:p>
            <a:r>
              <a:rPr lang="en-NZ" sz="1400" dirty="0"/>
              <a:t>More information:</a:t>
            </a:r>
          </a:p>
          <a:p>
            <a:r>
              <a:rPr lang="en-NZ" sz="1400" dirty="0">
                <a:hlinkClick r:id="rId5"/>
              </a:rPr>
              <a:t>https://www.deepsouthchallenge.co.nz/projects/climate-adaptation-vulnerability-and-community-well-being</a:t>
            </a:r>
            <a:endParaRPr lang="en-NZ" sz="1400" dirty="0"/>
          </a:p>
        </p:txBody>
      </p:sp>
      <p:sp>
        <p:nvSpPr>
          <p:cNvPr id="11" name="Rectangle 10"/>
          <p:cNvSpPr/>
          <p:nvPr/>
        </p:nvSpPr>
        <p:spPr>
          <a:xfrm>
            <a:off x="6579220" y="5001931"/>
            <a:ext cx="2296078" cy="276999"/>
          </a:xfrm>
          <a:prstGeom prst="rect">
            <a:avLst/>
          </a:prstGeom>
        </p:spPr>
        <p:txBody>
          <a:bodyPr wrap="none">
            <a:spAutoFit/>
          </a:bodyPr>
          <a:lstStyle/>
          <a:p>
            <a:r>
              <a:rPr lang="en-NZ" sz="1200" dirty="0">
                <a:hlinkClick r:id="rId6"/>
              </a:rPr>
              <a:t>https://youtu.be/Em4ekQpppXM</a:t>
            </a:r>
            <a:r>
              <a:rPr lang="en-NZ" sz="1200" dirty="0"/>
              <a:t> </a:t>
            </a:r>
          </a:p>
        </p:txBody>
      </p:sp>
      <p:pic>
        <p:nvPicPr>
          <p:cNvPr id="3074" name="Picture 2" descr="Deep South National Science Challenge projects confirmed | NIW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11678" y="6222490"/>
            <a:ext cx="2761796" cy="4654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artoon Doodle Alarm Clock #Doodle, #Cartoon, #Clock, #Alarm (With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8330" y="4864187"/>
            <a:ext cx="426316" cy="4364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297558" y="4961706"/>
            <a:ext cx="585439" cy="276999"/>
          </a:xfrm>
          <a:prstGeom prst="rect">
            <a:avLst/>
          </a:prstGeom>
          <a:noFill/>
        </p:spPr>
        <p:txBody>
          <a:bodyPr wrap="square" rtlCol="0">
            <a:spAutoFit/>
          </a:bodyPr>
          <a:lstStyle/>
          <a:p>
            <a:r>
              <a:rPr lang="mi-NZ" sz="1200" dirty="0"/>
              <a:t>4min</a:t>
            </a:r>
            <a:endParaRPr lang="en-NZ" sz="1200" dirty="0"/>
          </a:p>
        </p:txBody>
      </p:sp>
    </p:spTree>
    <p:extLst>
      <p:ext uri="{BB962C8B-B14F-4D97-AF65-F5344CB8AC3E}">
        <p14:creationId xmlns:p14="http://schemas.microsoft.com/office/powerpoint/2010/main" val="40665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457198" y="1798012"/>
            <a:ext cx="6698203" cy="3539430"/>
          </a:xfrm>
          <a:prstGeom prst="rect">
            <a:avLst/>
          </a:prstGeom>
          <a:noFill/>
        </p:spPr>
        <p:txBody>
          <a:bodyPr wrap="square" rtlCol="0">
            <a:spAutoFit/>
          </a:bodyPr>
          <a:lstStyle/>
          <a:p>
            <a:r>
              <a:rPr lang="mi-NZ" sz="1600" dirty="0"/>
              <a:t>The LGNZ report </a:t>
            </a:r>
            <a:r>
              <a:rPr lang="mi-NZ" sz="1600" i="1" dirty="0">
                <a:hlinkClick r:id="rId3"/>
              </a:rPr>
              <a:t>Exposed: Climate Change and Infrastructure </a:t>
            </a:r>
            <a:r>
              <a:rPr lang="mi-NZ" sz="1600" dirty="0"/>
              <a:t>is </a:t>
            </a:r>
            <a:r>
              <a:rPr lang="en-NZ" sz="1600" dirty="0"/>
              <a:t>designed to provide councils with support, and a consistent approach, for regularly assessing the exposure of their infrastructure to sea level rise and inland flood risk. </a:t>
            </a:r>
          </a:p>
          <a:p>
            <a:endParaRPr lang="en-NZ" sz="1600" dirty="0"/>
          </a:p>
          <a:p>
            <a:r>
              <a:rPr lang="en-NZ" sz="1600" dirty="0"/>
              <a:t>The report includes a section of key questions for Elected Members (Section 6), designed to ‘</a:t>
            </a:r>
            <a:r>
              <a:rPr lang="en-NZ" sz="1600" i="1" dirty="0"/>
              <a:t>support elected members to prime and test council staff, constituents and stakeholders, to allow them to engage in the most effective long term planning and infrastructure investment decision-making.</a:t>
            </a:r>
            <a:r>
              <a:rPr lang="mi-NZ" sz="1600" dirty="0"/>
              <a:t>’</a:t>
            </a:r>
          </a:p>
          <a:p>
            <a:endParaRPr lang="mi-NZ" sz="1600" dirty="0"/>
          </a:p>
          <a:p>
            <a:r>
              <a:rPr lang="mi-NZ" sz="1600" dirty="0"/>
              <a:t>Australia’s National Climate Change Adaptation Research Facility has published a series of </a:t>
            </a:r>
            <a:r>
              <a:rPr lang="en-NZ" sz="1600" dirty="0"/>
              <a:t>briefing notes designed for specific sectors/decision makers. These provide a brief introduction to the key issues, climate impacts and adaptation options for that sector. A briefing note for </a:t>
            </a:r>
            <a:r>
              <a:rPr lang="mi-NZ" sz="1600" dirty="0"/>
              <a:t>elected members is available </a:t>
            </a:r>
            <a:r>
              <a:rPr lang="mi-NZ" sz="1600" dirty="0">
                <a:hlinkClick r:id="rId4"/>
              </a:rPr>
              <a:t>here</a:t>
            </a:r>
            <a:r>
              <a:rPr lang="mi-NZ" sz="1600" dirty="0"/>
              <a:t>.</a:t>
            </a:r>
            <a:endParaRPr lang="en-NZ" sz="1600" dirty="0"/>
          </a:p>
        </p:txBody>
      </p:sp>
      <p:pic>
        <p:nvPicPr>
          <p:cNvPr id="3" name="Picture 2"/>
          <p:cNvPicPr>
            <a:picLocks noChangeAspect="1"/>
          </p:cNvPicPr>
          <p:nvPr/>
        </p:nvPicPr>
        <p:blipFill>
          <a:blip r:embed="rId5"/>
          <a:stretch>
            <a:fillRect/>
          </a:stretch>
        </p:blipFill>
        <p:spPr>
          <a:xfrm>
            <a:off x="8176411" y="1732995"/>
            <a:ext cx="2796388" cy="3980214"/>
          </a:xfrm>
          <a:prstGeom prst="rect">
            <a:avLst/>
          </a:prstGeom>
          <a:ln>
            <a:solidFill>
              <a:schemeClr val="tx1"/>
            </a:solidFill>
          </a:ln>
        </p:spPr>
      </p:pic>
      <p:sp>
        <p:nvSpPr>
          <p:cNvPr id="8" name="Title 3"/>
          <p:cNvSpPr txBox="1">
            <a:spLocks/>
          </p:cNvSpPr>
          <p:nvPr/>
        </p:nvSpPr>
        <p:spPr>
          <a:xfrm>
            <a:off x="457199" y="1298613"/>
            <a:ext cx="10515600" cy="499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1600" dirty="0">
                <a:solidFill>
                  <a:schemeClr val="tx2"/>
                </a:solidFill>
                <a:latin typeface="+mn-lt"/>
              </a:rPr>
              <a:t>1.4. Adaptation and local government</a:t>
            </a:r>
          </a:p>
        </p:txBody>
      </p:sp>
    </p:spTree>
    <p:extLst>
      <p:ext uri="{BB962C8B-B14F-4D97-AF65-F5344CB8AC3E}">
        <p14:creationId xmlns:p14="http://schemas.microsoft.com/office/powerpoint/2010/main" val="2150415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Title 3"/>
          <p:cNvSpPr>
            <a:spLocks noGrp="1"/>
          </p:cNvSpPr>
          <p:nvPr>
            <p:ph type="title"/>
          </p:nvPr>
        </p:nvSpPr>
        <p:spPr>
          <a:xfrm>
            <a:off x="107308" y="1220664"/>
            <a:ext cx="10515600" cy="499399"/>
          </a:xfrm>
        </p:spPr>
        <p:txBody>
          <a:bodyPr>
            <a:normAutofit/>
          </a:bodyPr>
          <a:lstStyle/>
          <a:p>
            <a:r>
              <a:rPr lang="en-NZ" sz="1600" dirty="0">
                <a:solidFill>
                  <a:schemeClr val="tx2"/>
                </a:solidFill>
                <a:latin typeface="+mn-lt"/>
              </a:rPr>
              <a:t>Adaptation case study – Hawkes Bay Clifton to </a:t>
            </a:r>
            <a:r>
              <a:rPr lang="en-NZ" sz="1600" dirty="0" err="1">
                <a:solidFill>
                  <a:schemeClr val="tx2"/>
                </a:solidFill>
                <a:latin typeface="+mn-lt"/>
              </a:rPr>
              <a:t>Tangoio</a:t>
            </a:r>
            <a:r>
              <a:rPr lang="en-NZ" sz="1600" dirty="0">
                <a:solidFill>
                  <a:schemeClr val="tx2"/>
                </a:solidFill>
                <a:latin typeface="+mn-lt"/>
              </a:rPr>
              <a:t> 2120 Coastal Hazards Strategy </a:t>
            </a:r>
          </a:p>
        </p:txBody>
      </p:sp>
      <p:sp>
        <p:nvSpPr>
          <p:cNvPr id="4" name="Rectangle 3"/>
          <p:cNvSpPr/>
          <p:nvPr/>
        </p:nvSpPr>
        <p:spPr>
          <a:xfrm>
            <a:off x="107308" y="1651636"/>
            <a:ext cx="11635959" cy="4339650"/>
          </a:xfrm>
          <a:prstGeom prst="rect">
            <a:avLst/>
          </a:prstGeom>
        </p:spPr>
        <p:txBody>
          <a:bodyPr wrap="square">
            <a:spAutoFit/>
          </a:bodyPr>
          <a:lstStyle/>
          <a:p>
            <a:r>
              <a:rPr lang="en-NZ" sz="1400" dirty="0"/>
              <a:t>Hawke’s Bay Regional Council, Hastings District Council and Napier City Council are working together to develop a strategy for managing, or mitigating, coastal hazard risks along the Hawke’s Bay shoreline from </a:t>
            </a:r>
            <a:r>
              <a:rPr lang="en-NZ" sz="1400" dirty="0" err="1"/>
              <a:t>Tangoio</a:t>
            </a:r>
            <a:r>
              <a:rPr lang="en-NZ" sz="1400" dirty="0"/>
              <a:t> to Clifton. The Strategy was initiated in 2014 with the establishment of a Technical Advisory Group and a Joint Committee formed representatives from the Councils, </a:t>
            </a:r>
            <a:r>
              <a:rPr lang="en-NZ" sz="1400" dirty="0" err="1"/>
              <a:t>MaungaharuruTangitu</a:t>
            </a:r>
            <a:r>
              <a:rPr lang="en-NZ" sz="1400" dirty="0"/>
              <a:t> Trust, Mana </a:t>
            </a:r>
            <a:r>
              <a:rPr lang="en-NZ" sz="1400" dirty="0" err="1"/>
              <a:t>Ahuriri</a:t>
            </a:r>
            <a:r>
              <a:rPr lang="en-NZ" sz="1400" dirty="0"/>
              <a:t> Incorporated and He Toa </a:t>
            </a:r>
            <a:r>
              <a:rPr lang="en-NZ" sz="1400" dirty="0" err="1"/>
              <a:t>Takitini</a:t>
            </a:r>
            <a:r>
              <a:rPr lang="en-NZ" sz="1400" dirty="0"/>
              <a:t>. </a:t>
            </a:r>
            <a:endParaRPr lang="en-NZ" sz="1400" dirty="0">
              <a:solidFill>
                <a:srgbClr val="333333"/>
              </a:solidFill>
            </a:endParaRPr>
          </a:p>
          <a:p>
            <a:endParaRPr lang="mi-NZ" sz="1600" dirty="0">
              <a:solidFill>
                <a:srgbClr val="333333"/>
              </a:solidFill>
            </a:endParaRPr>
          </a:p>
          <a:p>
            <a:endParaRPr lang="mi-NZ" sz="1600" dirty="0">
              <a:solidFill>
                <a:srgbClr val="333333"/>
              </a:solidFill>
            </a:endParaRPr>
          </a:p>
          <a:p>
            <a:endParaRPr lang="mi-NZ" sz="1600" dirty="0">
              <a:solidFill>
                <a:srgbClr val="333333"/>
              </a:solidFill>
            </a:endParaRPr>
          </a:p>
          <a:p>
            <a:endParaRPr lang="mi-NZ" sz="1600" dirty="0">
              <a:solidFill>
                <a:srgbClr val="333333"/>
              </a:solidFill>
            </a:endParaRPr>
          </a:p>
          <a:p>
            <a:endParaRPr lang="mi-NZ" sz="1600" dirty="0">
              <a:solidFill>
                <a:srgbClr val="333333"/>
              </a:solidFill>
            </a:endParaRPr>
          </a:p>
          <a:p>
            <a:endParaRPr lang="mi-NZ" sz="1600" dirty="0">
              <a:solidFill>
                <a:srgbClr val="333333"/>
              </a:solidFill>
            </a:endParaRPr>
          </a:p>
          <a:p>
            <a:endParaRPr lang="mi-NZ" sz="1600" dirty="0">
              <a:solidFill>
                <a:srgbClr val="333333"/>
              </a:solidFill>
            </a:endParaRPr>
          </a:p>
          <a:p>
            <a:endParaRPr lang="mi-NZ" sz="1600" dirty="0">
              <a:solidFill>
                <a:srgbClr val="333333"/>
              </a:solidFill>
            </a:endParaRPr>
          </a:p>
          <a:p>
            <a:endParaRPr lang="mi-NZ" sz="1600" dirty="0">
              <a:solidFill>
                <a:srgbClr val="333333"/>
              </a:solidFill>
            </a:endParaRPr>
          </a:p>
          <a:p>
            <a:endParaRPr lang="mi-NZ" sz="1600" dirty="0">
              <a:solidFill>
                <a:srgbClr val="333333"/>
              </a:solidFill>
            </a:endParaRPr>
          </a:p>
          <a:p>
            <a:endParaRPr lang="mi-NZ" sz="1600" dirty="0">
              <a:solidFill>
                <a:srgbClr val="333333"/>
              </a:solidFill>
            </a:endParaRPr>
          </a:p>
          <a:p>
            <a:endParaRPr lang="mi-NZ" sz="1600" dirty="0">
              <a:solidFill>
                <a:srgbClr val="333333"/>
              </a:solidFill>
            </a:endParaRPr>
          </a:p>
          <a:p>
            <a:r>
              <a:rPr lang="en-NZ" sz="1400" dirty="0"/>
              <a:t>The Ministry for the Environment and Hawke’s Bay Regional Council have developed a case study investigating challenges with the implementation of the Strategy. This is being reviewed to see what national-level changes (legislative changes, funding models etc.) may be needed to assist councils and communities to respond to climate change impacts.</a:t>
            </a:r>
          </a:p>
        </p:txBody>
      </p:sp>
      <p:sp>
        <p:nvSpPr>
          <p:cNvPr id="8" name="Rectangle 7"/>
          <p:cNvSpPr/>
          <p:nvPr/>
        </p:nvSpPr>
        <p:spPr>
          <a:xfrm>
            <a:off x="88056" y="6214561"/>
            <a:ext cx="11982023" cy="523220"/>
          </a:xfrm>
          <a:prstGeom prst="rect">
            <a:avLst/>
          </a:prstGeom>
        </p:spPr>
        <p:txBody>
          <a:bodyPr wrap="square">
            <a:spAutoFit/>
          </a:bodyPr>
          <a:lstStyle/>
          <a:p>
            <a:r>
              <a:rPr lang="en-NZ" sz="1400" dirty="0">
                <a:solidFill>
                  <a:srgbClr val="333333"/>
                </a:solidFill>
              </a:rPr>
              <a:t>More about the Strategy: </a:t>
            </a:r>
            <a:r>
              <a:rPr lang="en-NZ" sz="1400" dirty="0">
                <a:hlinkClick r:id="rId6"/>
              </a:rPr>
              <a:t>https://www.hbcoast.co.nz/</a:t>
            </a:r>
            <a:r>
              <a:rPr lang="en-NZ" sz="1400" dirty="0"/>
              <a:t> </a:t>
            </a:r>
          </a:p>
          <a:p>
            <a:r>
              <a:rPr lang="en-NZ" sz="1400" dirty="0">
                <a:solidFill>
                  <a:srgbClr val="333333"/>
                </a:solidFill>
              </a:rPr>
              <a:t>More about the case study: </a:t>
            </a:r>
            <a:r>
              <a:rPr lang="en-NZ" sz="1400" dirty="0">
                <a:hlinkClick r:id="rId7"/>
              </a:rPr>
              <a:t>https://www.mfe.govt.nz/publications/climate-change/challenges-implementing-clifton-tangoio-coastal-hazards-strategy-2120</a:t>
            </a:r>
            <a:endParaRPr lang="en-NZ" sz="1400" dirty="0"/>
          </a:p>
        </p:txBody>
      </p:sp>
      <p:graphicFrame>
        <p:nvGraphicFramePr>
          <p:cNvPr id="13" name="Table 12"/>
          <p:cNvGraphicFramePr>
            <a:graphicFrameLocks noGrp="1"/>
          </p:cNvGraphicFramePr>
          <p:nvPr>
            <p:extLst>
              <p:ext uri="{D42A27DB-BD31-4B8C-83A1-F6EECF244321}">
                <p14:modId xmlns:p14="http://schemas.microsoft.com/office/powerpoint/2010/main" val="2669135712"/>
              </p:ext>
            </p:extLst>
          </p:nvPr>
        </p:nvGraphicFramePr>
        <p:xfrm>
          <a:off x="604574" y="2523394"/>
          <a:ext cx="10900392" cy="2502574"/>
        </p:xfrm>
        <a:graphic>
          <a:graphicData uri="http://schemas.openxmlformats.org/drawingml/2006/table">
            <a:tbl>
              <a:tblPr firstRow="1" bandRow="1">
                <a:tableStyleId>{5C22544A-7EE6-4342-B048-85BDC9FD1C3A}</a:tableStyleId>
              </a:tblPr>
              <a:tblGrid>
                <a:gridCol w="3633464">
                  <a:extLst>
                    <a:ext uri="{9D8B030D-6E8A-4147-A177-3AD203B41FA5}">
                      <a16:colId xmlns:a16="http://schemas.microsoft.com/office/drawing/2014/main" val="1395621181"/>
                    </a:ext>
                  </a:extLst>
                </a:gridCol>
                <a:gridCol w="3633464">
                  <a:extLst>
                    <a:ext uri="{9D8B030D-6E8A-4147-A177-3AD203B41FA5}">
                      <a16:colId xmlns:a16="http://schemas.microsoft.com/office/drawing/2014/main" val="2618764330"/>
                    </a:ext>
                  </a:extLst>
                </a:gridCol>
                <a:gridCol w="3633464">
                  <a:extLst>
                    <a:ext uri="{9D8B030D-6E8A-4147-A177-3AD203B41FA5}">
                      <a16:colId xmlns:a16="http://schemas.microsoft.com/office/drawing/2014/main" val="2969905396"/>
                    </a:ext>
                  </a:extLst>
                </a:gridCol>
              </a:tblGrid>
              <a:tr h="548944">
                <a:tc>
                  <a:txBody>
                    <a:bodyPr/>
                    <a:lstStyle/>
                    <a:p>
                      <a:r>
                        <a:rPr lang="en-NZ" sz="1400" dirty="0"/>
                        <a:t>Tonkin &amp; Taylor discussing the Clifton</a:t>
                      </a:r>
                      <a:r>
                        <a:rPr lang="en-NZ" sz="1400" baseline="0" dirty="0"/>
                        <a:t> to </a:t>
                      </a:r>
                      <a:r>
                        <a:rPr lang="en-NZ" sz="1400" baseline="0" dirty="0" err="1"/>
                        <a:t>Tangoio</a:t>
                      </a:r>
                      <a:r>
                        <a:rPr lang="en-NZ" sz="1400" baseline="0" dirty="0"/>
                        <a:t> 2120 Coastal Hazards Strategy </a:t>
                      </a:r>
                      <a:r>
                        <a:rPr lang="en-NZ" sz="1400" dirty="0"/>
                        <a:t>(40 sec) </a:t>
                      </a:r>
                    </a:p>
                  </a:txBody>
                  <a:tcPr/>
                </a:tc>
                <a:tc>
                  <a:txBody>
                    <a:bodyPr/>
                    <a:lstStyle/>
                    <a:p>
                      <a:r>
                        <a:rPr lang="en-NZ" sz="1400" b="1" kern="1200" dirty="0">
                          <a:solidFill>
                            <a:schemeClr val="lt1"/>
                          </a:solidFill>
                          <a:latin typeface="+mn-lt"/>
                          <a:ea typeface="+mn-ea"/>
                          <a:cs typeface="+mn-cs"/>
                        </a:rPr>
                        <a:t>Hawkes Bay Regional Councillor discusses the Strategy development (2min) </a:t>
                      </a:r>
                    </a:p>
                  </a:txBody>
                  <a:tcPr/>
                </a:tc>
                <a:tc>
                  <a:txBody>
                    <a:bodyPr/>
                    <a:lstStyle/>
                    <a:p>
                      <a:r>
                        <a:rPr lang="en-NZ" sz="1400" b="1" kern="1200" dirty="0">
                          <a:solidFill>
                            <a:schemeClr val="lt1"/>
                          </a:solidFill>
                          <a:latin typeface="+mn-lt"/>
                          <a:ea typeface="+mn-ea"/>
                          <a:cs typeface="+mn-cs"/>
                        </a:rPr>
                        <a:t>Hawkes Bay community discuss erosion and frustration with inaction from council (7 min) </a:t>
                      </a:r>
                    </a:p>
                  </a:txBody>
                  <a:tcPr/>
                </a:tc>
                <a:extLst>
                  <a:ext uri="{0D108BD9-81ED-4DB2-BD59-A6C34878D82A}">
                    <a16:rowId xmlns:a16="http://schemas.microsoft.com/office/drawing/2014/main" val="1190223421"/>
                  </a:ext>
                </a:extLst>
              </a:tr>
              <a:tr h="1953630">
                <a:tc>
                  <a:txBody>
                    <a:bodyPr/>
                    <a:lstStyle/>
                    <a:p>
                      <a:endParaRPr lang="en-NZ" dirty="0"/>
                    </a:p>
                  </a:txBody>
                  <a:tcPr/>
                </a:tc>
                <a:tc>
                  <a:txBody>
                    <a:bodyPr/>
                    <a:lstStyle/>
                    <a:p>
                      <a:endParaRPr lang="en-NZ" dirty="0"/>
                    </a:p>
                  </a:txBody>
                  <a:tcPr/>
                </a:tc>
                <a:tc>
                  <a:txBody>
                    <a:bodyPr/>
                    <a:lstStyle/>
                    <a:p>
                      <a:endParaRPr lang="en-NZ" dirty="0"/>
                    </a:p>
                  </a:txBody>
                  <a:tcPr/>
                </a:tc>
                <a:extLst>
                  <a:ext uri="{0D108BD9-81ED-4DB2-BD59-A6C34878D82A}">
                    <a16:rowId xmlns:a16="http://schemas.microsoft.com/office/drawing/2014/main" val="3176495063"/>
                  </a:ext>
                </a:extLst>
              </a:tr>
            </a:tbl>
          </a:graphicData>
        </a:graphic>
      </p:graphicFrame>
      <p:pic>
        <p:nvPicPr>
          <p:cNvPr id="10" name="hVPIe2BVDqc"/>
          <p:cNvPicPr>
            <a:picLocks noRot="1" noChangeAspect="1"/>
          </p:cNvPicPr>
          <p:nvPr>
            <a:videoFile r:link="rId1"/>
          </p:nvPr>
        </p:nvPicPr>
        <p:blipFill>
          <a:blip r:embed="rId8"/>
          <a:stretch>
            <a:fillRect/>
          </a:stretch>
        </p:blipFill>
        <p:spPr>
          <a:xfrm>
            <a:off x="648652" y="3050467"/>
            <a:ext cx="3566732" cy="2006286"/>
          </a:xfrm>
          <a:prstGeom prst="rect">
            <a:avLst/>
          </a:prstGeom>
        </p:spPr>
      </p:pic>
      <p:pic>
        <p:nvPicPr>
          <p:cNvPr id="12" name="3tnv9T709kQ"/>
          <p:cNvPicPr>
            <a:picLocks noRot="1" noChangeAspect="1"/>
          </p:cNvPicPr>
          <p:nvPr>
            <a:videoFile r:link="rId2"/>
          </p:nvPr>
        </p:nvPicPr>
        <p:blipFill>
          <a:blip r:embed="rId9"/>
          <a:stretch>
            <a:fillRect/>
          </a:stretch>
        </p:blipFill>
        <p:spPr>
          <a:xfrm>
            <a:off x="4280719" y="3013398"/>
            <a:ext cx="3592180" cy="2020602"/>
          </a:xfrm>
          <a:prstGeom prst="rect">
            <a:avLst/>
          </a:prstGeom>
        </p:spPr>
      </p:pic>
      <p:pic>
        <p:nvPicPr>
          <p:cNvPr id="11" name="P_9_rTZaQAI"/>
          <p:cNvPicPr>
            <a:picLocks noRot="1" noChangeAspect="1"/>
          </p:cNvPicPr>
          <p:nvPr>
            <a:videoFile r:link="rId3"/>
          </p:nvPr>
        </p:nvPicPr>
        <p:blipFill>
          <a:blip r:embed="rId10"/>
          <a:stretch>
            <a:fillRect/>
          </a:stretch>
        </p:blipFill>
        <p:spPr>
          <a:xfrm>
            <a:off x="7921024" y="3017452"/>
            <a:ext cx="3556062" cy="2006286"/>
          </a:xfrm>
          <a:prstGeom prst="rect">
            <a:avLst/>
          </a:prstGeom>
        </p:spPr>
      </p:pic>
    </p:spTree>
    <p:extLst>
      <p:ext uri="{BB962C8B-B14F-4D97-AF65-F5344CB8AC3E}">
        <p14:creationId xmlns:p14="http://schemas.microsoft.com/office/powerpoint/2010/main" val="2850251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14994" y="1221971"/>
            <a:ext cx="11497886" cy="516294"/>
          </a:xfrm>
        </p:spPr>
        <p:txBody>
          <a:bodyPr>
            <a:normAutofit/>
          </a:bodyPr>
          <a:lstStyle/>
          <a:p>
            <a:r>
              <a:rPr lang="en-NZ" sz="1600" dirty="0">
                <a:solidFill>
                  <a:srgbClr val="44546A"/>
                </a:solidFill>
                <a:latin typeface="+mn-lt"/>
              </a:rPr>
              <a:t>Adaptive Futures: A serious game for thinking about how coastal communities adapt to climate change  </a:t>
            </a:r>
          </a:p>
        </p:txBody>
      </p:sp>
      <p:sp>
        <p:nvSpPr>
          <p:cNvPr id="5" name="TextBox 4"/>
          <p:cNvSpPr txBox="1"/>
          <p:nvPr/>
        </p:nvSpPr>
        <p:spPr>
          <a:xfrm>
            <a:off x="317319" y="1787214"/>
            <a:ext cx="5931082" cy="2246769"/>
          </a:xfrm>
          <a:prstGeom prst="rect">
            <a:avLst/>
          </a:prstGeom>
          <a:noFill/>
        </p:spPr>
        <p:txBody>
          <a:bodyPr wrap="square" rtlCol="0">
            <a:spAutoFit/>
          </a:bodyPr>
          <a:lstStyle/>
          <a:p>
            <a:pPr fontAlgn="base"/>
            <a:r>
              <a:rPr lang="en-NZ" sz="1400" b="1" i="1" dirty="0"/>
              <a:t>Adaptive Futures</a:t>
            </a:r>
            <a:r>
              <a:rPr lang="en-NZ" sz="1400" dirty="0"/>
              <a:t> is a 'serious game' designed to introduce players to community-level decision-making and climate change adaptation. The research used to produce the game was conducted jointly through </a:t>
            </a:r>
            <a:r>
              <a:rPr lang="en-NZ" sz="1400" dirty="0">
                <a:hlinkClick r:id="rId3"/>
              </a:rPr>
              <a:t>NIWA </a:t>
            </a:r>
            <a:r>
              <a:rPr lang="en-NZ" sz="1400" dirty="0" err="1">
                <a:hlinkClick r:id="rId3"/>
              </a:rPr>
              <a:t>Taihoro</a:t>
            </a:r>
            <a:r>
              <a:rPr lang="en-NZ" sz="1400" dirty="0">
                <a:hlinkClick r:id="rId3"/>
              </a:rPr>
              <a:t> </a:t>
            </a:r>
            <a:r>
              <a:rPr lang="en-NZ" sz="1400" dirty="0" err="1">
                <a:hlinkClick r:id="rId3"/>
              </a:rPr>
              <a:t>Nukurangi</a:t>
            </a:r>
            <a:r>
              <a:rPr lang="en-NZ" sz="1400" dirty="0"/>
              <a:t> and </a:t>
            </a:r>
            <a:r>
              <a:rPr lang="en-NZ" sz="1400" dirty="0">
                <a:hlinkClick r:id="rId4"/>
              </a:rPr>
              <a:t>Manaaki Whenua </a:t>
            </a:r>
            <a:r>
              <a:rPr lang="en-NZ" sz="1400" dirty="0" err="1">
                <a:hlinkClick r:id="rId4"/>
              </a:rPr>
              <a:t>Landcare</a:t>
            </a:r>
            <a:r>
              <a:rPr lang="en-NZ" sz="1400" dirty="0">
                <a:hlinkClick r:id="rId4"/>
              </a:rPr>
              <a:t> Research</a:t>
            </a:r>
            <a:r>
              <a:rPr lang="en-NZ" sz="1400" dirty="0"/>
              <a:t>, and funded by the </a:t>
            </a:r>
            <a:r>
              <a:rPr lang="en-NZ" sz="1400" dirty="0">
                <a:hlinkClick r:id="rId5"/>
              </a:rPr>
              <a:t>Natural Hazards Research Platform</a:t>
            </a:r>
            <a:r>
              <a:rPr lang="en-NZ" sz="1400" dirty="0"/>
              <a:t>.</a:t>
            </a:r>
          </a:p>
          <a:p>
            <a:pPr fontAlgn="base"/>
            <a:endParaRPr lang="en-NZ" sz="1400" dirty="0"/>
          </a:p>
          <a:p>
            <a:pPr fontAlgn="base"/>
            <a:r>
              <a:rPr lang="en-NZ" sz="1400" dirty="0"/>
              <a:t>The objective of the game is to protect the ‘Seaview’ community from the adverse effects of climate change. Doing this will require the player to take actions to adapt to these effects, and their ability to take action depends on support from the community.</a:t>
            </a:r>
          </a:p>
        </p:txBody>
      </p:sp>
      <p:pic>
        <p:nvPicPr>
          <p:cNvPr id="6" name="Picture 5"/>
          <p:cNvPicPr>
            <a:picLocks noChangeAspect="1"/>
          </p:cNvPicPr>
          <p:nvPr/>
        </p:nvPicPr>
        <p:blipFill>
          <a:blip r:embed="rId6"/>
          <a:stretch>
            <a:fillRect/>
          </a:stretch>
        </p:blipFill>
        <p:spPr>
          <a:xfrm>
            <a:off x="6372963" y="2083548"/>
            <a:ext cx="5409252" cy="3275853"/>
          </a:xfrm>
          <a:prstGeom prst="rect">
            <a:avLst/>
          </a:prstGeom>
        </p:spPr>
      </p:pic>
      <p:sp>
        <p:nvSpPr>
          <p:cNvPr id="7" name="Rectangle 6"/>
          <p:cNvSpPr/>
          <p:nvPr/>
        </p:nvSpPr>
        <p:spPr>
          <a:xfrm>
            <a:off x="317319" y="4381245"/>
            <a:ext cx="11739216" cy="1323439"/>
          </a:xfrm>
          <a:prstGeom prst="rect">
            <a:avLst/>
          </a:prstGeom>
        </p:spPr>
        <p:txBody>
          <a:bodyPr wrap="square">
            <a:spAutoFit/>
          </a:bodyPr>
          <a:lstStyle/>
          <a:p>
            <a:r>
              <a:rPr lang="en-NZ" sz="1600" b="1" dirty="0"/>
              <a:t>Three easy steps to play: </a:t>
            </a:r>
          </a:p>
          <a:p>
            <a:endParaRPr lang="en-NZ" sz="1600" dirty="0"/>
          </a:p>
          <a:p>
            <a:pPr marL="342900" indent="-342900">
              <a:buAutoNum type="arabicPeriod"/>
            </a:pPr>
            <a:r>
              <a:rPr lang="en-NZ" sz="1600" dirty="0"/>
              <a:t>Fill out the </a:t>
            </a:r>
            <a:r>
              <a:rPr lang="en-NZ" sz="1600" dirty="0">
                <a:hlinkClick r:id="rId7"/>
              </a:rPr>
              <a:t>pre-game survey</a:t>
            </a:r>
            <a:endParaRPr lang="en-NZ" sz="1600" dirty="0"/>
          </a:p>
          <a:p>
            <a:pPr marL="342900" indent="-342900">
              <a:buAutoNum type="arabicPeriod"/>
            </a:pPr>
            <a:r>
              <a:rPr lang="en-NZ" sz="1600" dirty="0">
                <a:hlinkClick r:id="rId8"/>
              </a:rPr>
              <a:t>Play the game</a:t>
            </a:r>
            <a:endParaRPr lang="en-NZ" sz="1600" dirty="0"/>
          </a:p>
          <a:p>
            <a:pPr marL="342900" indent="-342900">
              <a:buAutoNum type="arabicPeriod"/>
            </a:pPr>
            <a:r>
              <a:rPr lang="en-NZ" sz="1600" dirty="0">
                <a:hlinkClick r:id="rId7"/>
              </a:rPr>
              <a:t>Provide feedback</a:t>
            </a:r>
            <a:endParaRPr lang="en-NZ" dirty="0"/>
          </a:p>
        </p:txBody>
      </p:sp>
    </p:spTree>
    <p:extLst>
      <p:ext uri="{BB962C8B-B14F-4D97-AF65-F5344CB8AC3E}">
        <p14:creationId xmlns:p14="http://schemas.microsoft.com/office/powerpoint/2010/main" val="4264239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3"/>
          <p:cNvSpPr>
            <a:spLocks noGrp="1"/>
          </p:cNvSpPr>
          <p:nvPr>
            <p:ph type="title"/>
          </p:nvPr>
        </p:nvSpPr>
        <p:spPr>
          <a:xfrm>
            <a:off x="116226" y="1273953"/>
            <a:ext cx="4713226" cy="499399"/>
          </a:xfrm>
        </p:spPr>
        <p:txBody>
          <a:bodyPr>
            <a:normAutofit/>
          </a:bodyPr>
          <a:lstStyle/>
          <a:p>
            <a:r>
              <a:rPr lang="en-NZ" sz="1600" dirty="0">
                <a:solidFill>
                  <a:schemeClr val="tx2"/>
                </a:solidFill>
                <a:latin typeface="+mn-lt"/>
              </a:rPr>
              <a:t>Examples of adaptive infrastructure</a:t>
            </a:r>
            <a:endParaRPr lang="en-NZ" sz="1600" dirty="0">
              <a:solidFill>
                <a:srgbClr val="FF0000"/>
              </a:solidFill>
              <a:latin typeface="+mn-lt"/>
            </a:endParaRPr>
          </a:p>
        </p:txBody>
      </p:sp>
      <p:pic>
        <p:nvPicPr>
          <p:cNvPr id="5" name="Picture 4"/>
          <p:cNvPicPr>
            <a:picLocks noChangeAspect="1"/>
          </p:cNvPicPr>
          <p:nvPr/>
        </p:nvPicPr>
        <p:blipFill>
          <a:blip r:embed="rId3"/>
          <a:stretch>
            <a:fillRect/>
          </a:stretch>
        </p:blipFill>
        <p:spPr>
          <a:xfrm>
            <a:off x="5908569" y="1442762"/>
            <a:ext cx="4020044" cy="2938509"/>
          </a:xfrm>
          <a:prstGeom prst="rect">
            <a:avLst/>
          </a:prstGeom>
        </p:spPr>
      </p:pic>
      <p:pic>
        <p:nvPicPr>
          <p:cNvPr id="6" name="Picture 5"/>
          <p:cNvPicPr>
            <a:picLocks noChangeAspect="1"/>
          </p:cNvPicPr>
          <p:nvPr/>
        </p:nvPicPr>
        <p:blipFill>
          <a:blip r:embed="rId4"/>
          <a:stretch>
            <a:fillRect/>
          </a:stretch>
        </p:blipFill>
        <p:spPr>
          <a:xfrm>
            <a:off x="8754343" y="2659027"/>
            <a:ext cx="3298077" cy="3444487"/>
          </a:xfrm>
          <a:prstGeom prst="rect">
            <a:avLst/>
          </a:prstGeom>
        </p:spPr>
      </p:pic>
      <p:sp>
        <p:nvSpPr>
          <p:cNvPr id="7" name="TextBox 9"/>
          <p:cNvSpPr txBox="1"/>
          <p:nvPr/>
        </p:nvSpPr>
        <p:spPr>
          <a:xfrm>
            <a:off x="591183" y="5313728"/>
            <a:ext cx="1114812"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t>Dubai</a:t>
            </a:r>
            <a:endParaRPr lang="en-NZ" sz="2000" dirty="0"/>
          </a:p>
        </p:txBody>
      </p:sp>
      <p:sp>
        <p:nvSpPr>
          <p:cNvPr id="8" name="TextBox 10"/>
          <p:cNvSpPr txBox="1"/>
          <p:nvPr/>
        </p:nvSpPr>
        <p:spPr>
          <a:xfrm>
            <a:off x="7485405" y="4499627"/>
            <a:ext cx="965329"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t>London</a:t>
            </a:r>
            <a:endParaRPr lang="en-NZ" sz="2000" dirty="0"/>
          </a:p>
        </p:txBody>
      </p:sp>
      <p:pic>
        <p:nvPicPr>
          <p:cNvPr id="9" name="Picture 8"/>
          <p:cNvPicPr>
            <a:picLocks noChangeAspect="1"/>
          </p:cNvPicPr>
          <p:nvPr/>
        </p:nvPicPr>
        <p:blipFill>
          <a:blip r:embed="rId5"/>
          <a:stretch>
            <a:fillRect/>
          </a:stretch>
        </p:blipFill>
        <p:spPr>
          <a:xfrm>
            <a:off x="116226" y="1809511"/>
            <a:ext cx="3120202" cy="3252977"/>
          </a:xfrm>
          <a:prstGeom prst="rect">
            <a:avLst/>
          </a:prstGeom>
        </p:spPr>
      </p:pic>
      <p:pic>
        <p:nvPicPr>
          <p:cNvPr id="4" name="Picture 3"/>
          <p:cNvPicPr>
            <a:picLocks noChangeAspect="1"/>
          </p:cNvPicPr>
          <p:nvPr/>
        </p:nvPicPr>
        <p:blipFill>
          <a:blip r:embed="rId6"/>
          <a:stretch>
            <a:fillRect/>
          </a:stretch>
        </p:blipFill>
        <p:spPr>
          <a:xfrm>
            <a:off x="2180952" y="4098342"/>
            <a:ext cx="3426160" cy="1928291"/>
          </a:xfrm>
          <a:prstGeom prst="rect">
            <a:avLst/>
          </a:prstGeom>
        </p:spPr>
      </p:pic>
    </p:spTree>
    <p:extLst>
      <p:ext uri="{BB962C8B-B14F-4D97-AF65-F5344CB8AC3E}">
        <p14:creationId xmlns:p14="http://schemas.microsoft.com/office/powerpoint/2010/main" val="1693551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1251737"/>
            <a:ext cx="94234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dirty="0">
                <a:ln>
                  <a:noFill/>
                </a:ln>
                <a:solidFill>
                  <a:srgbClr val="44546A"/>
                </a:solidFill>
                <a:effectLst/>
                <a:uLnTx/>
                <a:uFillTx/>
                <a:latin typeface="Calibri Light" panose="020F0302020204030204"/>
                <a:ea typeface="+mn-ea"/>
                <a:cs typeface="+mn-cs"/>
              </a:rPr>
              <a:t>2. Council’s climate change project</a:t>
            </a:r>
            <a:endParaRPr kumimoji="0" lang="en-NZ"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p:cNvPicPr>
            <a:picLocks noChangeAspect="1"/>
          </p:cNvPicPr>
          <p:nvPr/>
        </p:nvPicPr>
        <p:blipFill rotWithShape="1">
          <a:blip r:embed="rId3"/>
          <a:srcRect b="3552"/>
          <a:stretch/>
        </p:blipFill>
        <p:spPr>
          <a:xfrm>
            <a:off x="7124344" y="1391289"/>
            <a:ext cx="4791431" cy="3438566"/>
          </a:xfrm>
          <a:prstGeom prst="rect">
            <a:avLst/>
          </a:prstGeom>
        </p:spPr>
      </p:pic>
      <p:sp>
        <p:nvSpPr>
          <p:cNvPr id="4" name="TextBox 3"/>
          <p:cNvSpPr txBox="1"/>
          <p:nvPr/>
        </p:nvSpPr>
        <p:spPr>
          <a:xfrm>
            <a:off x="212166" y="2944700"/>
            <a:ext cx="6759980" cy="3016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In response to signing the NZ Local Government Leaders Climate Change Declaration in 2017, Council launched a Climate Change Project in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This project has it’s own page on Council’s website. </a:t>
            </a:r>
            <a:b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Discover it here: </a:t>
            </a: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https://www.whakatane.govt.nz/climate-change</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On the website you will find: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The most up to date information on what Council is doing in the climate change space, including any engagement underway.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Useful links and reports.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Case studies celebrating our victories as we move along on this journey.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0" y="1785693"/>
            <a:ext cx="58575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600" dirty="0">
                <a:solidFill>
                  <a:srgbClr val="44546A"/>
                </a:solidFill>
                <a:latin typeface="Calibri" panose="020F0502020204030204"/>
              </a:rPr>
              <a:t>2</a:t>
            </a:r>
            <a:r>
              <a:rPr kumimoji="0" lang="en-NZ" sz="1600" b="0" i="0" u="none" strike="noStrike" kern="1200" cap="none" spc="0" normalizeH="0" baseline="0" noProof="0" dirty="0">
                <a:ln>
                  <a:noFill/>
                </a:ln>
                <a:solidFill>
                  <a:srgbClr val="44546A"/>
                </a:solidFill>
                <a:effectLst/>
                <a:uLnTx/>
                <a:uFillTx/>
                <a:latin typeface="Calibri" panose="020F0502020204030204"/>
                <a:ea typeface="+mn-ea"/>
                <a:cs typeface="+mn-cs"/>
              </a:rPr>
              <a:t>.1. Overview of Council’s Climate Change Project </a:t>
            </a:r>
          </a:p>
        </p:txBody>
      </p:sp>
      <p:pic>
        <p:nvPicPr>
          <p:cNvPr id="6" name="Picture 5"/>
          <p:cNvPicPr>
            <a:picLocks noChangeAspect="1"/>
          </p:cNvPicPr>
          <p:nvPr/>
        </p:nvPicPr>
        <p:blipFill>
          <a:blip r:embed="rId5"/>
          <a:stretch>
            <a:fillRect/>
          </a:stretch>
        </p:blipFill>
        <p:spPr>
          <a:xfrm>
            <a:off x="7124344" y="5097545"/>
            <a:ext cx="4826658" cy="863365"/>
          </a:xfrm>
          <a:prstGeom prst="rect">
            <a:avLst/>
          </a:prstGeom>
        </p:spPr>
      </p:pic>
      <p:pic>
        <p:nvPicPr>
          <p:cNvPr id="8" name="Picture 7"/>
          <p:cNvPicPr>
            <a:picLocks noChangeAspect="1"/>
          </p:cNvPicPr>
          <p:nvPr/>
        </p:nvPicPr>
        <p:blipFill>
          <a:blip r:embed="rId6"/>
          <a:stretch>
            <a:fillRect/>
          </a:stretch>
        </p:blipFill>
        <p:spPr>
          <a:xfrm>
            <a:off x="478866" y="2124247"/>
            <a:ext cx="3876675" cy="695325"/>
          </a:xfrm>
          <a:prstGeom prst="rect">
            <a:avLst/>
          </a:prstGeom>
        </p:spPr>
      </p:pic>
    </p:spTree>
    <p:extLst>
      <p:ext uri="{BB962C8B-B14F-4D97-AF65-F5344CB8AC3E}">
        <p14:creationId xmlns:p14="http://schemas.microsoft.com/office/powerpoint/2010/main" val="2405095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2418424" y="2171854"/>
            <a:ext cx="7311501" cy="2817396"/>
          </a:xfrm>
        </p:spPr>
        <p:txBody>
          <a:bodyPr>
            <a:noAutofit/>
          </a:bodyPr>
          <a:lstStyle/>
          <a:p>
            <a:pPr marL="0" indent="0" algn="ctr">
              <a:buNone/>
            </a:pPr>
            <a:r>
              <a:rPr lang="mi-NZ" sz="2400" u="sng" dirty="0">
                <a:solidFill>
                  <a:schemeClr val="tx2"/>
                </a:solidFill>
              </a:rPr>
              <a:t>Whakatauki</a:t>
            </a:r>
            <a:endParaRPr lang="en-NZ" sz="2400" u="sng" dirty="0">
              <a:solidFill>
                <a:schemeClr val="tx2"/>
              </a:solidFill>
            </a:endParaRPr>
          </a:p>
          <a:p>
            <a:pPr marL="0" indent="0" algn="ctr">
              <a:buNone/>
            </a:pPr>
            <a:endParaRPr lang="en-NZ" sz="2400" dirty="0"/>
          </a:p>
          <a:p>
            <a:pPr marL="0" indent="0" algn="ctr">
              <a:buNone/>
            </a:pPr>
            <a:r>
              <a:rPr lang="en-NZ" sz="2400" dirty="0"/>
              <a:t>Manaaki whenua, manaaki tangata, haere whakamua </a:t>
            </a:r>
          </a:p>
          <a:p>
            <a:pPr marL="0" indent="0" algn="ctr">
              <a:buNone/>
            </a:pPr>
            <a:endParaRPr lang="en-NZ" sz="2400" dirty="0"/>
          </a:p>
          <a:p>
            <a:pPr marL="0" indent="0" algn="ctr">
              <a:buNone/>
            </a:pPr>
            <a:r>
              <a:rPr lang="en-NZ" sz="2400" dirty="0"/>
              <a:t>Care for the land, care for the people, Go forward</a:t>
            </a:r>
          </a:p>
        </p:txBody>
      </p:sp>
    </p:spTree>
    <p:extLst>
      <p:ext uri="{BB962C8B-B14F-4D97-AF65-F5344CB8AC3E}">
        <p14:creationId xmlns:p14="http://schemas.microsoft.com/office/powerpoint/2010/main" val="3559360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42408" y="1336119"/>
            <a:ext cx="68470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solidFill>
                  <a:srgbClr val="44546A"/>
                </a:solidFill>
                <a:latin typeface="Calibri" panose="020F0502020204030204"/>
              </a:rPr>
              <a:t>2</a:t>
            </a:r>
            <a:r>
              <a:rPr kumimoji="0" lang="en-NZ" sz="1800" b="0" i="0" u="none" strike="noStrike" kern="1200" cap="none" spc="0" normalizeH="0" baseline="0" noProof="0" dirty="0">
                <a:ln>
                  <a:noFill/>
                </a:ln>
                <a:solidFill>
                  <a:srgbClr val="44546A"/>
                </a:solidFill>
                <a:effectLst/>
                <a:uLnTx/>
                <a:uFillTx/>
                <a:latin typeface="Calibri" panose="020F0502020204030204"/>
                <a:ea typeface="+mn-ea"/>
                <a:cs typeface="+mn-cs"/>
              </a:rPr>
              <a:t>.2. Toitū </a:t>
            </a:r>
            <a:r>
              <a:rPr kumimoji="0" lang="en-NZ" sz="1800" b="0" i="0" u="none" strike="noStrike" kern="1200" cap="none" spc="0" normalizeH="0" baseline="0" noProof="0" dirty="0" err="1">
                <a:ln>
                  <a:noFill/>
                </a:ln>
                <a:solidFill>
                  <a:srgbClr val="44546A"/>
                </a:solidFill>
                <a:effectLst/>
                <a:uLnTx/>
                <a:uFillTx/>
                <a:latin typeface="Calibri" panose="020F0502020204030204"/>
                <a:ea typeface="+mn-ea"/>
                <a:cs typeface="+mn-cs"/>
              </a:rPr>
              <a:t>Envirocare</a:t>
            </a:r>
            <a:r>
              <a:rPr kumimoji="0" lang="en-NZ" sz="1800" b="0" i="0" u="none" strike="noStrike" kern="1200" cap="none" spc="0" normalizeH="0" baseline="0" noProof="0" dirty="0">
                <a:ln>
                  <a:noFill/>
                </a:ln>
                <a:solidFill>
                  <a:srgbClr val="44546A"/>
                </a:solidFill>
                <a:effectLst/>
                <a:uLnTx/>
                <a:uFillTx/>
                <a:latin typeface="Calibri" panose="020F0502020204030204"/>
                <a:ea typeface="+mn-ea"/>
                <a:cs typeface="+mn-cs"/>
              </a:rPr>
              <a:t> </a:t>
            </a: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NZ"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548925" y="3986683"/>
            <a:ext cx="692235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Council’s Toit</a:t>
            </a:r>
            <a:r>
              <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rPr>
              <a:t>ū Envirocare Certification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https://www.toitu.co.nz/__data/assets/pdf_file/0014/211181/Disclosure_1718_WDC_CM_Org.pdf</a:t>
            </a:r>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4"/>
          <a:stretch>
            <a:fillRect/>
          </a:stretch>
        </p:blipFill>
        <p:spPr>
          <a:xfrm>
            <a:off x="397356" y="2266332"/>
            <a:ext cx="786452" cy="786452"/>
          </a:xfrm>
          <a:prstGeom prst="rect">
            <a:avLst/>
          </a:prstGeom>
        </p:spPr>
      </p:pic>
      <p:pic>
        <p:nvPicPr>
          <p:cNvPr id="8" name="Picture 2" descr="Toitū Envirocare - Home | Facebo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77500" y="6162674"/>
            <a:ext cx="619125" cy="619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8662" y="6206012"/>
            <a:ext cx="36247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rPr>
              <a:t>Find out more about Toitu: </a:t>
            </a: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https://www.toitu.co.nz/home</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4" descr="Shoe Print Stock Photos And Images - 123R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8405" y="4229737"/>
            <a:ext cx="1228725" cy="12287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071572" y="5597091"/>
            <a:ext cx="302505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100" b="0" i="0" u="none" strike="noStrike" kern="1200" cap="none" spc="0" normalizeH="0" baseline="0" noProof="0" dirty="0">
                <a:ln>
                  <a:noFill/>
                </a:ln>
                <a:solidFill>
                  <a:prstClr val="black"/>
                </a:solidFill>
                <a:effectLst/>
                <a:uLnTx/>
                <a:uFillTx/>
                <a:latin typeface="Calibri" panose="020F0502020204030204"/>
                <a:ea typeface="+mn-ea"/>
                <a:cs typeface="+mn-cs"/>
              </a:rPr>
              <a:t>Whakatāne District Council’s Carbon Footprint for 2017/18 </a:t>
            </a:r>
            <a:endParaRPr kumimoji="0" lang="en-NZ"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p:cNvSpPr/>
          <p:nvPr/>
        </p:nvSpPr>
        <p:spPr>
          <a:xfrm>
            <a:off x="1484550" y="1874987"/>
            <a:ext cx="7288258"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The Council is a Toitū carbonreduce®️ certified organisation in line with ISO 14064-1. To gain certification, we measured and assessed greenhouse gas emissions for 2017-18. This provided twelve months of data on which to base an Emissions Management and Reduction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Our footprint for 2017/18 was 3,292 tonnes of carbon dioxide equivalent (tCO2e).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A number of projects are being implemented to achieve a reduction in our greenhouse gas emissions, and the Toitū carbonreduce®️ audit process for our emissions in 2018-19 is being finalised.</a:t>
            </a: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3360" y="1278869"/>
            <a:ext cx="3213265" cy="4318222"/>
          </a:xfrm>
          <a:prstGeom prst="rect">
            <a:avLst/>
          </a:prstGeom>
        </p:spPr>
      </p:pic>
    </p:spTree>
    <p:extLst>
      <p:ext uri="{BB962C8B-B14F-4D97-AF65-F5344CB8AC3E}">
        <p14:creationId xmlns:p14="http://schemas.microsoft.com/office/powerpoint/2010/main" val="2028089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52015" y="1378756"/>
            <a:ext cx="2124071" cy="330192"/>
          </a:xfrm>
        </p:spPr>
        <p:txBody>
          <a:bodyPr>
            <a:noAutofit/>
          </a:bodyPr>
          <a:lstStyle/>
          <a:p>
            <a:r>
              <a:rPr lang="mi-NZ" sz="1400" dirty="0">
                <a:latin typeface="+mn-lt"/>
              </a:rPr>
              <a:t>Some more about Toitū: </a:t>
            </a:r>
            <a:endParaRPr lang="en-NZ" sz="1400" dirty="0">
              <a:latin typeface="+mn-lt"/>
            </a:endParaRPr>
          </a:p>
        </p:txBody>
      </p:sp>
      <p:pic>
        <p:nvPicPr>
          <p:cNvPr id="3" name="TzxgEdUFwTA"/>
          <p:cNvPicPr>
            <a:picLocks noRot="1" noChangeAspect="1"/>
          </p:cNvPicPr>
          <p:nvPr>
            <a:videoFile r:link="rId1"/>
          </p:nvPr>
        </p:nvPicPr>
        <p:blipFill>
          <a:blip r:embed="rId4"/>
          <a:stretch>
            <a:fillRect/>
          </a:stretch>
        </p:blipFill>
        <p:spPr>
          <a:xfrm>
            <a:off x="2439991" y="1690688"/>
            <a:ext cx="7312025" cy="4113014"/>
          </a:xfrm>
          <a:prstGeom prst="rect">
            <a:avLst/>
          </a:prstGeom>
        </p:spPr>
      </p:pic>
      <p:sp>
        <p:nvSpPr>
          <p:cNvPr id="4" name="TextBox 3"/>
          <p:cNvSpPr txBox="1"/>
          <p:nvPr/>
        </p:nvSpPr>
        <p:spPr>
          <a:xfrm>
            <a:off x="2352015" y="5807688"/>
            <a:ext cx="461742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https://www.youtube.com/watch?v=TzxgEdUFwTA</a:t>
            </a:r>
            <a:r>
              <a:rPr kumimoji="0" lang="en-NZ" sz="1100" b="0" i="0" u="none" strike="noStrike" kern="1200" cap="none" spc="0" normalizeH="0" baseline="0" noProof="0" dirty="0">
                <a:ln>
                  <a:noFill/>
                </a:ln>
                <a:solidFill>
                  <a:prstClr val="black"/>
                </a:solidFill>
                <a:effectLst/>
                <a:uLnTx/>
                <a:uFillTx/>
                <a:latin typeface="Calibri" panose="020F0502020204030204"/>
                <a:ea typeface="+mn-ea"/>
                <a:cs typeface="+mn-cs"/>
              </a:rPr>
              <a:t> (28/05/2020) </a:t>
            </a:r>
          </a:p>
        </p:txBody>
      </p:sp>
      <p:sp>
        <p:nvSpPr>
          <p:cNvPr id="5" name="Rectangle 4"/>
          <p:cNvSpPr/>
          <p:nvPr/>
        </p:nvSpPr>
        <p:spPr>
          <a:xfrm>
            <a:off x="86500" y="6216134"/>
            <a:ext cx="242745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rPr>
              <a:t>Find out more about Toitu: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https://www.toitu.co.nz/home</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descr="Toitū Envirocare - Home | Faceboo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77500" y="6162674"/>
            <a:ext cx="619125" cy="619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artoon Doodle Alarm Clock #Doodle, #Cartoon, #Clock, #Alarm (With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980" y="5547073"/>
            <a:ext cx="426316" cy="4364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09380" y="5633094"/>
            <a:ext cx="12414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rPr>
              <a:t>2min</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387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485" y="1222219"/>
            <a:ext cx="10515600" cy="586165"/>
          </a:xfrm>
        </p:spPr>
        <p:txBody>
          <a:bodyPr>
            <a:noAutofit/>
          </a:bodyPr>
          <a:lstStyle/>
          <a:p>
            <a:r>
              <a:rPr lang="mi-NZ" sz="1800" dirty="0">
                <a:solidFill>
                  <a:schemeClr val="tx2"/>
                </a:solidFill>
                <a:latin typeface="+mn-lt"/>
              </a:rPr>
              <a:t>2.3. Council’s energy audit and energy management programme </a:t>
            </a:r>
            <a:endParaRPr lang="en-NZ" sz="1800" dirty="0">
              <a:solidFill>
                <a:schemeClr val="tx2"/>
              </a:solidFill>
              <a:latin typeface="+mn-lt"/>
            </a:endParaRPr>
          </a:p>
        </p:txBody>
      </p:sp>
      <p:sp>
        <p:nvSpPr>
          <p:cNvPr id="3" name="Rectangle 2"/>
          <p:cNvSpPr/>
          <p:nvPr/>
        </p:nvSpPr>
        <p:spPr>
          <a:xfrm>
            <a:off x="134485" y="4796881"/>
            <a:ext cx="3265940"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Council’s Energy audit report, 2017/18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https://www.whakatane.govt.nz/sites/www.whakatane.govt.nz/files/documents/wdc_type_2_energy_audit_report_public_191119_-issued.pdf</a:t>
            </a:r>
            <a:r>
              <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Picture 3"/>
          <p:cNvPicPr>
            <a:picLocks noChangeAspect="1"/>
          </p:cNvPicPr>
          <p:nvPr/>
        </p:nvPicPr>
        <p:blipFill rotWithShape="1">
          <a:blip r:embed="rId4"/>
          <a:srcRect t="6063" b="7283"/>
          <a:stretch/>
        </p:blipFill>
        <p:spPr>
          <a:xfrm>
            <a:off x="11250684" y="6168370"/>
            <a:ext cx="846590" cy="609452"/>
          </a:xfrm>
          <a:prstGeom prst="rect">
            <a:avLst/>
          </a:prstGeom>
        </p:spPr>
      </p:pic>
      <p:pic>
        <p:nvPicPr>
          <p:cNvPr id="5" name="Picture 4"/>
          <p:cNvPicPr>
            <a:picLocks noChangeAspect="1"/>
          </p:cNvPicPr>
          <p:nvPr/>
        </p:nvPicPr>
        <p:blipFill>
          <a:blip r:embed="rId5"/>
          <a:stretch>
            <a:fillRect/>
          </a:stretch>
        </p:blipFill>
        <p:spPr>
          <a:xfrm>
            <a:off x="154298" y="1912578"/>
            <a:ext cx="786452" cy="786452"/>
          </a:xfrm>
          <a:prstGeom prst="rect">
            <a:avLst/>
          </a:prstGeom>
        </p:spPr>
      </p:pic>
      <p:sp>
        <p:nvSpPr>
          <p:cNvPr id="6" name="TextBox 5"/>
          <p:cNvSpPr txBox="1"/>
          <p:nvPr/>
        </p:nvSpPr>
        <p:spPr>
          <a:xfrm>
            <a:off x="1080287" y="1808384"/>
            <a:ext cx="4949321"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In June 2018, an energy audit was undertaken across the Council’s 182 electricity and natural gas accounts.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One of the primary drivers for commissioning the audit was to understand how the Council’s carbon emissions are influenced by energy use and what opportunities exist to reduce carbon emissions that contribute to climate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The energy audit report sets out a range of recommendations. Work is underway to implement or further investigate many of these through an energy management programme. </a:t>
            </a:r>
            <a:endParaRPr kumimoji="0" lang="en-NZ" sz="1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102" name="Picture 6" descr="Commercial property energy management | Demand response | Load control"/>
          <p:cNvPicPr>
            <a:picLocks noChangeAspect="1" noChangeArrowheads="1"/>
          </p:cNvPicPr>
          <p:nvPr/>
        </p:nvPicPr>
        <p:blipFill rotWithShape="1">
          <a:blip r:embed="rId6">
            <a:extLst>
              <a:ext uri="{28A0092B-C50C-407E-A947-70E740481C1C}">
                <a14:useLocalDpi xmlns:a14="http://schemas.microsoft.com/office/drawing/2010/main" val="0"/>
              </a:ext>
            </a:extLst>
          </a:blip>
          <a:srcRect t="15771" r="3703" b="8452"/>
          <a:stretch/>
        </p:blipFill>
        <p:spPr bwMode="auto">
          <a:xfrm rot="550227">
            <a:off x="4624319" y="4422674"/>
            <a:ext cx="1729859" cy="15143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6753952" y="1413456"/>
            <a:ext cx="5438048" cy="3622640"/>
          </a:xfrm>
          <a:prstGeom prst="rect">
            <a:avLst/>
          </a:prstGeom>
        </p:spPr>
      </p:pic>
      <p:sp>
        <p:nvSpPr>
          <p:cNvPr id="11" name="TextBox 10"/>
          <p:cNvSpPr txBox="1"/>
          <p:nvPr/>
        </p:nvSpPr>
        <p:spPr>
          <a:xfrm>
            <a:off x="6753952" y="5340623"/>
            <a:ext cx="52237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200" b="0" i="0" u="none" strike="noStrike" kern="1200" cap="none" spc="0" normalizeH="0" baseline="0" noProof="0" dirty="0">
                <a:ln>
                  <a:noFill/>
                </a:ln>
                <a:solidFill>
                  <a:prstClr val="black"/>
                </a:solidFill>
                <a:effectLst/>
                <a:uLnTx/>
                <a:uFillTx/>
                <a:latin typeface="Calibri" panose="020F0502020204030204"/>
                <a:ea typeface="+mn-ea"/>
                <a:cs typeface="+mn-cs"/>
              </a:rPr>
              <a:t>Carbon emissions from energy consumption for the month of April 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200" b="0" i="0" u="none" strike="noStrike" kern="1200" cap="none" spc="0" normalizeH="0" baseline="0" noProof="0" dirty="0">
                <a:ln>
                  <a:noFill/>
                </a:ln>
                <a:solidFill>
                  <a:prstClr val="black"/>
                </a:solidFill>
                <a:effectLst/>
                <a:uLnTx/>
                <a:uFillTx/>
                <a:latin typeface="Calibri" panose="020F0502020204030204"/>
                <a:ea typeface="+mn-ea"/>
                <a:cs typeface="+mn-cs"/>
              </a:rPr>
              <a:t>for the eight monitored Council facilities </a:t>
            </a:r>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06" name="Picture 10" descr="Energia, energy, idea, management, poupança, saving, shortage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826864">
            <a:off x="7685231" y="11434860"/>
            <a:ext cx="530419" cy="53041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Energy Management Icons - Download Free Vector Icons | Noun Proje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262426">
            <a:off x="3473294" y="5071933"/>
            <a:ext cx="968537" cy="96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205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713" y="1249378"/>
            <a:ext cx="10515600" cy="486577"/>
          </a:xfrm>
        </p:spPr>
        <p:txBody>
          <a:bodyPr>
            <a:normAutofit/>
          </a:bodyPr>
          <a:lstStyle/>
          <a:p>
            <a:r>
              <a:rPr lang="mi-NZ" sz="1800" dirty="0">
                <a:solidFill>
                  <a:schemeClr val="tx2"/>
                </a:solidFill>
                <a:latin typeface="+mn-lt"/>
              </a:rPr>
              <a:t>2.4. The Whakatāne District’s Carbon Footprint </a:t>
            </a:r>
            <a:endParaRPr lang="en-NZ" sz="1800" dirty="0">
              <a:solidFill>
                <a:schemeClr val="tx2"/>
              </a:solidFill>
              <a:latin typeface="+mn-lt"/>
            </a:endParaRPr>
          </a:p>
        </p:txBody>
      </p:sp>
      <p:sp>
        <p:nvSpPr>
          <p:cNvPr id="3" name="Rectangle 2"/>
          <p:cNvSpPr/>
          <p:nvPr/>
        </p:nvSpPr>
        <p:spPr>
          <a:xfrm>
            <a:off x="240482" y="4971817"/>
            <a:ext cx="713271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Read the full BOP Community Carbon Footprint, 2015/16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(including the Whakatāne District’s, p.43 onwards)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https://www.boprc.govt.nz/media/718089/bay-of-plenty-community-carbon-footprint-2015_16_-final-results.pdf</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1164151" y="1865316"/>
            <a:ext cx="6579674"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The District footprint to the right shows the largest sources of carbon emissions for the Whakatāne District.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By far the largest emitter of greenhouse gas in our District is the agricultural sector (63%). These emissions are generated mainly by dairy and beef farming.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The next largest emissions source is natural gas (12%), followed by diesel (9%) and petrol (6%). The majority of natural gas emissions are generated by commercial and industrial processes, whereas the diesel and petrol are primarily used by road transportation (including both private and industry 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These figures re-enforce the rural nature of the district, highlighting the travel distances between urban centres. </a:t>
            </a:r>
          </a:p>
        </p:txBody>
      </p:sp>
      <p:pic>
        <p:nvPicPr>
          <p:cNvPr id="6" name="Picture 5"/>
          <p:cNvPicPr>
            <a:picLocks noChangeAspect="1"/>
          </p:cNvPicPr>
          <p:nvPr/>
        </p:nvPicPr>
        <p:blipFill>
          <a:blip r:embed="rId4"/>
          <a:stretch>
            <a:fillRect/>
          </a:stretch>
        </p:blipFill>
        <p:spPr>
          <a:xfrm>
            <a:off x="240482" y="2366062"/>
            <a:ext cx="786452" cy="786452"/>
          </a:xfrm>
          <a:prstGeom prst="rect">
            <a:avLst/>
          </a:prstGeom>
        </p:spPr>
      </p:pic>
      <p:pic>
        <p:nvPicPr>
          <p:cNvPr id="7" name="Picture 6"/>
          <p:cNvPicPr/>
          <p:nvPr/>
        </p:nvPicPr>
        <p:blipFill>
          <a:blip r:embed="rId5"/>
          <a:stretch>
            <a:fillRect/>
          </a:stretch>
        </p:blipFill>
        <p:spPr>
          <a:xfrm>
            <a:off x="9179636" y="1249378"/>
            <a:ext cx="2530288" cy="4741847"/>
          </a:xfrm>
          <a:prstGeom prst="rect">
            <a:avLst/>
          </a:prstGeom>
        </p:spPr>
      </p:pic>
      <p:pic>
        <p:nvPicPr>
          <p:cNvPr id="3076" name="Picture 4" descr="Shoe Print Stock Photos And Images - 123R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2052" y="4697199"/>
            <a:ext cx="12287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imple Cow Cartoon Free PNG Image｜Illusto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669" b="8606"/>
          <a:stretch/>
        </p:blipFill>
        <p:spPr bwMode="auto">
          <a:xfrm>
            <a:off x="7594334" y="3799110"/>
            <a:ext cx="986235" cy="727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654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746" y="1175978"/>
            <a:ext cx="10515600" cy="565901"/>
          </a:xfrm>
        </p:spPr>
        <p:txBody>
          <a:bodyPr>
            <a:normAutofit/>
          </a:bodyPr>
          <a:lstStyle/>
          <a:p>
            <a:r>
              <a:rPr lang="en-NZ" sz="1800" dirty="0">
                <a:solidFill>
                  <a:schemeClr val="tx2"/>
                </a:solidFill>
                <a:latin typeface="+mn-lt"/>
              </a:rPr>
              <a:t>2.5. Council’s Climate Change Project Team</a:t>
            </a:r>
          </a:p>
        </p:txBody>
      </p:sp>
      <p:pic>
        <p:nvPicPr>
          <p:cNvPr id="5" name="Picture 4"/>
          <p:cNvPicPr>
            <a:picLocks noChangeAspect="1"/>
          </p:cNvPicPr>
          <p:nvPr/>
        </p:nvPicPr>
        <p:blipFill>
          <a:blip r:embed="rId3"/>
          <a:stretch>
            <a:fillRect/>
          </a:stretch>
        </p:blipFill>
        <p:spPr>
          <a:xfrm>
            <a:off x="198070" y="1741879"/>
            <a:ext cx="732902" cy="732902"/>
          </a:xfrm>
          <a:prstGeom prst="rect">
            <a:avLst/>
          </a:prstGeom>
        </p:spPr>
      </p:pic>
      <p:sp>
        <p:nvSpPr>
          <p:cNvPr id="6" name="TextBox 5"/>
          <p:cNvSpPr txBox="1"/>
          <p:nvPr/>
        </p:nvSpPr>
        <p:spPr>
          <a:xfrm>
            <a:off x="1047295" y="1625506"/>
            <a:ext cx="6279779"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Council has an interdisciplinary Climate Change Project Team consisting of staff across the organisation. The team meets regularly to progress</a:t>
            </a:r>
            <a:r>
              <a:rPr kumimoji="0" lang="en-NZ" sz="1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NZ" sz="1400" b="0" i="0" u="none" strike="noStrike" kern="1200" cap="none" spc="0" normalizeH="0" noProof="0" dirty="0" err="1">
                <a:ln>
                  <a:noFill/>
                </a:ln>
                <a:solidFill>
                  <a:prstClr val="black"/>
                </a:solidFill>
                <a:effectLst/>
                <a:uLnTx/>
                <a:uFillTx/>
                <a:latin typeface="Calibri" panose="020F0502020204030204"/>
                <a:ea typeface="+mn-ea"/>
                <a:cs typeface="+mn-cs"/>
              </a:rPr>
              <a:t>workstreams</a:t>
            </a:r>
            <a:r>
              <a:rPr kumimoji="0" lang="en-NZ" sz="1400" b="0" i="0" u="none" strike="noStrike" kern="1200" cap="none" spc="0" normalizeH="0" noProof="0" dirty="0">
                <a:ln>
                  <a:noFill/>
                </a:ln>
                <a:solidFill>
                  <a:prstClr val="black"/>
                </a:solidFill>
                <a:effectLst/>
                <a:uLnTx/>
                <a:uFillTx/>
                <a:latin typeface="Calibri" panose="020F0502020204030204"/>
                <a:ea typeface="+mn-ea"/>
                <a:cs typeface="+mn-cs"/>
              </a:rPr>
              <a:t> under the Climate Change Project.  </a:t>
            </a: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The current project team includes: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Strategic Coordinator – Climate Change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Team Leader – Strategy and Asset Management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Manager – Properties and Facilities Assets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GIS Analyst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Manager Strategy and Community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Strategic Policy Analyst </a:t>
            </a:r>
            <a:endParaRPr kumimoji="0" lang="en-NZ"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Manager Building and Environmental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Communications Support, Strategic Projects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Project Engineer - Three Waters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Reserve Planner, Open Spaces Operations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Community Engagement Advisor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Team Leader Three Waters Asset Management and Planning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Manager Resource Consents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Manager Policy, Planning and Consents compliance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Manager Solid Waste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Team Leader Procurement and Administration </a:t>
            </a:r>
          </a:p>
        </p:txBody>
      </p:sp>
      <p:pic>
        <p:nvPicPr>
          <p:cNvPr id="3" name="Picture 2"/>
          <p:cNvPicPr>
            <a:picLocks noChangeAspect="1"/>
          </p:cNvPicPr>
          <p:nvPr/>
        </p:nvPicPr>
        <p:blipFill>
          <a:blip r:embed="rId4"/>
          <a:stretch>
            <a:fillRect/>
          </a:stretch>
        </p:blipFill>
        <p:spPr>
          <a:xfrm>
            <a:off x="7582482" y="1533868"/>
            <a:ext cx="4369747" cy="2881671"/>
          </a:xfrm>
          <a:prstGeom prst="rect">
            <a:avLst/>
          </a:prstGeom>
        </p:spPr>
      </p:pic>
    </p:spTree>
    <p:extLst>
      <p:ext uri="{BB962C8B-B14F-4D97-AF65-F5344CB8AC3E}">
        <p14:creationId xmlns:p14="http://schemas.microsoft.com/office/powerpoint/2010/main" val="3756279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433" y="1204711"/>
            <a:ext cx="10515600" cy="599151"/>
          </a:xfrm>
        </p:spPr>
        <p:txBody>
          <a:bodyPr>
            <a:normAutofit/>
          </a:bodyPr>
          <a:lstStyle/>
          <a:p>
            <a:r>
              <a:rPr lang="en-NZ" sz="1800" dirty="0">
                <a:solidFill>
                  <a:schemeClr val="tx2"/>
                </a:solidFill>
                <a:latin typeface="+mn-lt"/>
              </a:rPr>
              <a:t>2.6. Climate change engagement </a:t>
            </a:r>
          </a:p>
        </p:txBody>
      </p:sp>
      <p:sp>
        <p:nvSpPr>
          <p:cNvPr id="3" name="TextBox 2"/>
          <p:cNvSpPr txBox="1"/>
          <p:nvPr/>
        </p:nvSpPr>
        <p:spPr>
          <a:xfrm>
            <a:off x="141318" y="1803862"/>
            <a:ext cx="5220391"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Council has engaged on its Climate Change Project a lot since establishment in 2018.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Feedback and comments about climate change have been received through: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Organising media campaigns,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School workshops,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A fully online climate change survey,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Organising and participating in engagement events like: </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The Business and Leisure Show 2019,</a:t>
            </a:r>
            <a:endParaRPr kumimoji="0" lang="en-NZ" sz="1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Sustainable Backyards 2019 and 2020,</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Movie screenings, </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Drop-in sessions across the District,</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Key stakeholder engagement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	(like “Business after five” and </a:t>
            </a:r>
            <a:r>
              <a:rPr kumimoji="0" lang="en-NZ" sz="1400" b="0" i="0" u="none" strike="noStrike" kern="1200" cap="none" spc="0" normalizeH="0" baseline="0" noProof="0" dirty="0" err="1">
                <a:ln>
                  <a:noFill/>
                </a:ln>
                <a:solidFill>
                  <a:prstClr val="black"/>
                </a:solidFill>
                <a:effectLst/>
                <a:uLnTx/>
                <a:uFillTx/>
                <a:latin typeface="Calibri" panose="020F0502020204030204"/>
                <a:ea typeface="+mn-ea"/>
                <a:cs typeface="+mn-cs"/>
              </a:rPr>
              <a:t>Putake</a:t>
            </a: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NZ" sz="1400" b="0" i="0" u="none" strike="noStrike" kern="1200" cap="none" spc="0" normalizeH="0" baseline="0" noProof="0" dirty="0" err="1">
                <a:ln>
                  <a:noFill/>
                </a:ln>
                <a:solidFill>
                  <a:prstClr val="black"/>
                </a:solidFill>
                <a:effectLst/>
                <a:uLnTx/>
                <a:uFillTx/>
                <a:latin typeface="Calibri" panose="020F0502020204030204"/>
                <a:ea typeface="+mn-ea"/>
                <a:cs typeface="+mn-cs"/>
              </a:rPr>
              <a:t>Taiao</a:t>
            </a: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 – 	course presentation)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5865763" y="1338349"/>
            <a:ext cx="2862601" cy="4161746"/>
          </a:xfrm>
          <a:prstGeom prst="rect">
            <a:avLst/>
          </a:prstGeom>
        </p:spPr>
      </p:pic>
      <p:pic>
        <p:nvPicPr>
          <p:cNvPr id="5" name="Picture 4"/>
          <p:cNvPicPr>
            <a:picLocks noChangeAspect="1"/>
          </p:cNvPicPr>
          <p:nvPr/>
        </p:nvPicPr>
        <p:blipFill>
          <a:blip r:embed="rId4"/>
          <a:stretch>
            <a:fillRect/>
          </a:stretch>
        </p:blipFill>
        <p:spPr>
          <a:xfrm>
            <a:off x="8950869" y="1338349"/>
            <a:ext cx="3112898" cy="2186246"/>
          </a:xfrm>
          <a:prstGeom prst="rect">
            <a:avLst/>
          </a:prstGeom>
        </p:spPr>
      </p:pic>
      <p:pic>
        <p:nvPicPr>
          <p:cNvPr id="6" name="99C17AE2-3ED0-4839-B40E-BDFAED469189" descr="cid:99C17AE2-3ED0-4839-B40E-BDFAED469189"/>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8950869" y="3659289"/>
            <a:ext cx="3112898" cy="23346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1318" y="5589514"/>
            <a:ext cx="6085669" cy="400110"/>
          </a:xfrm>
          <a:prstGeom prst="rect">
            <a:avLst/>
          </a:prstGeom>
          <a:solidFill>
            <a:srgbClr val="75C997"/>
          </a:solidFill>
          <a:ln w="53975" cmpd="thinThick">
            <a:solidFill>
              <a:srgbClr val="44546A"/>
            </a:solidFill>
          </a:ln>
        </p:spPr>
        <p:txBody>
          <a:bodyPr wrap="square" rtlCol="0">
            <a:spAutoFit/>
          </a:bodyPr>
          <a:lstStyle/>
          <a:p>
            <a:r>
              <a:rPr lang="mi-NZ" sz="2000" dirty="0">
                <a:latin typeface="Eras Demi ITC" panose="020B0805030504020804" pitchFamily="34" charset="0"/>
              </a:rPr>
              <a:t>We’ve received feedback from over 1,200 people</a:t>
            </a:r>
            <a:endParaRPr lang="en-NZ" sz="2000" dirty="0">
              <a:latin typeface="Eras Demi ITC" panose="020B0805030504020804" pitchFamily="34" charset="0"/>
            </a:endParaRPr>
          </a:p>
        </p:txBody>
      </p:sp>
    </p:spTree>
    <p:extLst>
      <p:ext uri="{BB962C8B-B14F-4D97-AF65-F5344CB8AC3E}">
        <p14:creationId xmlns:p14="http://schemas.microsoft.com/office/powerpoint/2010/main" val="3519302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622" y="1168255"/>
            <a:ext cx="12060378" cy="685483"/>
          </a:xfrm>
        </p:spPr>
        <p:txBody>
          <a:bodyPr>
            <a:normAutofit/>
          </a:bodyPr>
          <a:lstStyle/>
          <a:p>
            <a:r>
              <a:rPr lang="en-NZ" sz="1600" dirty="0">
                <a:latin typeface="+mn-lt"/>
              </a:rPr>
              <a:t>Through all the feedback received the message is clear – residents think climate change presents a significant issue for our District </a:t>
            </a:r>
          </a:p>
        </p:txBody>
      </p:sp>
      <p:pic>
        <p:nvPicPr>
          <p:cNvPr id="3" name="Picture 2"/>
          <p:cNvPicPr>
            <a:picLocks noChangeAspect="1"/>
          </p:cNvPicPr>
          <p:nvPr/>
        </p:nvPicPr>
        <p:blipFill rotWithShape="1">
          <a:blip r:embed="rId3"/>
          <a:srcRect l="2794" r="7520"/>
          <a:stretch/>
        </p:blipFill>
        <p:spPr>
          <a:xfrm>
            <a:off x="5793295" y="2754915"/>
            <a:ext cx="6337393" cy="3221936"/>
          </a:xfrm>
          <a:prstGeom prst="rect">
            <a:avLst/>
          </a:prstGeom>
        </p:spPr>
      </p:pic>
      <p:pic>
        <p:nvPicPr>
          <p:cNvPr id="8" name="Picture 7"/>
          <p:cNvPicPr>
            <a:picLocks noChangeAspect="1"/>
          </p:cNvPicPr>
          <p:nvPr/>
        </p:nvPicPr>
        <p:blipFill rotWithShape="1">
          <a:blip r:embed="rId4"/>
          <a:srcRect l="4545" r="999" b="2164"/>
          <a:stretch/>
        </p:blipFill>
        <p:spPr>
          <a:xfrm>
            <a:off x="191193" y="1853738"/>
            <a:ext cx="5584957" cy="2876204"/>
          </a:xfrm>
          <a:prstGeom prst="rect">
            <a:avLst/>
          </a:prstGeom>
        </p:spPr>
      </p:pic>
    </p:spTree>
    <p:extLst>
      <p:ext uri="{BB962C8B-B14F-4D97-AF65-F5344CB8AC3E}">
        <p14:creationId xmlns:p14="http://schemas.microsoft.com/office/powerpoint/2010/main" val="639324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8660" y="1119368"/>
            <a:ext cx="10515600" cy="715042"/>
          </a:xfrm>
        </p:spPr>
        <p:txBody>
          <a:bodyPr>
            <a:normAutofit/>
          </a:bodyPr>
          <a:lstStyle/>
          <a:p>
            <a:r>
              <a:rPr lang="en-NZ" sz="1800" dirty="0">
                <a:solidFill>
                  <a:schemeClr val="tx2"/>
                </a:solidFill>
                <a:latin typeface="+mn-lt"/>
              </a:rPr>
              <a:t>2.7. Council’s Climate Change Principles</a:t>
            </a:r>
          </a:p>
        </p:txBody>
      </p:sp>
      <p:pic>
        <p:nvPicPr>
          <p:cNvPr id="4" name="Picture 3"/>
          <p:cNvPicPr>
            <a:picLocks noChangeAspect="1"/>
          </p:cNvPicPr>
          <p:nvPr/>
        </p:nvPicPr>
        <p:blipFill>
          <a:blip r:embed="rId3"/>
          <a:stretch>
            <a:fillRect/>
          </a:stretch>
        </p:blipFill>
        <p:spPr>
          <a:xfrm>
            <a:off x="8856617" y="1366069"/>
            <a:ext cx="3189305" cy="4503491"/>
          </a:xfrm>
          <a:prstGeom prst="rect">
            <a:avLst/>
          </a:prstGeom>
        </p:spPr>
      </p:pic>
      <p:pic>
        <p:nvPicPr>
          <p:cNvPr id="5" name="Picture 4"/>
          <p:cNvPicPr>
            <a:picLocks noChangeAspect="1"/>
          </p:cNvPicPr>
          <p:nvPr/>
        </p:nvPicPr>
        <p:blipFill>
          <a:blip r:embed="rId4"/>
          <a:stretch>
            <a:fillRect/>
          </a:stretch>
        </p:blipFill>
        <p:spPr>
          <a:xfrm>
            <a:off x="278184" y="3120554"/>
            <a:ext cx="786452" cy="786452"/>
          </a:xfrm>
          <a:prstGeom prst="rect">
            <a:avLst/>
          </a:prstGeom>
        </p:spPr>
      </p:pic>
      <p:sp>
        <p:nvSpPr>
          <p:cNvPr id="2" name="TextBox 1"/>
          <p:cNvSpPr txBox="1"/>
          <p:nvPr/>
        </p:nvSpPr>
        <p:spPr>
          <a:xfrm>
            <a:off x="1235133" y="2084234"/>
            <a:ext cx="7247016"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Council adopted a set of seven Climate Change Principles in September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To align with the national response, these Principles are based on those set out in The Local Government New Zealand Leader’s Climate Change Declaration.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Council’s Climate Change Principles help integrate work already underway and guide future projects and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Extensive community engagement was undertaken on the Principles, with more than 800 people directly involved in engagement initiatives and over 1,100 climate change related engagement points received.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Youth across the District were especially involved in the development in these Principles and making sure they convey an empowering message.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68660" y="6212216"/>
            <a:ext cx="9299784"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You can find the full Climate Change Principles document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https://www.whakatane.govt.nz/sites/www.whakatane.govt.nz/files/documents/climate_change_principles_-_final.pdf</a:t>
            </a: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908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997" y="1204979"/>
            <a:ext cx="10515600" cy="598515"/>
          </a:xfrm>
        </p:spPr>
        <p:txBody>
          <a:bodyPr>
            <a:normAutofit/>
          </a:bodyPr>
          <a:lstStyle/>
          <a:p>
            <a:r>
              <a:rPr lang="en-NZ" sz="1800" dirty="0">
                <a:latin typeface="+mn-lt"/>
              </a:rPr>
              <a:t>Council’s seven Climate Change Principles </a:t>
            </a:r>
          </a:p>
        </p:txBody>
      </p:sp>
      <p:pic>
        <p:nvPicPr>
          <p:cNvPr id="2" name="Picture 1"/>
          <p:cNvPicPr>
            <a:picLocks noChangeAspect="1"/>
          </p:cNvPicPr>
          <p:nvPr/>
        </p:nvPicPr>
        <p:blipFill>
          <a:blip r:embed="rId3"/>
          <a:stretch>
            <a:fillRect/>
          </a:stretch>
        </p:blipFill>
        <p:spPr>
          <a:xfrm>
            <a:off x="232480" y="1830770"/>
            <a:ext cx="3143250" cy="1228725"/>
          </a:xfrm>
          <a:prstGeom prst="rect">
            <a:avLst/>
          </a:prstGeom>
        </p:spPr>
      </p:pic>
      <p:pic>
        <p:nvPicPr>
          <p:cNvPr id="4" name="Picture 3"/>
          <p:cNvPicPr>
            <a:picLocks noChangeAspect="1"/>
          </p:cNvPicPr>
          <p:nvPr/>
        </p:nvPicPr>
        <p:blipFill>
          <a:blip r:embed="rId4"/>
          <a:stretch>
            <a:fillRect/>
          </a:stretch>
        </p:blipFill>
        <p:spPr>
          <a:xfrm>
            <a:off x="236463" y="3334513"/>
            <a:ext cx="3139267" cy="1255707"/>
          </a:xfrm>
          <a:prstGeom prst="rect">
            <a:avLst/>
          </a:prstGeom>
        </p:spPr>
      </p:pic>
      <p:pic>
        <p:nvPicPr>
          <p:cNvPr id="5" name="Picture 4"/>
          <p:cNvPicPr>
            <a:picLocks noChangeAspect="1"/>
          </p:cNvPicPr>
          <p:nvPr/>
        </p:nvPicPr>
        <p:blipFill>
          <a:blip r:embed="rId5"/>
          <a:stretch>
            <a:fillRect/>
          </a:stretch>
        </p:blipFill>
        <p:spPr>
          <a:xfrm>
            <a:off x="4106160" y="1822493"/>
            <a:ext cx="2944980" cy="1267978"/>
          </a:xfrm>
          <a:prstGeom prst="rect">
            <a:avLst/>
          </a:prstGeom>
        </p:spPr>
      </p:pic>
      <p:pic>
        <p:nvPicPr>
          <p:cNvPr id="6" name="Picture 5"/>
          <p:cNvPicPr>
            <a:picLocks noChangeAspect="1"/>
          </p:cNvPicPr>
          <p:nvPr/>
        </p:nvPicPr>
        <p:blipFill rotWithShape="1">
          <a:blip r:embed="rId6"/>
          <a:srcRect r="2703"/>
          <a:stretch/>
        </p:blipFill>
        <p:spPr>
          <a:xfrm>
            <a:off x="4112582" y="3316221"/>
            <a:ext cx="2969917" cy="1301300"/>
          </a:xfrm>
          <a:prstGeom prst="rect">
            <a:avLst/>
          </a:prstGeom>
        </p:spPr>
      </p:pic>
      <p:pic>
        <p:nvPicPr>
          <p:cNvPr id="7" name="Picture 6"/>
          <p:cNvPicPr>
            <a:picLocks noChangeAspect="1"/>
          </p:cNvPicPr>
          <p:nvPr/>
        </p:nvPicPr>
        <p:blipFill>
          <a:blip r:embed="rId7"/>
          <a:stretch>
            <a:fillRect/>
          </a:stretch>
        </p:blipFill>
        <p:spPr>
          <a:xfrm>
            <a:off x="4112582" y="4826139"/>
            <a:ext cx="2986598" cy="1143989"/>
          </a:xfrm>
          <a:prstGeom prst="rect">
            <a:avLst/>
          </a:prstGeom>
        </p:spPr>
      </p:pic>
      <p:pic>
        <p:nvPicPr>
          <p:cNvPr id="8" name="Picture 7"/>
          <p:cNvPicPr>
            <a:picLocks noChangeAspect="1"/>
          </p:cNvPicPr>
          <p:nvPr/>
        </p:nvPicPr>
        <p:blipFill>
          <a:blip r:embed="rId8"/>
          <a:stretch>
            <a:fillRect/>
          </a:stretch>
        </p:blipFill>
        <p:spPr>
          <a:xfrm>
            <a:off x="7814118" y="3287311"/>
            <a:ext cx="3231734" cy="1287367"/>
          </a:xfrm>
          <a:prstGeom prst="rect">
            <a:avLst/>
          </a:prstGeom>
        </p:spPr>
      </p:pic>
      <p:pic>
        <p:nvPicPr>
          <p:cNvPr id="9" name="Picture 8"/>
          <p:cNvPicPr>
            <a:picLocks noChangeAspect="1"/>
          </p:cNvPicPr>
          <p:nvPr/>
        </p:nvPicPr>
        <p:blipFill>
          <a:blip r:embed="rId9"/>
          <a:stretch>
            <a:fillRect/>
          </a:stretch>
        </p:blipFill>
        <p:spPr>
          <a:xfrm>
            <a:off x="7781570" y="1812027"/>
            <a:ext cx="3264282" cy="1183751"/>
          </a:xfrm>
          <a:prstGeom prst="rect">
            <a:avLst/>
          </a:prstGeom>
        </p:spPr>
      </p:pic>
      <p:sp>
        <p:nvSpPr>
          <p:cNvPr id="10" name="Rectangle 9"/>
          <p:cNvSpPr/>
          <p:nvPr/>
        </p:nvSpPr>
        <p:spPr>
          <a:xfrm>
            <a:off x="0" y="6196421"/>
            <a:ext cx="998496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You can find the full Climate Change Principles document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10"/>
              </a:rPr>
              <a:t>https://www.whakatane.govt.nz/sites/www.whakatane.govt.nz/files/documents/climate_change_principles_-_final.pdf</a:t>
            </a: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84106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7248" y="1274648"/>
            <a:ext cx="10515600" cy="598515"/>
          </a:xfrm>
        </p:spPr>
        <p:txBody>
          <a:bodyPr>
            <a:normAutofit/>
          </a:bodyPr>
          <a:lstStyle/>
          <a:p>
            <a:r>
              <a:rPr lang="en-NZ" sz="1800" dirty="0">
                <a:solidFill>
                  <a:schemeClr val="tx2"/>
                </a:solidFill>
                <a:latin typeface="+mn-lt"/>
              </a:rPr>
              <a:t>2.8 Council’s Climate Change Strategy and Action Plans </a:t>
            </a:r>
          </a:p>
        </p:txBody>
      </p:sp>
      <p:pic>
        <p:nvPicPr>
          <p:cNvPr id="11" name="Picture 10"/>
          <p:cNvPicPr>
            <a:picLocks noChangeAspect="1"/>
          </p:cNvPicPr>
          <p:nvPr/>
        </p:nvPicPr>
        <p:blipFill>
          <a:blip r:embed="rId3"/>
          <a:stretch>
            <a:fillRect/>
          </a:stretch>
        </p:blipFill>
        <p:spPr>
          <a:xfrm>
            <a:off x="8895941" y="1638031"/>
            <a:ext cx="2912882" cy="4118045"/>
          </a:xfrm>
          <a:prstGeom prst="rect">
            <a:avLst/>
          </a:prstGeom>
        </p:spPr>
      </p:pic>
      <p:sp>
        <p:nvSpPr>
          <p:cNvPr id="13" name="TextBox 12"/>
          <p:cNvSpPr txBox="1"/>
          <p:nvPr/>
        </p:nvSpPr>
        <p:spPr>
          <a:xfrm>
            <a:off x="261258" y="1873163"/>
            <a:ext cx="7585166" cy="3754874"/>
          </a:xfrm>
          <a:prstGeom prst="rect">
            <a:avLst/>
          </a:prstGeom>
          <a:noFill/>
        </p:spPr>
        <p:txBody>
          <a:bodyPr wrap="square" rtlCol="0">
            <a:spAutoFit/>
          </a:bodyPr>
          <a:lstStyle/>
          <a:p>
            <a:r>
              <a:rPr lang="en-NZ" sz="1400" dirty="0"/>
              <a:t>The main piece of work the Council’s climate change project has been progressing in 2020 has been the development and implementation of a climate change strategy and action plans. </a:t>
            </a:r>
          </a:p>
          <a:p>
            <a:endParaRPr lang="en-NZ" sz="1400" dirty="0"/>
          </a:p>
          <a:p>
            <a:r>
              <a:rPr lang="en-NZ" sz="1400" dirty="0"/>
              <a:t>The purpose of the </a:t>
            </a:r>
            <a:r>
              <a:rPr lang="en-NZ" sz="1400" b="1" dirty="0"/>
              <a:t>climate change strategy </a:t>
            </a:r>
            <a:r>
              <a:rPr lang="en-NZ" sz="1400" dirty="0"/>
              <a:t>is to: </a:t>
            </a:r>
          </a:p>
          <a:p>
            <a:pPr marL="285750" lvl="0" indent="-285750">
              <a:buFont typeface="Arial" panose="020B0604020202020204" pitchFamily="34" charset="0"/>
              <a:buChar char="•"/>
            </a:pPr>
            <a:r>
              <a:rPr lang="en-NZ" sz="1400" dirty="0"/>
              <a:t>Integrate and coordinate climate change-related work throughout different areas of Council</a:t>
            </a:r>
          </a:p>
          <a:p>
            <a:pPr marL="285750" lvl="0" indent="-285750">
              <a:buFont typeface="Arial" panose="020B0604020202020204" pitchFamily="34" charset="0"/>
              <a:buChar char="•"/>
            </a:pPr>
            <a:r>
              <a:rPr lang="en-NZ" sz="1400" dirty="0"/>
              <a:t>Raise awareness of climate change and its impacts in the community</a:t>
            </a:r>
          </a:p>
          <a:p>
            <a:pPr marL="285750" lvl="0" indent="-285750">
              <a:buFont typeface="Arial" panose="020B0604020202020204" pitchFamily="34" charset="0"/>
              <a:buChar char="•"/>
            </a:pPr>
            <a:r>
              <a:rPr lang="en-NZ" sz="1400" dirty="0"/>
              <a:t>Show leadership on the issue of climate change</a:t>
            </a:r>
          </a:p>
          <a:p>
            <a:pPr marL="285750" lvl="0" indent="-285750">
              <a:buFont typeface="Arial" panose="020B0604020202020204" pitchFamily="34" charset="0"/>
              <a:buChar char="•"/>
            </a:pPr>
            <a:r>
              <a:rPr lang="en-NZ" sz="1400" dirty="0"/>
              <a:t>Provide a starting-point for community conversations</a:t>
            </a:r>
          </a:p>
          <a:p>
            <a:pPr marL="285750" lvl="0" indent="-285750">
              <a:buFont typeface="Arial" panose="020B0604020202020204" pitchFamily="34" charset="0"/>
              <a:buChar char="•"/>
            </a:pPr>
            <a:r>
              <a:rPr lang="en-NZ" sz="1400" dirty="0"/>
              <a:t>Provide a framework for the prioritisation and commencement of action.</a:t>
            </a:r>
          </a:p>
          <a:p>
            <a:pPr marL="285750" indent="-285750">
              <a:buFont typeface="Arial" panose="020B0604020202020204" pitchFamily="34" charset="0"/>
              <a:buChar char="•"/>
            </a:pPr>
            <a:r>
              <a:rPr lang="en-NZ" sz="1400" dirty="0"/>
              <a:t>The strategy situates the Council’s approach in the international, national, and regional context of climate change, and notes alignment with the Council’s Climate Change Principles.</a:t>
            </a:r>
          </a:p>
          <a:p>
            <a:endParaRPr lang="en-NZ" sz="1400" dirty="0"/>
          </a:p>
          <a:p>
            <a:r>
              <a:rPr lang="en-NZ" sz="1400" dirty="0"/>
              <a:t>Throughout the consultation process, the community once again voiced their desire to see Council show leadership when it comes to responding to climate change. </a:t>
            </a:r>
          </a:p>
          <a:p>
            <a:endParaRPr lang="en-NZ" sz="1400" dirty="0"/>
          </a:p>
          <a:p>
            <a:r>
              <a:rPr lang="en-NZ" sz="1400" dirty="0"/>
              <a:t>Feedback from the community then shaped the final versions of these documents, adopted in late September 2020. </a:t>
            </a:r>
          </a:p>
        </p:txBody>
      </p:sp>
      <p:sp>
        <p:nvSpPr>
          <p:cNvPr id="15" name="Rectangle 14"/>
          <p:cNvSpPr/>
          <p:nvPr/>
        </p:nvSpPr>
        <p:spPr>
          <a:xfrm>
            <a:off x="69668" y="6139466"/>
            <a:ext cx="8264435" cy="587853"/>
          </a:xfrm>
          <a:prstGeom prst="rect">
            <a:avLst/>
          </a:prstGeom>
        </p:spPr>
        <p:txBody>
          <a:bodyPr wrap="square">
            <a:spAutoFit/>
          </a:bodyPr>
          <a:lstStyle/>
          <a:p>
            <a:pPr>
              <a:lnSpc>
                <a:spcPct val="115000"/>
              </a:lnSpc>
            </a:pPr>
            <a:r>
              <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rPr>
              <a:t>The adopted climate change strategy and action plans are publicly available on Council’s climate change page:</a:t>
            </a:r>
          </a:p>
          <a:p>
            <a:pPr>
              <a:lnSpc>
                <a:spcPct val="115000"/>
              </a:lnSpc>
            </a:pPr>
            <a:r>
              <a:rPr lang="en-NZ" sz="1400" u="sng" dirty="0">
                <a:solidFill>
                  <a:srgbClr val="262626"/>
                </a:solidFill>
                <a:latin typeface="Calibri" panose="020F0502020204030204" pitchFamily="34" charset="0"/>
                <a:ea typeface="Times New Roman" panose="02020603050405020304" pitchFamily="18" charset="0"/>
                <a:cs typeface="Times New Roman" panose="02020603050405020304" pitchFamily="18" charset="0"/>
                <a:hlinkClick r:id="rId4"/>
              </a:rPr>
              <a:t>https://www.whakatane.govt.nz/climate-change</a:t>
            </a:r>
            <a:r>
              <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57713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10515600" cy="3037320"/>
          </a:xfrm>
        </p:spPr>
        <p:txBody>
          <a:bodyPr>
            <a:normAutofit/>
          </a:bodyPr>
          <a:lstStyle/>
          <a:p>
            <a:pPr marL="0" indent="0" algn="ctr" fontAlgn="base">
              <a:buNone/>
            </a:pPr>
            <a:r>
              <a:rPr lang="en-NZ" dirty="0">
                <a:solidFill>
                  <a:schemeClr val="tx2"/>
                </a:solidFill>
              </a:rPr>
              <a:t>Disclaimer:​</a:t>
            </a:r>
          </a:p>
          <a:p>
            <a:pPr marL="0" indent="0" algn="ctr" fontAlgn="base">
              <a:buNone/>
            </a:pPr>
            <a:r>
              <a:rPr lang="en-AU" sz="2000" dirty="0"/>
              <a:t>The information included in this e-learning hub has been compiled by the Whakatāne District Council to help us and our community on a journey of learning and development. The Council does not own and is not the authors of most of the content included in this hub. The Council has compiled content that we felt to be relevant, engaging and wherever possible to provide a local context. Further information regarding Council’s Climate Change Principles, our Climate Change project or our current engagement opportunities can we found on our project page:</a:t>
            </a:r>
            <a:r>
              <a:rPr lang="mi-NZ" sz="2000" dirty="0"/>
              <a:t>​</a:t>
            </a:r>
          </a:p>
          <a:p>
            <a:pPr marL="0" indent="0" algn="ctr" fontAlgn="base">
              <a:buNone/>
            </a:pPr>
            <a:r>
              <a:rPr lang="mi-NZ" sz="2000" dirty="0"/>
              <a:t> </a:t>
            </a:r>
            <a:r>
              <a:rPr lang="mi-NZ" sz="2000" u="sng" dirty="0">
                <a:hlinkClick r:id="rId3"/>
              </a:rPr>
              <a:t>https://www.whakatane.govt.nz/climate-change</a:t>
            </a:r>
            <a:r>
              <a:rPr lang="mi-NZ" sz="2000" dirty="0"/>
              <a:t> </a:t>
            </a:r>
          </a:p>
          <a:p>
            <a:endParaRPr lang="en-NZ" dirty="0"/>
          </a:p>
        </p:txBody>
      </p:sp>
    </p:spTree>
    <p:extLst>
      <p:ext uri="{BB962C8B-B14F-4D97-AF65-F5344CB8AC3E}">
        <p14:creationId xmlns:p14="http://schemas.microsoft.com/office/powerpoint/2010/main" val="109837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04799" y="1326899"/>
            <a:ext cx="2210192" cy="598515"/>
          </a:xfrm>
        </p:spPr>
        <p:txBody>
          <a:bodyPr>
            <a:normAutofit/>
          </a:bodyPr>
          <a:lstStyle/>
          <a:p>
            <a:r>
              <a:rPr lang="en-NZ" sz="1800" dirty="0">
                <a:solidFill>
                  <a:schemeClr val="tx2"/>
                </a:solidFill>
                <a:latin typeface="+mn-lt"/>
              </a:rPr>
              <a:t>Strategy vision</a:t>
            </a:r>
          </a:p>
        </p:txBody>
      </p:sp>
      <p:sp>
        <p:nvSpPr>
          <p:cNvPr id="15" name="TextBox 14"/>
          <p:cNvSpPr txBox="1"/>
          <p:nvPr/>
        </p:nvSpPr>
        <p:spPr>
          <a:xfrm>
            <a:off x="141122" y="6191794"/>
            <a:ext cx="11563198" cy="1015663"/>
          </a:xfrm>
          <a:prstGeom prst="rect">
            <a:avLst/>
          </a:prstGeom>
          <a:noFill/>
        </p:spPr>
        <p:txBody>
          <a:bodyPr wrap="square" rtlCol="0">
            <a:spAutoFit/>
          </a:bodyPr>
          <a:lstStyle/>
          <a:p>
            <a:r>
              <a:rPr lang="en-NZ" sz="1400" dirty="0"/>
              <a:t>The full climate change strategy can be viewed here: </a:t>
            </a:r>
          </a:p>
          <a:p>
            <a:r>
              <a:rPr lang="en-NZ" sz="1400" dirty="0">
                <a:hlinkClick r:id="rId3"/>
              </a:rPr>
              <a:t>https://www.whakatane.govt.nz/sites/www.whakatane.govt.nz/files/documents/climate-change-strategy-2020-final.pdf</a:t>
            </a:r>
            <a:endParaRPr lang="en-NZ" sz="1400" dirty="0"/>
          </a:p>
          <a:p>
            <a:endParaRPr lang="en-NZ" sz="1400" dirty="0"/>
          </a:p>
          <a:p>
            <a:r>
              <a:rPr lang="en-NZ" dirty="0"/>
              <a:t> </a:t>
            </a:r>
          </a:p>
        </p:txBody>
      </p:sp>
      <p:pic>
        <p:nvPicPr>
          <p:cNvPr id="17" name="Picture 16"/>
          <p:cNvPicPr>
            <a:picLocks noChangeAspect="1"/>
          </p:cNvPicPr>
          <p:nvPr/>
        </p:nvPicPr>
        <p:blipFill rotWithShape="1">
          <a:blip r:embed="rId4"/>
          <a:srcRect t="2116" b="2127"/>
          <a:stretch/>
        </p:blipFill>
        <p:spPr>
          <a:xfrm>
            <a:off x="3463579" y="1284176"/>
            <a:ext cx="4698322" cy="4788595"/>
          </a:xfrm>
          <a:prstGeom prst="rect">
            <a:avLst/>
          </a:prstGeom>
        </p:spPr>
      </p:pic>
      <p:sp>
        <p:nvSpPr>
          <p:cNvPr id="18" name="Rectangle 17"/>
          <p:cNvSpPr/>
          <p:nvPr/>
        </p:nvSpPr>
        <p:spPr>
          <a:xfrm>
            <a:off x="5922721" y="4188523"/>
            <a:ext cx="2534195" cy="1884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956984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04799" y="1326899"/>
            <a:ext cx="2210192" cy="598515"/>
          </a:xfrm>
        </p:spPr>
        <p:txBody>
          <a:bodyPr>
            <a:normAutofit/>
          </a:bodyPr>
          <a:lstStyle/>
          <a:p>
            <a:r>
              <a:rPr lang="en-NZ" sz="1800" dirty="0">
                <a:solidFill>
                  <a:schemeClr val="tx2"/>
                </a:solidFill>
                <a:latin typeface="+mn-lt"/>
              </a:rPr>
              <a:t>Strategy targets </a:t>
            </a:r>
          </a:p>
        </p:txBody>
      </p:sp>
      <p:sp>
        <p:nvSpPr>
          <p:cNvPr id="13" name="Rectangle 12"/>
          <p:cNvSpPr/>
          <p:nvPr/>
        </p:nvSpPr>
        <p:spPr>
          <a:xfrm>
            <a:off x="304799" y="2025043"/>
            <a:ext cx="5686697" cy="3170099"/>
          </a:xfrm>
          <a:prstGeom prst="rect">
            <a:avLst/>
          </a:prstGeom>
        </p:spPr>
        <p:txBody>
          <a:bodyPr wrap="square">
            <a:spAutoFit/>
          </a:bodyPr>
          <a:lstStyle/>
          <a:p>
            <a:r>
              <a:rPr lang="en-NZ" sz="1400" dirty="0"/>
              <a:t>The Council’s climate change strategy sets some quite ambitious targets for both the Council and the District as a whole. </a:t>
            </a:r>
          </a:p>
          <a:p>
            <a:endParaRPr lang="en-NZ" sz="1400" dirty="0"/>
          </a:p>
          <a:p>
            <a:r>
              <a:rPr lang="en-NZ" sz="1400" dirty="0"/>
              <a:t>The most important ones include both the Council and the District being net Zero Carbon by 2030. </a:t>
            </a:r>
          </a:p>
          <a:p>
            <a:endParaRPr lang="en-NZ" sz="1400" dirty="0"/>
          </a:p>
          <a:p>
            <a:r>
              <a:rPr lang="en-NZ" sz="1400" dirty="0"/>
              <a:t>On the adaptation side, our long-term target include developing community-led adaptation plans for the communities most at risk from climate change by 2025. </a:t>
            </a:r>
          </a:p>
          <a:p>
            <a:endParaRPr lang="en-NZ" sz="1400" dirty="0"/>
          </a:p>
          <a:p>
            <a:r>
              <a:rPr lang="en-NZ" sz="1400" dirty="0"/>
              <a:t>Progressing towards these targets will require important and sometimes difficult conversations with the community, particularly around how we need to change and adapt to the reality of climate change. </a:t>
            </a:r>
          </a:p>
          <a:p>
            <a:endParaRPr lang="en-NZ" dirty="0"/>
          </a:p>
        </p:txBody>
      </p:sp>
      <p:pic>
        <p:nvPicPr>
          <p:cNvPr id="14" name="Picture 13"/>
          <p:cNvPicPr>
            <a:picLocks noChangeAspect="1"/>
          </p:cNvPicPr>
          <p:nvPr/>
        </p:nvPicPr>
        <p:blipFill>
          <a:blip r:embed="rId3"/>
          <a:stretch>
            <a:fillRect/>
          </a:stretch>
        </p:blipFill>
        <p:spPr>
          <a:xfrm>
            <a:off x="6348549" y="1504236"/>
            <a:ext cx="5583419" cy="4211714"/>
          </a:xfrm>
          <a:prstGeom prst="rect">
            <a:avLst/>
          </a:prstGeom>
        </p:spPr>
      </p:pic>
      <p:sp>
        <p:nvSpPr>
          <p:cNvPr id="15" name="TextBox 14"/>
          <p:cNvSpPr txBox="1"/>
          <p:nvPr/>
        </p:nvSpPr>
        <p:spPr>
          <a:xfrm>
            <a:off x="141122" y="6191794"/>
            <a:ext cx="11563198" cy="1015663"/>
          </a:xfrm>
          <a:prstGeom prst="rect">
            <a:avLst/>
          </a:prstGeom>
          <a:noFill/>
        </p:spPr>
        <p:txBody>
          <a:bodyPr wrap="square" rtlCol="0">
            <a:spAutoFit/>
          </a:bodyPr>
          <a:lstStyle/>
          <a:p>
            <a:r>
              <a:rPr lang="en-NZ" sz="1400" dirty="0"/>
              <a:t>The full climate change strategy can be viewed here: </a:t>
            </a:r>
          </a:p>
          <a:p>
            <a:r>
              <a:rPr lang="en-NZ" sz="1400" dirty="0">
                <a:hlinkClick r:id="rId4"/>
              </a:rPr>
              <a:t>https://www.whakatane.govt.nz/sites/www.whakatane.govt.nz/files/documents/climate-change-strategy-2020-final.pdf</a:t>
            </a:r>
            <a:endParaRPr lang="en-NZ" sz="1400" dirty="0"/>
          </a:p>
          <a:p>
            <a:endParaRPr lang="en-NZ" sz="1400" dirty="0"/>
          </a:p>
          <a:p>
            <a:r>
              <a:rPr lang="en-NZ" dirty="0"/>
              <a:t> </a:t>
            </a:r>
          </a:p>
        </p:txBody>
      </p:sp>
    </p:spTree>
    <p:extLst>
      <p:ext uri="{BB962C8B-B14F-4D97-AF65-F5344CB8AC3E}">
        <p14:creationId xmlns:p14="http://schemas.microsoft.com/office/powerpoint/2010/main" val="4074084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14997" y="1204979"/>
            <a:ext cx="10515600" cy="598515"/>
          </a:xfrm>
        </p:spPr>
        <p:txBody>
          <a:bodyPr>
            <a:normAutofit/>
          </a:bodyPr>
          <a:lstStyle/>
          <a:p>
            <a:r>
              <a:rPr lang="en-NZ" sz="1800" dirty="0">
                <a:solidFill>
                  <a:schemeClr val="tx2"/>
                </a:solidFill>
                <a:latin typeface="+mn-lt"/>
              </a:rPr>
              <a:t>Climate Change Action Plans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97" y="4700344"/>
            <a:ext cx="12000411" cy="1363095"/>
          </a:xfrm>
          <a:prstGeom prst="rect">
            <a:avLst/>
          </a:prstGeom>
        </p:spPr>
      </p:pic>
      <p:sp>
        <p:nvSpPr>
          <p:cNvPr id="2" name="Rectangle 1"/>
          <p:cNvSpPr/>
          <p:nvPr/>
        </p:nvSpPr>
        <p:spPr>
          <a:xfrm>
            <a:off x="196834" y="1688107"/>
            <a:ext cx="11836735" cy="3065455"/>
          </a:xfrm>
          <a:prstGeom prst="rect">
            <a:avLst/>
          </a:prstGeom>
        </p:spPr>
        <p:txBody>
          <a:bodyPr wrap="square">
            <a:spAutoFit/>
          </a:bodyPr>
          <a:lstStyle/>
          <a:p>
            <a:pPr>
              <a:lnSpc>
                <a:spcPct val="115000"/>
              </a:lnSpc>
            </a:pPr>
            <a:r>
              <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rPr>
              <a:t>The </a:t>
            </a:r>
            <a:r>
              <a:rPr lang="en-NZ" sz="1400" b="1" dirty="0">
                <a:solidFill>
                  <a:srgbClr val="262626"/>
                </a:solidFill>
                <a:latin typeface="Calibri" panose="020F0502020204030204" pitchFamily="34" charset="0"/>
                <a:ea typeface="Times New Roman" panose="02020603050405020304" pitchFamily="18" charset="0"/>
                <a:cs typeface="Times New Roman" panose="02020603050405020304" pitchFamily="18" charset="0"/>
              </a:rPr>
              <a:t>climate change action plans</a:t>
            </a:r>
            <a:r>
              <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rPr>
              <a:t> list the steps we will need to take to reach the targets set out in the strategy. </a:t>
            </a:r>
          </a:p>
          <a:p>
            <a:pPr>
              <a:lnSpc>
                <a:spcPct val="115000"/>
              </a:lnSpc>
            </a:pPr>
            <a:r>
              <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rPr>
              <a:t>Our actions have been identified through the Council’s Climate Change Project, energy management programme, </a:t>
            </a:r>
            <a:r>
              <a:rPr lang="en-NZ" sz="1400" dirty="0" err="1">
                <a:solidFill>
                  <a:srgbClr val="262626"/>
                </a:solidFill>
                <a:latin typeface="Calibri" panose="020F0502020204030204" pitchFamily="34" charset="0"/>
                <a:ea typeface="Times New Roman" panose="02020603050405020304" pitchFamily="18" charset="0"/>
                <a:cs typeface="Times New Roman" panose="02020603050405020304" pitchFamily="18" charset="0"/>
              </a:rPr>
              <a:t>Toitu</a:t>
            </a:r>
            <a:r>
              <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rPr>
              <a:t> </a:t>
            </a:r>
            <a:r>
              <a:rPr lang="en-NZ" sz="1400" dirty="0" err="1">
                <a:solidFill>
                  <a:srgbClr val="262626"/>
                </a:solidFill>
                <a:latin typeface="Calibri" panose="020F0502020204030204" pitchFamily="34" charset="0"/>
                <a:ea typeface="Times New Roman" panose="02020603050405020304" pitchFamily="18" charset="0"/>
                <a:cs typeface="Times New Roman" panose="02020603050405020304" pitchFamily="18" charset="0"/>
              </a:rPr>
              <a:t>Carbonreduce</a:t>
            </a:r>
            <a:r>
              <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rPr>
              <a:t> certification, and feedback from the community. </a:t>
            </a:r>
          </a:p>
          <a:p>
            <a:pPr>
              <a:lnSpc>
                <a:spcPct val="115000"/>
              </a:lnSpc>
            </a:pPr>
            <a:endPar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rPr>
              <a:t>The action plans are centred around six key focus areas: </a:t>
            </a:r>
          </a:p>
          <a:p>
            <a:pPr marL="342900" lvl="0" indent="-342900">
              <a:lnSpc>
                <a:spcPct val="115000"/>
              </a:lnSpc>
              <a:buFont typeface="+mj-lt"/>
              <a:buAutoNum type="arabicPeriod"/>
            </a:pPr>
            <a:r>
              <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rPr>
              <a:t>Leadership and collaboration </a:t>
            </a:r>
          </a:p>
          <a:p>
            <a:pPr marL="342900" lvl="0" indent="-342900">
              <a:lnSpc>
                <a:spcPct val="115000"/>
              </a:lnSpc>
              <a:buFont typeface="+mj-lt"/>
              <a:buAutoNum type="arabicPeriod"/>
            </a:pPr>
            <a:r>
              <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rPr>
              <a:t>Transport </a:t>
            </a:r>
          </a:p>
          <a:p>
            <a:pPr marL="342900" lvl="0" indent="-342900">
              <a:lnSpc>
                <a:spcPct val="115000"/>
              </a:lnSpc>
              <a:buFont typeface="+mj-lt"/>
              <a:buAutoNum type="arabicPeriod"/>
            </a:pPr>
            <a:r>
              <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rPr>
              <a:t>Energy </a:t>
            </a:r>
          </a:p>
          <a:p>
            <a:pPr marL="342900" lvl="0" indent="-342900">
              <a:lnSpc>
                <a:spcPct val="115000"/>
              </a:lnSpc>
              <a:buFont typeface="+mj-lt"/>
              <a:buAutoNum type="arabicPeriod"/>
            </a:pPr>
            <a:r>
              <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rPr>
              <a:t>Water Services </a:t>
            </a:r>
          </a:p>
          <a:p>
            <a:pPr marL="342900" lvl="0" indent="-342900">
              <a:lnSpc>
                <a:spcPct val="115000"/>
              </a:lnSpc>
              <a:buFont typeface="+mj-lt"/>
              <a:buAutoNum type="arabicPeriod"/>
            </a:pPr>
            <a:r>
              <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rPr>
              <a:t>Waste and circular economies </a:t>
            </a:r>
          </a:p>
          <a:p>
            <a:pPr marL="342900" lvl="0" indent="-342900">
              <a:lnSpc>
                <a:spcPct val="115000"/>
              </a:lnSpc>
              <a:buFont typeface="+mj-lt"/>
              <a:buAutoNum type="arabicPeriod"/>
            </a:pPr>
            <a:r>
              <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rPr>
              <a:t>Land use and the built environment </a:t>
            </a:r>
          </a:p>
          <a:p>
            <a:pPr marL="342900" lvl="0" indent="-342900">
              <a:lnSpc>
                <a:spcPct val="115000"/>
              </a:lnSpc>
              <a:buFont typeface="+mj-lt"/>
              <a:buAutoNum type="arabicPeriod"/>
            </a:pPr>
            <a:endPar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114997" y="6150913"/>
            <a:ext cx="8419403" cy="587853"/>
          </a:xfrm>
          <a:prstGeom prst="rect">
            <a:avLst/>
          </a:prstGeom>
        </p:spPr>
        <p:txBody>
          <a:bodyPr wrap="square">
            <a:spAutoFit/>
          </a:bodyPr>
          <a:lstStyle/>
          <a:p>
            <a:pPr>
              <a:lnSpc>
                <a:spcPct val="115000"/>
              </a:lnSpc>
            </a:pPr>
            <a:r>
              <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rPr>
              <a:t>The adopted climate change action plans are publicly available on Council’s climate change page:</a:t>
            </a:r>
          </a:p>
          <a:p>
            <a:pPr>
              <a:lnSpc>
                <a:spcPct val="115000"/>
              </a:lnSpc>
            </a:pPr>
            <a:r>
              <a:rPr lang="en-NZ" sz="1400" u="sng" dirty="0">
                <a:solidFill>
                  <a:srgbClr val="262626"/>
                </a:solidFill>
                <a:latin typeface="Calibri" panose="020F0502020204030204" pitchFamily="34" charset="0"/>
                <a:ea typeface="Times New Roman" panose="02020603050405020304" pitchFamily="18" charset="0"/>
                <a:cs typeface="Times New Roman" panose="02020603050405020304" pitchFamily="18" charset="0"/>
                <a:hlinkClick r:id="rId4"/>
              </a:rPr>
              <a:t>https://www.whakatane.govt.nz/climate-change</a:t>
            </a:r>
            <a:r>
              <a:rPr lang="en-NZ" sz="1400" dirty="0">
                <a:solidFill>
                  <a:srgbClr val="262626"/>
                </a:solidFill>
                <a:latin typeface="Calibri" panose="020F050202020403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42752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p:cNvSpPr>
            <a:spLocks noGrp="1"/>
          </p:cNvSpPr>
          <p:nvPr>
            <p:ph type="title"/>
          </p:nvPr>
        </p:nvSpPr>
        <p:spPr>
          <a:xfrm>
            <a:off x="90055" y="1318990"/>
            <a:ext cx="10515600" cy="428330"/>
          </a:xfrm>
        </p:spPr>
        <p:txBody>
          <a:bodyPr>
            <a:normAutofit/>
          </a:bodyPr>
          <a:lstStyle/>
          <a:p>
            <a:r>
              <a:rPr lang="en-NZ" sz="1600" dirty="0">
                <a:solidFill>
                  <a:srgbClr val="49596E"/>
                </a:solidFill>
                <a:latin typeface="+mn-lt"/>
              </a:rPr>
              <a:t>2.9. Collaboration and advocacy</a:t>
            </a:r>
          </a:p>
        </p:txBody>
      </p:sp>
      <p:sp>
        <p:nvSpPr>
          <p:cNvPr id="2" name="TextBox 1"/>
          <p:cNvSpPr txBox="1"/>
          <p:nvPr/>
        </p:nvSpPr>
        <p:spPr>
          <a:xfrm>
            <a:off x="425513" y="1747320"/>
            <a:ext cx="7451001" cy="4185761"/>
          </a:xfrm>
          <a:prstGeom prst="rect">
            <a:avLst/>
          </a:prstGeom>
          <a:noFill/>
        </p:spPr>
        <p:txBody>
          <a:bodyPr wrap="square" rtlCol="0">
            <a:spAutoFit/>
          </a:bodyPr>
          <a:lstStyle/>
          <a:p>
            <a:r>
              <a:rPr lang="en-NZ" sz="1400" dirty="0"/>
              <a:t>Climate action is the responsibility of all levels of society, and an effective response requires an all-of-community effort. The Council has been involved in a range of collaborative initiatives, including:</a:t>
            </a:r>
          </a:p>
          <a:p>
            <a:endParaRPr lang="en-NZ" sz="1400" dirty="0"/>
          </a:p>
          <a:p>
            <a:pPr marL="285750" indent="-285750">
              <a:buFont typeface="Arial" panose="020B0604020202020204" pitchFamily="34" charset="0"/>
              <a:buChar char="•"/>
            </a:pPr>
            <a:r>
              <a:rPr lang="en-NZ" sz="1400" dirty="0"/>
              <a:t>Regular meetings with climate change staff at neighbouring councils</a:t>
            </a:r>
          </a:p>
          <a:p>
            <a:pPr marL="285750" indent="-285750">
              <a:buFont typeface="Arial" panose="020B0604020202020204" pitchFamily="34" charset="0"/>
              <a:buChar char="•"/>
            </a:pPr>
            <a:r>
              <a:rPr lang="en-NZ" sz="1400" dirty="0"/>
              <a:t>An informal national climate change network for council staff</a:t>
            </a:r>
          </a:p>
          <a:p>
            <a:pPr marL="285750" indent="-285750">
              <a:buFont typeface="Arial" panose="020B0604020202020204" pitchFamily="34" charset="0"/>
              <a:buChar char="•"/>
            </a:pPr>
            <a:r>
              <a:rPr lang="en-NZ" sz="1400" dirty="0"/>
              <a:t>Contributing to climate change-related academic research through interviews</a:t>
            </a:r>
          </a:p>
          <a:p>
            <a:pPr marL="285750" indent="-285750">
              <a:buFont typeface="Arial" panose="020B0604020202020204" pitchFamily="34" charset="0"/>
              <a:buChar char="•"/>
            </a:pPr>
            <a:r>
              <a:rPr lang="en-NZ" sz="1400" dirty="0"/>
              <a:t>Attending (and in some cases presenting at) national climate change conferences</a:t>
            </a:r>
          </a:p>
          <a:p>
            <a:pPr marL="285750" indent="-285750">
              <a:buFont typeface="Arial" panose="020B0604020202020204" pitchFamily="34" charset="0"/>
              <a:buChar char="•"/>
            </a:pPr>
            <a:r>
              <a:rPr lang="en-NZ" sz="1400" dirty="0"/>
              <a:t>Engagement activities including Sustainable Backyards and Youth Jam</a:t>
            </a:r>
          </a:p>
          <a:p>
            <a:endParaRPr lang="en-NZ" sz="1400" dirty="0"/>
          </a:p>
          <a:p>
            <a:r>
              <a:rPr lang="en-NZ" sz="1400" dirty="0"/>
              <a:t>A key focus of the Climate Change Project is to continue collaborating and sharing throughout the Council’s climate change journey. </a:t>
            </a:r>
            <a:endParaRPr lang="mi-NZ" sz="1400" dirty="0"/>
          </a:p>
          <a:p>
            <a:endParaRPr lang="mi-NZ" sz="1400" dirty="0"/>
          </a:p>
          <a:p>
            <a:r>
              <a:rPr lang="mi-NZ" sz="1400" dirty="0"/>
              <a:t>The Council has made submissions advocating for climate change action to processes including:</a:t>
            </a:r>
          </a:p>
          <a:p>
            <a:endParaRPr lang="mi-NZ" sz="1400" dirty="0"/>
          </a:p>
          <a:p>
            <a:pPr marL="285750" indent="-285750">
              <a:buFont typeface="Arial" panose="020B0604020202020204" pitchFamily="34" charset="0"/>
              <a:buChar char="•"/>
            </a:pPr>
            <a:r>
              <a:rPr lang="mi-NZ" sz="1400" dirty="0"/>
              <a:t>The Zero Carbon Bill</a:t>
            </a:r>
          </a:p>
          <a:p>
            <a:pPr marL="285750" indent="-285750">
              <a:buFont typeface="Arial" panose="020B0604020202020204" pitchFamily="34" charset="0"/>
              <a:buChar char="•"/>
            </a:pPr>
            <a:r>
              <a:rPr lang="mi-NZ" sz="1400" dirty="0"/>
              <a:t>Bay of Plenty Regional Council Annual Plan 2019/20</a:t>
            </a:r>
          </a:p>
          <a:p>
            <a:pPr marL="285750" indent="-285750">
              <a:buFont typeface="Arial" panose="020B0604020202020204" pitchFamily="34" charset="0"/>
              <a:buChar char="•"/>
            </a:pPr>
            <a:r>
              <a:rPr lang="en-NZ" sz="1400" dirty="0"/>
              <a:t>Government Policy Statement on Land Transport 2018</a:t>
            </a:r>
          </a:p>
          <a:p>
            <a:pPr marL="285750" indent="-285750">
              <a:buFont typeface="Arial" panose="020B0604020202020204" pitchFamily="34" charset="0"/>
              <a:buChar char="•"/>
            </a:pPr>
            <a:r>
              <a:rPr lang="mi-NZ" sz="1400" dirty="0"/>
              <a:t>LGNZ Draft Local Government Position on Climate Change Mitigation</a:t>
            </a:r>
          </a:p>
          <a:p>
            <a:pPr marL="285750" indent="-285750">
              <a:buFont typeface="Arial" panose="020B0604020202020204" pitchFamily="34" charset="0"/>
              <a:buChar char="•"/>
            </a:pPr>
            <a:r>
              <a:rPr lang="en-NZ" sz="1400" dirty="0"/>
              <a:t>Productivity Commission Low-Emissions Economy Draft Report</a:t>
            </a:r>
            <a:endParaRPr lang="mi-NZ" sz="1400" dirty="0"/>
          </a:p>
        </p:txBody>
      </p:sp>
      <p:pic>
        <p:nvPicPr>
          <p:cNvPr id="4" name="Picture 3"/>
          <p:cNvPicPr>
            <a:picLocks noChangeAspect="1"/>
          </p:cNvPicPr>
          <p:nvPr/>
        </p:nvPicPr>
        <p:blipFill>
          <a:blip r:embed="rId3"/>
          <a:stretch>
            <a:fillRect/>
          </a:stretch>
        </p:blipFill>
        <p:spPr>
          <a:xfrm>
            <a:off x="8881726" y="1491374"/>
            <a:ext cx="3088499" cy="4441707"/>
          </a:xfrm>
          <a:prstGeom prst="rect">
            <a:avLst/>
          </a:prstGeom>
        </p:spPr>
      </p:pic>
    </p:spTree>
    <p:extLst>
      <p:ext uri="{BB962C8B-B14F-4D97-AF65-F5344CB8AC3E}">
        <p14:creationId xmlns:p14="http://schemas.microsoft.com/office/powerpoint/2010/main" val="1036354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70350" y="1879526"/>
            <a:ext cx="8388868" cy="2488383"/>
          </a:xfrm>
          <a:prstGeom prst="rect">
            <a:avLst/>
          </a:prstGeom>
        </p:spPr>
      </p:pic>
      <p:sp>
        <p:nvSpPr>
          <p:cNvPr id="3" name="TextBox 2"/>
          <p:cNvSpPr txBox="1"/>
          <p:nvPr/>
        </p:nvSpPr>
        <p:spPr>
          <a:xfrm>
            <a:off x="114677" y="5507577"/>
            <a:ext cx="120773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Read the full case study here: </a:t>
            </a: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https://www.whakatane.govt.nz/sites/www.whakatane.govt.nz/files/documents/energy_management_programme_aquatic_centre_case_study.pdf</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4"/>
          <p:cNvSpPr>
            <a:spLocks noGrp="1"/>
          </p:cNvSpPr>
          <p:nvPr>
            <p:ph type="title"/>
          </p:nvPr>
        </p:nvSpPr>
        <p:spPr>
          <a:xfrm>
            <a:off x="114677" y="1216745"/>
            <a:ext cx="10515600" cy="662781"/>
          </a:xfrm>
        </p:spPr>
        <p:txBody>
          <a:bodyPr>
            <a:normAutofit/>
          </a:bodyPr>
          <a:lstStyle/>
          <a:p>
            <a:r>
              <a:rPr lang="en-NZ" sz="1800" dirty="0">
                <a:solidFill>
                  <a:schemeClr val="tx2"/>
                </a:solidFill>
                <a:latin typeface="+mn-lt"/>
              </a:rPr>
              <a:t>2.10. Success stories – celebrating our wins</a:t>
            </a:r>
          </a:p>
        </p:txBody>
      </p:sp>
      <p:sp>
        <p:nvSpPr>
          <p:cNvPr id="6" name="TextBox 5"/>
          <p:cNvSpPr txBox="1"/>
          <p:nvPr/>
        </p:nvSpPr>
        <p:spPr>
          <a:xfrm>
            <a:off x="114677" y="6210677"/>
            <a:ext cx="111214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The story did also get picked up by the media: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https://www.stuff.co.nz/national/politics/local-democracy-reporting/119822031/whakatne-district-council-reduces-emissions-saves-thousands</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6"/>
          <a:stretch>
            <a:fillRect/>
          </a:stretch>
        </p:blipFill>
        <p:spPr>
          <a:xfrm>
            <a:off x="206927" y="1879526"/>
            <a:ext cx="786452" cy="786452"/>
          </a:xfrm>
          <a:prstGeom prst="rect">
            <a:avLst/>
          </a:prstGeom>
        </p:spPr>
      </p:pic>
      <p:sp>
        <p:nvSpPr>
          <p:cNvPr id="4" name="TextBox 3"/>
          <p:cNvSpPr txBox="1"/>
          <p:nvPr/>
        </p:nvSpPr>
        <p:spPr>
          <a:xfrm>
            <a:off x="1085629" y="1847572"/>
            <a:ext cx="258472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Council has several work streams underway within the scope of its’ Climate Change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to take the time to celebrate our wins and highlight the steps taken in the right direction.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Calibri" panose="020F0502020204030204"/>
                <a:ea typeface="+mn-ea"/>
                <a:cs typeface="+mn-cs"/>
              </a:rPr>
              <a:t>The Whakatane Aquatic Centre case study is first in a series of many more to come. </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424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86765" y="1927990"/>
            <a:ext cx="9074652"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rPr>
              <a:t>Council is not alone when it comes to tackling climate change – our neighbours are out there doing some fantastic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rPr>
              <a:t>The following</a:t>
            </a:r>
            <a:r>
              <a:rPr kumimoji="0" lang="mi-NZ" sz="1400" b="0" i="0" u="none" strike="noStrike" kern="1200" cap="none" spc="0" normalizeH="0" noProof="0" dirty="0">
                <a:ln>
                  <a:noFill/>
                </a:ln>
                <a:solidFill>
                  <a:prstClr val="black"/>
                </a:solidFill>
                <a:effectLst/>
                <a:uLnTx/>
                <a:uFillTx/>
                <a:latin typeface="Calibri" panose="020F0502020204030204"/>
                <a:ea typeface="+mn-ea"/>
                <a:cs typeface="+mn-cs"/>
              </a:rPr>
              <a:t> slides provide </a:t>
            </a:r>
            <a:r>
              <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rPr>
              <a:t>five great examples: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mi-NZ"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rPr>
              <a:t>The Bay of Plenty Regional Council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mi-NZ" sz="1400" noProof="0" dirty="0">
                <a:solidFill>
                  <a:prstClr val="black"/>
                </a:solidFill>
                <a:latin typeface="Calibri" panose="020F0502020204030204"/>
              </a:rPr>
              <a:t>Fonterra</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mi-NZ" sz="1400" b="0" i="0" u="none" strike="noStrike" kern="1200" cap="none" spc="0" normalizeH="0" baseline="0" dirty="0">
                <a:ln>
                  <a:noFill/>
                </a:ln>
                <a:solidFill>
                  <a:prstClr val="black"/>
                </a:solidFill>
                <a:effectLst/>
                <a:uLnTx/>
                <a:uFillTx/>
                <a:latin typeface="Calibri" panose="020F0502020204030204"/>
                <a:ea typeface="+mn-ea"/>
                <a:cs typeface="+mn-cs"/>
              </a:rPr>
              <a:t>Zespri</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mi-NZ" sz="1400" noProof="0" dirty="0">
                <a:solidFill>
                  <a:prstClr val="black"/>
                </a:solidFill>
                <a:latin typeface="Calibri" panose="020F0502020204030204"/>
              </a:rPr>
              <a:t>Oji Fibre Solutions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mi-NZ" sz="1400" b="0" i="0" u="none" strike="noStrike" kern="1200" cap="none" spc="0" normalizeH="0" baseline="0" dirty="0">
                <a:ln>
                  <a:noFill/>
                </a:ln>
                <a:solidFill>
                  <a:prstClr val="black"/>
                </a:solidFill>
                <a:effectLst/>
                <a:uLnTx/>
                <a:uFillTx/>
                <a:latin typeface="Calibri" panose="020F0502020204030204"/>
                <a:ea typeface="+mn-ea"/>
                <a:cs typeface="+mn-cs"/>
              </a:rPr>
              <a:t>Te</a:t>
            </a:r>
            <a:r>
              <a:rPr kumimoji="0" lang="mi-NZ" sz="1400" b="0" i="0" u="none" strike="noStrike" kern="1200" cap="none" spc="0" normalizeH="0" dirty="0">
                <a:ln>
                  <a:noFill/>
                </a:ln>
                <a:solidFill>
                  <a:prstClr val="black"/>
                </a:solidFill>
                <a:effectLst/>
                <a:uLnTx/>
                <a:uFillTx/>
                <a:latin typeface="Calibri" panose="020F0502020204030204"/>
                <a:ea typeface="+mn-ea"/>
                <a:cs typeface="+mn-cs"/>
              </a:rPr>
              <a:t> Rūnanga o Ngāti Awa</a:t>
            </a:r>
            <a:endParaRPr kumimoji="0" lang="mi-NZ"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mi-NZ"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0" y="1251737"/>
            <a:ext cx="94234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800" dirty="0">
                <a:solidFill>
                  <a:srgbClr val="44546A"/>
                </a:solidFill>
                <a:latin typeface="Calibri Light" panose="020F0302020204030204"/>
              </a:rPr>
              <a:t>3</a:t>
            </a:r>
            <a:r>
              <a:rPr kumimoji="0" lang="en-NZ" sz="2800" b="0" i="0" u="none" strike="noStrike" kern="1200" cap="none" spc="0" normalizeH="0" baseline="0" noProof="0" dirty="0">
                <a:ln>
                  <a:noFill/>
                </a:ln>
                <a:solidFill>
                  <a:srgbClr val="44546A"/>
                </a:solidFill>
                <a:effectLst/>
                <a:uLnTx/>
                <a:uFillTx/>
                <a:latin typeface="Calibri Light" panose="020F0302020204030204"/>
                <a:ea typeface="+mn-ea"/>
                <a:cs typeface="+mn-cs"/>
              </a:rPr>
              <a:t>. Work underway by others</a:t>
            </a:r>
            <a:endParaRPr kumimoji="0" lang="en-NZ"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026" name="Picture 2" descr="The Leading Queue Management System Provider in UAE | RSI Concep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942" y="2516635"/>
            <a:ext cx="5748836" cy="311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790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86765" y="1409197"/>
            <a:ext cx="4698749" cy="576434"/>
          </a:xfrm>
          <a:prstGeom prst="rect">
            <a:avLst/>
          </a:prstGeom>
        </p:spPr>
        <p:txBody>
          <a:bodyPr vert="horz" lIns="91440" tIns="45720" rIns="91440" bIns="45720" rtlCol="0" anchor="ctr">
            <a:normAutofit/>
          </a:bodyPr>
          <a:lstStyle>
            <a:lvl1pPr algn="l" defTabSz="914422"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22" rtl="0" eaLnBrk="1" fontAlgn="auto" latinLnBrk="0" hangingPunct="1">
              <a:lnSpc>
                <a:spcPct val="90000"/>
              </a:lnSpc>
              <a:spcBef>
                <a:spcPct val="0"/>
              </a:spcBef>
              <a:spcAft>
                <a:spcPts val="0"/>
              </a:spcAft>
              <a:buClrTx/>
              <a:buSzTx/>
              <a:buFontTx/>
              <a:buNone/>
              <a:tabLst/>
              <a:defRPr/>
            </a:pPr>
            <a:r>
              <a:rPr lang="mi-NZ" sz="1600" dirty="0">
                <a:solidFill>
                  <a:srgbClr val="44546A"/>
                </a:solidFill>
                <a:latin typeface="Calibri" panose="020F0502020204030204"/>
              </a:rPr>
              <a:t>3.1</a:t>
            </a:r>
            <a:r>
              <a:rPr kumimoji="0" lang="mi-NZ" sz="1600" b="0" i="0" u="none" strike="noStrike" kern="1200" cap="none" spc="0" normalizeH="0" baseline="0" noProof="0" dirty="0">
                <a:ln>
                  <a:noFill/>
                </a:ln>
                <a:solidFill>
                  <a:srgbClr val="44546A"/>
                </a:solidFill>
                <a:effectLst/>
                <a:uLnTx/>
                <a:uFillTx/>
                <a:latin typeface="Calibri" panose="020F0502020204030204"/>
                <a:ea typeface="+mj-ea"/>
                <a:cs typeface="+mj-cs"/>
              </a:rPr>
              <a:t>. Bay of Plenty Regional Council</a:t>
            </a:r>
            <a:endParaRPr kumimoji="0" lang="en-NZ" sz="1600" b="0" i="0" u="none" strike="noStrike" kern="1200" cap="none" spc="0" normalizeH="0" baseline="0" noProof="0" dirty="0">
              <a:ln>
                <a:noFill/>
              </a:ln>
              <a:solidFill>
                <a:srgbClr val="44546A"/>
              </a:solidFill>
              <a:effectLst/>
              <a:uLnTx/>
              <a:uFillTx/>
              <a:latin typeface="Calibri" panose="020F0502020204030204"/>
              <a:ea typeface="+mj-ea"/>
              <a:cs typeface="+mj-cs"/>
            </a:endParaRPr>
          </a:p>
        </p:txBody>
      </p:sp>
      <p:sp>
        <p:nvSpPr>
          <p:cNvPr id="10" name="Rectangle 9"/>
          <p:cNvSpPr/>
          <p:nvPr/>
        </p:nvSpPr>
        <p:spPr>
          <a:xfrm>
            <a:off x="86765" y="2238487"/>
            <a:ext cx="8429540" cy="2585323"/>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rPr>
              <a:t>Visit their climate change page: </a:t>
            </a: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https://www.boprc.govt.nz/environment/climate-change/</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rPr>
              <a:t>Check out their Climate Change Action Plan </a:t>
            </a: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https://atlas.boprc.govt.nz/api/v1/edms/document/A3385266/content</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Bay of Plenty Regional Council has set the internal target to become carbon zero by 2050. </a:t>
            </a:r>
            <a:endPar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mi-NZ"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mi-NZ"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mi-NZ"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mi-NZ"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a:blip r:embed="rId5"/>
          <a:stretch>
            <a:fillRect/>
          </a:stretch>
        </p:blipFill>
        <p:spPr>
          <a:xfrm>
            <a:off x="8776814" y="1287859"/>
            <a:ext cx="3325407" cy="4702024"/>
          </a:xfrm>
          <a:prstGeom prst="rect">
            <a:avLst/>
          </a:prstGeom>
        </p:spPr>
      </p:pic>
      <p:pic>
        <p:nvPicPr>
          <p:cNvPr id="12" name="Picture 2" descr="BOPRC-Logo – Rotorua Lakeside Concert 20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93379" y="6164850"/>
            <a:ext cx="1708842" cy="60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0769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90535" y="1879605"/>
            <a:ext cx="4815685"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mi-NZ"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rPr>
              <a:t>Visit their climate change webpage: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https://www.fonterra.com/nz/en/what-we-stand-for/environment/climate-change.html</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In 2019, Fonterra announced it will be transitioning away from coal. No new coal boilers will be installed and increasing capacity to burn coal is not permitted. </a:t>
            </a:r>
          </a:p>
        </p:txBody>
      </p:sp>
      <p:pic>
        <p:nvPicPr>
          <p:cNvPr id="5" name="Picture 4"/>
          <p:cNvPicPr>
            <a:picLocks noChangeAspect="1"/>
          </p:cNvPicPr>
          <p:nvPr/>
        </p:nvPicPr>
        <p:blipFill>
          <a:blip r:embed="rId4"/>
          <a:stretch>
            <a:fillRect/>
          </a:stretch>
        </p:blipFill>
        <p:spPr>
          <a:xfrm>
            <a:off x="4906220" y="1362585"/>
            <a:ext cx="7204299" cy="1453042"/>
          </a:xfrm>
          <a:prstGeom prst="rect">
            <a:avLst/>
          </a:prstGeom>
        </p:spPr>
      </p:pic>
      <p:pic>
        <p:nvPicPr>
          <p:cNvPr id="1028" name="Picture 4" descr="Fonterra - Dairy Women's Net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784" y="2372104"/>
            <a:ext cx="1024792" cy="8616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261199" y="3788642"/>
            <a:ext cx="7658157" cy="2077241"/>
          </a:xfrm>
          <a:prstGeom prst="rect">
            <a:avLst/>
          </a:prstGeom>
        </p:spPr>
      </p:pic>
      <p:pic>
        <p:nvPicPr>
          <p:cNvPr id="1030" name="Picture 6" descr="Simple Cow Cartoon Free PNG Image｜Illustoo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669" b="8606"/>
          <a:stretch/>
        </p:blipFill>
        <p:spPr bwMode="auto">
          <a:xfrm>
            <a:off x="8881417" y="3788642"/>
            <a:ext cx="2591074" cy="19102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67268" y="1537973"/>
            <a:ext cx="1387239" cy="341632"/>
          </a:xfrm>
          <a:prstGeom prst="rect">
            <a:avLst/>
          </a:prstGeom>
        </p:spPr>
        <p:txBody>
          <a:bodyPr wrap="none">
            <a:spAutoFit/>
          </a:bodyPr>
          <a:lstStyle/>
          <a:p>
            <a:pPr lvl="0" defTabSz="914422">
              <a:lnSpc>
                <a:spcPct val="90000"/>
              </a:lnSpc>
              <a:spcBef>
                <a:spcPct val="0"/>
              </a:spcBef>
              <a:defRPr/>
            </a:pPr>
            <a:r>
              <a:rPr lang="mi-NZ" dirty="0">
                <a:solidFill>
                  <a:srgbClr val="A5A5A5">
                    <a:lumMod val="50000"/>
                  </a:srgbClr>
                </a:solidFill>
              </a:rPr>
              <a:t>3.2. Fonterra</a:t>
            </a:r>
            <a:endParaRPr lang="en-NZ" dirty="0">
              <a:solidFill>
                <a:srgbClr val="A5A5A5">
                  <a:lumMod val="50000"/>
                </a:srgbClr>
              </a:solidFill>
            </a:endParaRPr>
          </a:p>
        </p:txBody>
      </p:sp>
    </p:spTree>
    <p:extLst>
      <p:ext uri="{BB962C8B-B14F-4D97-AF65-F5344CB8AC3E}">
        <p14:creationId xmlns:p14="http://schemas.microsoft.com/office/powerpoint/2010/main" val="102989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1819461"/>
            <a:ext cx="7734677" cy="1600438"/>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rPr>
              <a:t>Visit their sustainability homepage: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https://www.zespri.com/en-NZ/zespri-sustainability</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rPr>
              <a:t>Zespri has signed up to the climate leader’s coalition: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https://www.climateleaderscoalition.org.nz/who/signatories/signatories/zespri</a:t>
            </a:r>
            <a:r>
              <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rPr>
              <a:t>Zespri has announced it is striving to become carbon positive by 2030. </a:t>
            </a:r>
          </a:p>
        </p:txBody>
      </p:sp>
      <p:pic>
        <p:nvPicPr>
          <p:cNvPr id="3074" name="Picture 2" descr="Zespri Kiwifruit Logo Vector - (.SVG + .PNG) - SeekLogoVector.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67874">
            <a:off x="9741530" y="4355247"/>
            <a:ext cx="2219586" cy="12331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iwi by kusodesign.deviantart.com on @deviantART (With images ..."/>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3299" b="24960"/>
          <a:stretch/>
        </p:blipFill>
        <p:spPr bwMode="auto">
          <a:xfrm>
            <a:off x="5673528" y="4339918"/>
            <a:ext cx="2969536" cy="15364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7"/>
          <a:srcRect l="5090" r="3032"/>
          <a:stretch/>
        </p:blipFill>
        <p:spPr>
          <a:xfrm>
            <a:off x="6933383" y="1371849"/>
            <a:ext cx="4712284" cy="2438870"/>
          </a:xfrm>
          <a:prstGeom prst="rect">
            <a:avLst/>
          </a:prstGeom>
        </p:spPr>
      </p:pic>
      <p:pic>
        <p:nvPicPr>
          <p:cNvPr id="5" name="Picture 4"/>
          <p:cNvPicPr>
            <a:picLocks noChangeAspect="1"/>
          </p:cNvPicPr>
          <p:nvPr/>
        </p:nvPicPr>
        <p:blipFill>
          <a:blip r:embed="rId8"/>
          <a:stretch>
            <a:fillRect/>
          </a:stretch>
        </p:blipFill>
        <p:spPr>
          <a:xfrm>
            <a:off x="995881" y="3419899"/>
            <a:ext cx="4000291" cy="2539799"/>
          </a:xfrm>
          <a:prstGeom prst="rect">
            <a:avLst/>
          </a:prstGeom>
        </p:spPr>
      </p:pic>
      <p:sp>
        <p:nvSpPr>
          <p:cNvPr id="7" name="Rectangle 6"/>
          <p:cNvSpPr/>
          <p:nvPr/>
        </p:nvSpPr>
        <p:spPr>
          <a:xfrm>
            <a:off x="302261" y="1371849"/>
            <a:ext cx="1151021" cy="341632"/>
          </a:xfrm>
          <a:prstGeom prst="rect">
            <a:avLst/>
          </a:prstGeom>
        </p:spPr>
        <p:txBody>
          <a:bodyPr wrap="none">
            <a:spAutoFit/>
          </a:bodyPr>
          <a:lstStyle/>
          <a:p>
            <a:pPr lvl="0" defTabSz="914422">
              <a:lnSpc>
                <a:spcPct val="90000"/>
              </a:lnSpc>
              <a:spcBef>
                <a:spcPct val="0"/>
              </a:spcBef>
              <a:defRPr/>
            </a:pPr>
            <a:r>
              <a:rPr lang="mi-NZ" dirty="0">
                <a:solidFill>
                  <a:srgbClr val="A5A5A5">
                    <a:lumMod val="50000"/>
                  </a:srgbClr>
                </a:solidFill>
              </a:rPr>
              <a:t>3.3. Zespri</a:t>
            </a:r>
            <a:endParaRPr lang="en-NZ" dirty="0">
              <a:solidFill>
                <a:srgbClr val="A5A5A5">
                  <a:lumMod val="50000"/>
                </a:srgbClr>
              </a:solidFill>
            </a:endParaRPr>
          </a:p>
        </p:txBody>
      </p:sp>
    </p:spTree>
    <p:extLst>
      <p:ext uri="{BB962C8B-B14F-4D97-AF65-F5344CB8AC3E}">
        <p14:creationId xmlns:p14="http://schemas.microsoft.com/office/powerpoint/2010/main" val="1347691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417" y="1270473"/>
            <a:ext cx="2227553" cy="639810"/>
          </a:xfrm>
        </p:spPr>
        <p:txBody>
          <a:bodyPr>
            <a:normAutofit/>
          </a:bodyPr>
          <a:lstStyle/>
          <a:p>
            <a:r>
              <a:rPr lang="en-NZ" sz="1600" dirty="0">
                <a:solidFill>
                  <a:srgbClr val="44546A"/>
                </a:solidFill>
                <a:latin typeface="+mn-lt"/>
              </a:rPr>
              <a:t>3.4.     Oji Fibre Solutions </a:t>
            </a:r>
          </a:p>
        </p:txBody>
      </p:sp>
      <p:sp>
        <p:nvSpPr>
          <p:cNvPr id="6" name="TextBox 5"/>
          <p:cNvSpPr txBox="1"/>
          <p:nvPr/>
        </p:nvSpPr>
        <p:spPr>
          <a:xfrm>
            <a:off x="798266" y="1788786"/>
            <a:ext cx="4951372"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Calibri" panose="020F0502020204030204"/>
                <a:ea typeface="+mn-ea"/>
                <a:cs typeface="+mn-cs"/>
              </a:rPr>
              <a:t>Visit their sustainablity webpage: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https://www.ojifs.com/sustainability/</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Oji has signed up the Climate Leaders Coalition: </a:t>
            </a: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https://www.climateleaderscoalition.org.nz/who/signatories/signatories/oji</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Case study on the transformation of the Tasman Mill: </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noaction"/>
              </a:rPr>
              <a:t>https</a:t>
            </a: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://www.climateleaderscoalition.org.nz/__data/assets/pdf_file/0004/182245/OjiFS-carbon-reduction-case-study_Tasman-Mill.pdf</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6"/>
          <a:srcRect t="1202" b="1"/>
          <a:stretch/>
        </p:blipFill>
        <p:spPr>
          <a:xfrm>
            <a:off x="6803648" y="1372315"/>
            <a:ext cx="5186457" cy="2481487"/>
          </a:xfrm>
          <a:prstGeom prst="rect">
            <a:avLst/>
          </a:prstGeom>
        </p:spPr>
      </p:pic>
      <p:pic>
        <p:nvPicPr>
          <p:cNvPr id="4098" name="Picture 2" descr="Oji Fibre Solutions Customer Service Phone Number, Email ID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5667" y="6188431"/>
            <a:ext cx="2976924" cy="5686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orske Skog Tasman | Norske Sko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5395" y="3972021"/>
            <a:ext cx="2684710" cy="197997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artoon cardboard box Royalty Free Vector Imag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8667"/>
          <a:stretch/>
        </p:blipFill>
        <p:spPr bwMode="auto">
          <a:xfrm>
            <a:off x="6586959" y="3988571"/>
            <a:ext cx="1501728" cy="14812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7094" y="4652099"/>
            <a:ext cx="3576118"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Tasman Mill is NZ’s largest producer of bio-renewable energy and have recently completely eliminated the use of coal in their production.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114" name="Picture 18" descr="Newsprint Paper Roll 45gsm 600mm x 400m White 14kg | OfficeMax NZ"/>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85466" y="4219033"/>
            <a:ext cx="1664172" cy="16641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artoon cardboard box Royalty Free Vector Imag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8667"/>
          <a:stretch/>
        </p:blipFill>
        <p:spPr bwMode="auto">
          <a:xfrm>
            <a:off x="7964674" y="4995737"/>
            <a:ext cx="961334" cy="948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250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13575" y="1138855"/>
            <a:ext cx="10515600" cy="558786"/>
          </a:xfrm>
        </p:spPr>
        <p:txBody>
          <a:bodyPr>
            <a:normAutofit/>
          </a:bodyPr>
          <a:lstStyle/>
          <a:p>
            <a:r>
              <a:rPr lang="en-NZ" sz="2400" dirty="0">
                <a:solidFill>
                  <a:schemeClr val="tx2"/>
                </a:solidFill>
              </a:rPr>
              <a:t>Module 3: Our role and responsibilities </a:t>
            </a:r>
          </a:p>
        </p:txBody>
      </p:sp>
      <p:sp>
        <p:nvSpPr>
          <p:cNvPr id="9" name="Content Placeholder 8"/>
          <p:cNvSpPr>
            <a:spLocks noGrp="1"/>
          </p:cNvSpPr>
          <p:nvPr>
            <p:ph type="body" idx="1"/>
          </p:nvPr>
        </p:nvSpPr>
        <p:spPr>
          <a:xfrm>
            <a:off x="113575" y="1795687"/>
            <a:ext cx="5294811" cy="4223786"/>
          </a:xfrm>
        </p:spPr>
        <p:txBody>
          <a:bodyPr numCol="1">
            <a:normAutofit fontScale="92500" lnSpcReduction="20000"/>
          </a:bodyPr>
          <a:lstStyle/>
          <a:p>
            <a:r>
              <a:rPr lang="en-NZ" sz="1500" dirty="0">
                <a:solidFill>
                  <a:schemeClr val="tx1"/>
                </a:solidFill>
              </a:rPr>
              <a:t>This module includes:</a:t>
            </a:r>
          </a:p>
          <a:p>
            <a:r>
              <a:rPr lang="en-NZ" sz="1500" dirty="0">
                <a:solidFill>
                  <a:schemeClr val="tx1"/>
                </a:solidFill>
              </a:rPr>
              <a:t>1. The role of Council and Local Government </a:t>
            </a:r>
          </a:p>
          <a:p>
            <a:pPr lvl="1"/>
            <a:r>
              <a:rPr lang="en-NZ" sz="1500" dirty="0">
                <a:solidFill>
                  <a:schemeClr val="tx1"/>
                </a:solidFill>
                <a:hlinkClick r:id="rId3" action="ppaction://hlinksldjump"/>
              </a:rPr>
              <a:t>1.1. S</a:t>
            </a:r>
            <a:r>
              <a:rPr lang="mi-NZ" sz="1500" dirty="0">
                <a:solidFill>
                  <a:schemeClr val="tx1"/>
                </a:solidFill>
                <a:hlinkClick r:id="rId3" action="ppaction://hlinksldjump"/>
              </a:rPr>
              <a:t>tatutory responsibilities </a:t>
            </a:r>
            <a:endParaRPr lang="mi-NZ" sz="1500" dirty="0">
              <a:solidFill>
                <a:schemeClr val="tx1"/>
              </a:solidFill>
            </a:endParaRPr>
          </a:p>
          <a:p>
            <a:pPr lvl="1"/>
            <a:r>
              <a:rPr lang="mi-NZ" sz="1500" dirty="0">
                <a:solidFill>
                  <a:schemeClr val="tx1"/>
                </a:solidFill>
                <a:hlinkClick r:id="rId4" action="ppaction://hlinksldjump"/>
              </a:rPr>
              <a:t>1.2. Policy Statements</a:t>
            </a:r>
            <a:endParaRPr lang="mi-NZ" sz="1500" dirty="0">
              <a:solidFill>
                <a:schemeClr val="tx1"/>
              </a:solidFill>
            </a:endParaRPr>
          </a:p>
          <a:p>
            <a:pPr lvl="1"/>
            <a:r>
              <a:rPr lang="mi-NZ" sz="1500" dirty="0">
                <a:solidFill>
                  <a:srgbClr val="FF0000"/>
                </a:solidFill>
                <a:hlinkClick r:id="rId5" action="ppaction://hlinksldjump"/>
              </a:rPr>
              <a:t>1.3 </a:t>
            </a:r>
            <a:r>
              <a:rPr lang="en-NZ" sz="1500" dirty="0">
                <a:solidFill>
                  <a:srgbClr val="FF0000"/>
                </a:solidFill>
                <a:hlinkClick r:id="rId5" action="ppaction://hlinksldjump"/>
              </a:rPr>
              <a:t>Bay of Plenty Regional Natural Resources Plan</a:t>
            </a:r>
            <a:endParaRPr lang="en-NZ" sz="1500" dirty="0">
              <a:solidFill>
                <a:srgbClr val="FF0000"/>
              </a:solidFill>
            </a:endParaRPr>
          </a:p>
          <a:p>
            <a:pPr lvl="1"/>
            <a:r>
              <a:rPr lang="en-NZ" sz="1500" dirty="0">
                <a:solidFill>
                  <a:srgbClr val="FF0000"/>
                </a:solidFill>
                <a:hlinkClick r:id="rId6" action="ppaction://hlinksldjump"/>
              </a:rPr>
              <a:t>1.4. </a:t>
            </a:r>
            <a:r>
              <a:rPr lang="en-NZ" sz="1500" dirty="0" err="1">
                <a:solidFill>
                  <a:srgbClr val="FF0000"/>
                </a:solidFill>
                <a:hlinkClick r:id="rId6" action="ppaction://hlinksldjump"/>
              </a:rPr>
              <a:t>Whakatāne</a:t>
            </a:r>
            <a:r>
              <a:rPr lang="en-NZ" sz="1500" dirty="0">
                <a:solidFill>
                  <a:srgbClr val="FF0000"/>
                </a:solidFill>
                <a:hlinkClick r:id="rId6" action="ppaction://hlinksldjump"/>
              </a:rPr>
              <a:t> District Plan</a:t>
            </a:r>
            <a:endParaRPr lang="mi-NZ" sz="1500" dirty="0">
              <a:solidFill>
                <a:srgbClr val="FF0000"/>
              </a:solidFill>
            </a:endParaRPr>
          </a:p>
          <a:p>
            <a:pPr lvl="1"/>
            <a:r>
              <a:rPr lang="en-NZ" sz="1500" dirty="0">
                <a:solidFill>
                  <a:schemeClr val="tx1"/>
                </a:solidFill>
                <a:hlinkClick r:id="rId7" action="ppaction://hlinksldjump"/>
              </a:rPr>
              <a:t>1.5. Mitigation and local government</a:t>
            </a:r>
            <a:endParaRPr lang="en-NZ" sz="1500" dirty="0">
              <a:solidFill>
                <a:schemeClr val="tx1"/>
              </a:solidFill>
            </a:endParaRPr>
          </a:p>
          <a:p>
            <a:pPr lvl="1"/>
            <a:r>
              <a:rPr lang="en-NZ" sz="1500" dirty="0">
                <a:solidFill>
                  <a:schemeClr val="tx1"/>
                </a:solidFill>
                <a:hlinkClick r:id="rId8" action="ppaction://hlinksldjump"/>
              </a:rPr>
              <a:t>1.6. Adaptation and local government</a:t>
            </a:r>
          </a:p>
          <a:p>
            <a:pPr lvl="1"/>
            <a:r>
              <a:rPr lang="en-NZ" sz="1500" dirty="0">
                <a:solidFill>
                  <a:schemeClr val="tx1"/>
                </a:solidFill>
                <a:hlinkClick r:id="rId8" action="ppaction://hlinksldjump"/>
              </a:rPr>
              <a:t> </a:t>
            </a:r>
            <a:endParaRPr lang="en-NZ" sz="1500" dirty="0">
              <a:solidFill>
                <a:schemeClr val="tx1"/>
              </a:solidFill>
            </a:endParaRPr>
          </a:p>
          <a:p>
            <a:pPr defTabSz="446088">
              <a:lnSpc>
                <a:spcPct val="110000"/>
              </a:lnSpc>
              <a:spcBef>
                <a:spcPts val="0"/>
              </a:spcBef>
            </a:pPr>
            <a:r>
              <a:rPr lang="en-NZ" sz="1500" dirty="0">
                <a:solidFill>
                  <a:schemeClr val="tx1"/>
                </a:solidFill>
              </a:rPr>
              <a:t>2. Whakatāne District </a:t>
            </a:r>
            <a:r>
              <a:rPr lang="mi-NZ" sz="1500" dirty="0">
                <a:solidFill>
                  <a:schemeClr val="tx1"/>
                </a:solidFill>
              </a:rPr>
              <a:t>Council’s Climate Change Project</a:t>
            </a:r>
            <a:br>
              <a:rPr lang="mi-NZ" sz="1500" dirty="0">
                <a:solidFill>
                  <a:schemeClr val="tx1"/>
                </a:solidFill>
              </a:rPr>
            </a:br>
            <a:r>
              <a:rPr lang="mi-NZ" sz="1500" dirty="0">
                <a:solidFill>
                  <a:schemeClr val="tx1"/>
                </a:solidFill>
              </a:rPr>
              <a:t>	</a:t>
            </a:r>
            <a:r>
              <a:rPr lang="mi-NZ" sz="1500" dirty="0">
                <a:solidFill>
                  <a:schemeClr val="tx1"/>
                </a:solidFill>
                <a:hlinkClick r:id="rId9" action="ppaction://hlinksldjump"/>
              </a:rPr>
              <a:t>2.1. Overview of the Climate Change Project</a:t>
            </a:r>
            <a:r>
              <a:rPr lang="mi-NZ" sz="1500" dirty="0">
                <a:solidFill>
                  <a:schemeClr val="tx1"/>
                </a:solidFill>
              </a:rPr>
              <a:t/>
            </a:r>
            <a:br>
              <a:rPr lang="mi-NZ" sz="1500" dirty="0">
                <a:solidFill>
                  <a:schemeClr val="tx1"/>
                </a:solidFill>
              </a:rPr>
            </a:br>
            <a:r>
              <a:rPr lang="mi-NZ" sz="1500" dirty="0">
                <a:solidFill>
                  <a:schemeClr val="tx1"/>
                </a:solidFill>
              </a:rPr>
              <a:t>	</a:t>
            </a:r>
            <a:r>
              <a:rPr lang="mi-NZ" sz="1500" dirty="0">
                <a:solidFill>
                  <a:schemeClr val="tx1"/>
                </a:solidFill>
                <a:hlinkClick r:id="rId10" action="ppaction://hlinksldjump"/>
              </a:rPr>
              <a:t>2.2. Toitū Envirocare</a:t>
            </a:r>
            <a:r>
              <a:rPr lang="mi-NZ" sz="1500" dirty="0">
                <a:solidFill>
                  <a:schemeClr val="tx1"/>
                </a:solidFill>
              </a:rPr>
              <a:t/>
            </a:r>
            <a:br>
              <a:rPr lang="mi-NZ" sz="1500" dirty="0">
                <a:solidFill>
                  <a:schemeClr val="tx1"/>
                </a:solidFill>
              </a:rPr>
            </a:br>
            <a:r>
              <a:rPr lang="mi-NZ" sz="1500" dirty="0">
                <a:solidFill>
                  <a:schemeClr val="tx1"/>
                </a:solidFill>
              </a:rPr>
              <a:t>	</a:t>
            </a:r>
            <a:r>
              <a:rPr lang="mi-NZ" sz="1500" dirty="0">
                <a:solidFill>
                  <a:schemeClr val="tx1"/>
                </a:solidFill>
                <a:hlinkClick r:id="rId11" action="ppaction://hlinksldjump"/>
              </a:rPr>
              <a:t>2.3. Energy audit and energy management programme </a:t>
            </a:r>
            <a:r>
              <a:rPr lang="mi-NZ" sz="1500" dirty="0">
                <a:solidFill>
                  <a:schemeClr val="tx1"/>
                </a:solidFill>
              </a:rPr>
              <a:t/>
            </a:r>
            <a:br>
              <a:rPr lang="mi-NZ" sz="1500" dirty="0">
                <a:solidFill>
                  <a:schemeClr val="tx1"/>
                </a:solidFill>
              </a:rPr>
            </a:br>
            <a:r>
              <a:rPr lang="mi-NZ" sz="1500" dirty="0">
                <a:solidFill>
                  <a:schemeClr val="tx1"/>
                </a:solidFill>
              </a:rPr>
              <a:t>	</a:t>
            </a:r>
            <a:r>
              <a:rPr lang="mi-NZ" sz="1500" dirty="0">
                <a:solidFill>
                  <a:schemeClr val="tx1"/>
                </a:solidFill>
                <a:hlinkClick r:id="rId12" action="ppaction://hlinksldjump"/>
              </a:rPr>
              <a:t>2.4. The Whakatāne District’s Carbon Footprint </a:t>
            </a:r>
            <a:r>
              <a:rPr lang="mi-NZ" sz="1500" dirty="0">
                <a:solidFill>
                  <a:schemeClr val="tx1"/>
                </a:solidFill>
              </a:rPr>
              <a:t/>
            </a:r>
            <a:br>
              <a:rPr lang="mi-NZ" sz="1500" dirty="0">
                <a:solidFill>
                  <a:schemeClr val="tx1"/>
                </a:solidFill>
              </a:rPr>
            </a:br>
            <a:r>
              <a:rPr lang="mi-NZ" sz="1500" dirty="0">
                <a:solidFill>
                  <a:schemeClr val="tx1"/>
                </a:solidFill>
              </a:rPr>
              <a:t>	</a:t>
            </a:r>
            <a:r>
              <a:rPr lang="mi-NZ" sz="1500" dirty="0">
                <a:solidFill>
                  <a:schemeClr val="tx1"/>
                </a:solidFill>
                <a:hlinkClick r:id="rId13" action="ppaction://hlinksldjump"/>
              </a:rPr>
              <a:t>2.5. Council’s Climate Change Project Team </a:t>
            </a:r>
            <a:br>
              <a:rPr lang="mi-NZ" sz="1500" dirty="0">
                <a:solidFill>
                  <a:schemeClr val="tx1"/>
                </a:solidFill>
                <a:hlinkClick r:id="rId13" action="ppaction://hlinksldjump"/>
              </a:rPr>
            </a:br>
            <a:r>
              <a:rPr lang="mi-NZ" sz="1500" dirty="0">
                <a:solidFill>
                  <a:schemeClr val="tx1"/>
                </a:solidFill>
              </a:rPr>
              <a:t>	</a:t>
            </a:r>
            <a:r>
              <a:rPr lang="mi-NZ" sz="1500" dirty="0">
                <a:solidFill>
                  <a:schemeClr val="tx1"/>
                </a:solidFill>
                <a:hlinkClick r:id="rId14" action="ppaction://hlinksldjump"/>
              </a:rPr>
              <a:t>2.6. Climate Change engagement </a:t>
            </a:r>
            <a:r>
              <a:rPr lang="mi-NZ" sz="1500" dirty="0">
                <a:solidFill>
                  <a:schemeClr val="tx1"/>
                </a:solidFill>
              </a:rPr>
              <a:t/>
            </a:r>
            <a:br>
              <a:rPr lang="mi-NZ" sz="1500" dirty="0">
                <a:solidFill>
                  <a:schemeClr val="tx1"/>
                </a:solidFill>
              </a:rPr>
            </a:br>
            <a:r>
              <a:rPr lang="mi-NZ" sz="1500" dirty="0">
                <a:solidFill>
                  <a:schemeClr val="tx1"/>
                </a:solidFill>
              </a:rPr>
              <a:t>	</a:t>
            </a:r>
            <a:r>
              <a:rPr lang="mi-NZ" sz="1500" dirty="0">
                <a:solidFill>
                  <a:schemeClr val="tx1"/>
                </a:solidFill>
                <a:hlinkClick r:id="rId15" action="ppaction://hlinksldjump"/>
              </a:rPr>
              <a:t>2.7. Council’s Climate Change Principles</a:t>
            </a:r>
            <a:endParaRPr lang="mi-NZ" sz="1500" dirty="0">
              <a:solidFill>
                <a:schemeClr val="tx1"/>
              </a:solidFill>
            </a:endParaRPr>
          </a:p>
          <a:p>
            <a:pPr defTabSz="446088">
              <a:lnSpc>
                <a:spcPct val="110000"/>
              </a:lnSpc>
              <a:spcBef>
                <a:spcPts val="0"/>
              </a:spcBef>
            </a:pPr>
            <a:r>
              <a:rPr lang="mi-NZ" sz="1500" dirty="0">
                <a:solidFill>
                  <a:schemeClr val="tx1"/>
                </a:solidFill>
              </a:rPr>
              <a:t>	</a:t>
            </a:r>
            <a:r>
              <a:rPr lang="mi-NZ" sz="1500" dirty="0">
                <a:solidFill>
                  <a:schemeClr val="tx1"/>
                </a:solidFill>
                <a:hlinkClick r:id="rId16" action="ppaction://hlinksldjump"/>
              </a:rPr>
              <a:t>2.8. Council’s Climate Change Strategy and Action Plans </a:t>
            </a:r>
            <a:endParaRPr lang="mi-NZ" sz="1500" dirty="0">
              <a:solidFill>
                <a:schemeClr val="tx1"/>
              </a:solidFill>
            </a:endParaRPr>
          </a:p>
          <a:p>
            <a:pPr lvl="1" defTabSz="446088">
              <a:lnSpc>
                <a:spcPct val="110000"/>
              </a:lnSpc>
              <a:spcBef>
                <a:spcPts val="0"/>
              </a:spcBef>
            </a:pPr>
            <a:r>
              <a:rPr lang="mi-NZ" sz="1500" dirty="0">
                <a:solidFill>
                  <a:schemeClr val="tx1"/>
                </a:solidFill>
                <a:hlinkClick r:id="rId17" action="ppaction://hlinksldjump"/>
              </a:rPr>
              <a:t>2.9. Advocacy and collaboration</a:t>
            </a:r>
            <a:endParaRPr lang="mi-NZ" sz="1500" dirty="0">
              <a:solidFill>
                <a:schemeClr val="tx1"/>
              </a:solidFill>
            </a:endParaRPr>
          </a:p>
          <a:p>
            <a:pPr lvl="1" defTabSz="446088">
              <a:lnSpc>
                <a:spcPct val="110000"/>
              </a:lnSpc>
              <a:spcBef>
                <a:spcPts val="0"/>
              </a:spcBef>
            </a:pPr>
            <a:r>
              <a:rPr lang="mi-NZ" sz="1500" dirty="0">
                <a:solidFill>
                  <a:schemeClr val="tx1"/>
                </a:solidFill>
                <a:hlinkClick r:id="rId18" action="ppaction://hlinksldjump"/>
              </a:rPr>
              <a:t>2.10. Success stories – celebrating our wins</a:t>
            </a:r>
            <a:endParaRPr lang="mi-NZ" sz="1500" dirty="0">
              <a:solidFill>
                <a:schemeClr val="tx1"/>
              </a:solidFill>
            </a:endParaRPr>
          </a:p>
          <a:p>
            <a:pPr defTabSz="446088">
              <a:lnSpc>
                <a:spcPct val="110000"/>
              </a:lnSpc>
              <a:spcBef>
                <a:spcPts val="0"/>
              </a:spcBef>
            </a:pPr>
            <a:endParaRPr lang="en-NZ" sz="3000" dirty="0">
              <a:solidFill>
                <a:schemeClr val="tx1"/>
              </a:solidFill>
            </a:endParaRPr>
          </a:p>
          <a:p>
            <a:pPr defTabSz="446088">
              <a:lnSpc>
                <a:spcPct val="110000"/>
              </a:lnSpc>
              <a:spcBef>
                <a:spcPts val="0"/>
              </a:spcBef>
            </a:pPr>
            <a:endParaRPr lang="mi-NZ" sz="1600" dirty="0">
              <a:solidFill>
                <a:schemeClr val="tx1"/>
              </a:solidFill>
            </a:endParaRPr>
          </a:p>
        </p:txBody>
      </p:sp>
      <p:pic>
        <p:nvPicPr>
          <p:cNvPr id="5" name="Picture 4"/>
          <p:cNvPicPr>
            <a:picLocks noChangeAspect="1"/>
          </p:cNvPicPr>
          <p:nvPr/>
        </p:nvPicPr>
        <p:blipFill>
          <a:blip r:embed="rId19"/>
          <a:stretch>
            <a:fillRect/>
          </a:stretch>
        </p:blipFill>
        <p:spPr>
          <a:xfrm>
            <a:off x="6618778" y="3276665"/>
            <a:ext cx="5399805" cy="2566785"/>
          </a:xfrm>
          <a:prstGeom prst="rect">
            <a:avLst/>
          </a:prstGeom>
        </p:spPr>
      </p:pic>
      <p:sp>
        <p:nvSpPr>
          <p:cNvPr id="3" name="Rectangle 2"/>
          <p:cNvSpPr/>
          <p:nvPr/>
        </p:nvSpPr>
        <p:spPr>
          <a:xfrm>
            <a:off x="4571557" y="1963001"/>
            <a:ext cx="6096000" cy="1502399"/>
          </a:xfrm>
          <a:prstGeom prst="rect">
            <a:avLst/>
          </a:prstGeom>
        </p:spPr>
        <p:txBody>
          <a:bodyPr>
            <a:spAutoFit/>
          </a:bodyPr>
          <a:lstStyle/>
          <a:p>
            <a:pPr defTabSz="446088">
              <a:lnSpc>
                <a:spcPct val="110000"/>
              </a:lnSpc>
              <a:spcBef>
                <a:spcPts val="0"/>
              </a:spcBef>
            </a:pPr>
            <a:r>
              <a:rPr lang="en-NZ" sz="1400" dirty="0"/>
              <a:t>3. Work underway by others</a:t>
            </a:r>
            <a:r>
              <a:rPr lang="mi-NZ" sz="1400" dirty="0">
                <a:solidFill>
                  <a:srgbClr val="FF0000"/>
                </a:solidFill>
              </a:rPr>
              <a:t/>
            </a:r>
            <a:br>
              <a:rPr lang="mi-NZ" sz="1400" dirty="0">
                <a:solidFill>
                  <a:srgbClr val="FF0000"/>
                </a:solidFill>
              </a:rPr>
            </a:br>
            <a:r>
              <a:rPr lang="mi-NZ" sz="1400" dirty="0"/>
              <a:t>	</a:t>
            </a:r>
            <a:r>
              <a:rPr lang="mi-NZ" sz="1400" dirty="0">
                <a:hlinkClick r:id="rId20" action="ppaction://hlinksldjump"/>
              </a:rPr>
              <a:t>3.1. Bay of Plenty Regional Council</a:t>
            </a:r>
            <a:endParaRPr lang="mi-NZ" sz="1400" dirty="0"/>
          </a:p>
          <a:p>
            <a:pPr defTabSz="446088">
              <a:lnSpc>
                <a:spcPct val="110000"/>
              </a:lnSpc>
              <a:spcBef>
                <a:spcPts val="0"/>
              </a:spcBef>
            </a:pPr>
            <a:r>
              <a:rPr lang="mi-NZ" sz="1400" dirty="0"/>
              <a:t>	</a:t>
            </a:r>
            <a:r>
              <a:rPr lang="mi-NZ" sz="1400" dirty="0">
                <a:hlinkClick r:id="rId21" action="ppaction://hlinksldjump"/>
              </a:rPr>
              <a:t>3.2. Fonterra</a:t>
            </a:r>
            <a:endParaRPr lang="mi-NZ" sz="1400" dirty="0"/>
          </a:p>
          <a:p>
            <a:pPr defTabSz="446088">
              <a:lnSpc>
                <a:spcPct val="110000"/>
              </a:lnSpc>
              <a:spcBef>
                <a:spcPts val="0"/>
              </a:spcBef>
            </a:pPr>
            <a:r>
              <a:rPr lang="mi-NZ" sz="1400" dirty="0"/>
              <a:t>	</a:t>
            </a:r>
            <a:r>
              <a:rPr lang="mi-NZ" sz="1400" dirty="0">
                <a:hlinkClick r:id="rId22" action="ppaction://hlinksldjump"/>
              </a:rPr>
              <a:t>3.3. Zespri</a:t>
            </a:r>
            <a:endParaRPr lang="mi-NZ" sz="1400" dirty="0"/>
          </a:p>
          <a:p>
            <a:pPr defTabSz="446088">
              <a:lnSpc>
                <a:spcPct val="110000"/>
              </a:lnSpc>
              <a:spcBef>
                <a:spcPts val="0"/>
              </a:spcBef>
            </a:pPr>
            <a:r>
              <a:rPr lang="mi-NZ" sz="1400" dirty="0"/>
              <a:t>	</a:t>
            </a:r>
            <a:r>
              <a:rPr lang="mi-NZ" sz="1400" dirty="0">
                <a:hlinkClick r:id="rId23" action="ppaction://hlinksldjump"/>
              </a:rPr>
              <a:t>3.4. Oji Fibre Solutions</a:t>
            </a:r>
            <a:endParaRPr lang="mi-NZ" sz="1400" dirty="0"/>
          </a:p>
          <a:p>
            <a:pPr defTabSz="446088">
              <a:lnSpc>
                <a:spcPct val="110000"/>
              </a:lnSpc>
              <a:spcBef>
                <a:spcPts val="0"/>
              </a:spcBef>
            </a:pPr>
            <a:r>
              <a:rPr lang="mi-NZ" sz="1400" dirty="0"/>
              <a:t>	</a:t>
            </a:r>
            <a:r>
              <a:rPr lang="mi-NZ" sz="1400" dirty="0">
                <a:hlinkClick r:id="rId24" action="ppaction://hlinksldjump"/>
              </a:rPr>
              <a:t>3.5. Te Rūnanga o Ngāti Awa</a:t>
            </a:r>
            <a:endParaRPr lang="mi-NZ" sz="1400" dirty="0"/>
          </a:p>
        </p:txBody>
      </p:sp>
      <p:sp>
        <p:nvSpPr>
          <p:cNvPr id="7" name="Title 1"/>
          <p:cNvSpPr txBox="1">
            <a:spLocks/>
          </p:cNvSpPr>
          <p:nvPr/>
        </p:nvSpPr>
        <p:spPr>
          <a:xfrm>
            <a:off x="8257668" y="2025282"/>
            <a:ext cx="3085402" cy="1077695"/>
          </a:xfrm>
          <a:prstGeom prst="rect">
            <a:avLst/>
          </a:prstGeom>
          <a:ln w="19050">
            <a:solidFill>
              <a:schemeClr val="tx1"/>
            </a:solidFill>
          </a:ln>
        </p:spPr>
        <p:txBody>
          <a:bodyPr vert="horz" lIns="91440" tIns="45720" rIns="91440" bIns="45720" rtlCol="0" anchor="b">
            <a:noAutofit/>
          </a:bodyPr>
          <a:lstStyle>
            <a:lvl1pPr algn="l" defTabSz="914422"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mi-NZ" sz="1400" u="sng" dirty="0">
                <a:latin typeface="+mn-lt"/>
              </a:rPr>
              <a:t>Learning statement for this module</a:t>
            </a:r>
            <a:br>
              <a:rPr lang="mi-NZ" sz="1400" u="sng" dirty="0">
                <a:latin typeface="+mn-lt"/>
              </a:rPr>
            </a:br>
            <a:r>
              <a:rPr lang="mi-NZ" sz="1400" dirty="0">
                <a:latin typeface="+mn-lt"/>
              </a:rPr>
              <a:t/>
            </a:r>
            <a:br>
              <a:rPr lang="mi-NZ" sz="1400" dirty="0">
                <a:latin typeface="+mn-lt"/>
              </a:rPr>
            </a:br>
            <a:r>
              <a:rPr lang="mi-NZ" sz="1400" dirty="0">
                <a:latin typeface="+mn-lt"/>
              </a:rPr>
              <a:t>What is Council’s role when it comes to climate change and what are we doing about it already? </a:t>
            </a:r>
            <a:endParaRPr lang="en-NZ" sz="1400" dirty="0">
              <a:latin typeface="+mn-lt"/>
            </a:endParaRPr>
          </a:p>
        </p:txBody>
      </p:sp>
    </p:spTree>
    <p:extLst>
      <p:ext uri="{BB962C8B-B14F-4D97-AF65-F5344CB8AC3E}">
        <p14:creationId xmlns:p14="http://schemas.microsoft.com/office/powerpoint/2010/main" val="849938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9469" y="1268717"/>
            <a:ext cx="2754651" cy="413473"/>
          </a:xfrm>
        </p:spPr>
        <p:txBody>
          <a:bodyPr>
            <a:normAutofit/>
          </a:bodyPr>
          <a:lstStyle/>
          <a:p>
            <a:r>
              <a:rPr lang="en-NZ" sz="1600" dirty="0">
                <a:solidFill>
                  <a:srgbClr val="44546A"/>
                </a:solidFill>
                <a:latin typeface="+mn-lt"/>
              </a:rPr>
              <a:t>3.5.  </a:t>
            </a:r>
            <a:r>
              <a:rPr lang="en-NZ" sz="1600" dirty="0" err="1">
                <a:solidFill>
                  <a:srgbClr val="44546A"/>
                </a:solidFill>
                <a:latin typeface="+mn-lt"/>
              </a:rPr>
              <a:t>Te</a:t>
            </a:r>
            <a:r>
              <a:rPr lang="en-NZ" sz="1600" dirty="0">
                <a:solidFill>
                  <a:srgbClr val="44546A"/>
                </a:solidFill>
                <a:latin typeface="+mn-lt"/>
              </a:rPr>
              <a:t> </a:t>
            </a:r>
            <a:r>
              <a:rPr lang="en-NZ" sz="1600" dirty="0" err="1">
                <a:solidFill>
                  <a:srgbClr val="44546A"/>
                </a:solidFill>
                <a:latin typeface="+mn-lt"/>
              </a:rPr>
              <a:t>Rūnanga</a:t>
            </a:r>
            <a:r>
              <a:rPr lang="en-NZ" sz="1600" dirty="0">
                <a:solidFill>
                  <a:srgbClr val="44546A"/>
                </a:solidFill>
                <a:latin typeface="+mn-lt"/>
              </a:rPr>
              <a:t> o </a:t>
            </a:r>
            <a:r>
              <a:rPr lang="en-NZ" sz="1600" dirty="0" err="1">
                <a:solidFill>
                  <a:srgbClr val="44546A"/>
                </a:solidFill>
                <a:latin typeface="+mn-lt"/>
              </a:rPr>
              <a:t>Ngāti</a:t>
            </a:r>
            <a:r>
              <a:rPr lang="en-NZ" sz="1600" dirty="0">
                <a:solidFill>
                  <a:srgbClr val="44546A"/>
                </a:solidFill>
                <a:latin typeface="+mn-lt"/>
              </a:rPr>
              <a:t> Awa  </a:t>
            </a:r>
          </a:p>
        </p:txBody>
      </p:sp>
      <p:pic>
        <p:nvPicPr>
          <p:cNvPr id="1028" name="Picture 4" descr="Notice of Elections for Representatives to Te Rūnanga o Ngāti Awa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12" b="1"/>
          <a:stretch/>
        </p:blipFill>
        <p:spPr bwMode="auto">
          <a:xfrm>
            <a:off x="9908774" y="6164177"/>
            <a:ext cx="2193483" cy="645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8981814" y="1426976"/>
            <a:ext cx="3018843" cy="4276270"/>
          </a:xfrm>
          <a:prstGeom prst="rect">
            <a:avLst/>
          </a:prstGeom>
        </p:spPr>
      </p:pic>
      <p:sp>
        <p:nvSpPr>
          <p:cNvPr id="7" name="TextBox 6"/>
          <p:cNvSpPr txBox="1"/>
          <p:nvPr/>
        </p:nvSpPr>
        <p:spPr>
          <a:xfrm>
            <a:off x="271145" y="1730592"/>
            <a:ext cx="3130182"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rPr>
              <a:t>Visit their </a:t>
            </a:r>
            <a:r>
              <a:rPr kumimoji="0" lang="en-NZ" sz="1200" b="0" i="0" u="none" strike="noStrike" kern="1200" cap="none" spc="0" normalizeH="0" baseline="0" noProof="0" dirty="0" err="1">
                <a:ln>
                  <a:noFill/>
                </a:ln>
                <a:solidFill>
                  <a:prstClr val="black"/>
                </a:solidFill>
                <a:effectLst/>
                <a:uLnTx/>
                <a:uFillTx/>
                <a:latin typeface="Calibri" panose="020F0502020204030204"/>
                <a:ea typeface="+mn-ea"/>
                <a:cs typeface="+mn-cs"/>
              </a:rPr>
              <a:t>taiao</a:t>
            </a:r>
            <a:r>
              <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rPr>
              <a:t> webpage: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https://www.ngatiawa.iwi.nz/about-te-rununga-o-ngati-awa/depts/taiao</a:t>
            </a:r>
            <a:r>
              <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rPr>
              <a:t>In 2019, Ngāti Awa released their new Environmental Plan that includes sections specifically on climate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mi-N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6"/>
          <a:stretch>
            <a:fillRect/>
          </a:stretch>
        </p:blipFill>
        <p:spPr>
          <a:xfrm>
            <a:off x="4432663" y="1268717"/>
            <a:ext cx="4334152" cy="3073622"/>
          </a:xfrm>
          <a:prstGeom prst="rect">
            <a:avLst/>
          </a:prstGeom>
        </p:spPr>
      </p:pic>
      <p:pic>
        <p:nvPicPr>
          <p:cNvPr id="9" name="Picture 8"/>
          <p:cNvPicPr>
            <a:picLocks noChangeAspect="1"/>
          </p:cNvPicPr>
          <p:nvPr/>
        </p:nvPicPr>
        <p:blipFill>
          <a:blip r:embed="rId7"/>
          <a:stretch>
            <a:fillRect/>
          </a:stretch>
        </p:blipFill>
        <p:spPr>
          <a:xfrm>
            <a:off x="3053712" y="5371934"/>
            <a:ext cx="5713103" cy="331312"/>
          </a:xfrm>
          <a:prstGeom prst="rect">
            <a:avLst/>
          </a:prstGeom>
        </p:spPr>
      </p:pic>
      <p:pic>
        <p:nvPicPr>
          <p:cNvPr id="1030" name="Picture 6" descr="Download Computer Icons Area Scalable Vector Arrow Graphics HQ PNG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467952">
            <a:off x="4682294" y="3855006"/>
            <a:ext cx="1410799" cy="12438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a:stretch>
            <a:fillRect/>
          </a:stretch>
        </p:blipFill>
        <p:spPr>
          <a:xfrm>
            <a:off x="521790" y="3190565"/>
            <a:ext cx="1991358" cy="2722648"/>
          </a:xfrm>
          <a:prstGeom prst="rect">
            <a:avLst/>
          </a:prstGeom>
        </p:spPr>
      </p:pic>
    </p:spTree>
    <p:extLst>
      <p:ext uri="{BB962C8B-B14F-4D97-AF65-F5344CB8AC3E}">
        <p14:creationId xmlns:p14="http://schemas.microsoft.com/office/powerpoint/2010/main" val="3611078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830383" y="1525692"/>
            <a:ext cx="8515400" cy="1325563"/>
          </a:xfrm>
        </p:spPr>
        <p:txBody>
          <a:bodyPr>
            <a:normAutofit/>
          </a:bodyPr>
          <a:lstStyle/>
          <a:p>
            <a:pPr algn="ctr"/>
            <a:r>
              <a:rPr lang="en-NZ" sz="1600" dirty="0">
                <a:latin typeface="+mn-lt"/>
              </a:rPr>
              <a:t>Module 3 survey</a:t>
            </a:r>
            <a:r>
              <a:rPr lang="en-NZ" sz="1600" dirty="0">
                <a:latin typeface="+mn-lt"/>
                <a:cs typeface="Calibri"/>
              </a:rPr>
              <a:t/>
            </a:r>
            <a:br>
              <a:rPr lang="en-NZ" sz="1600" dirty="0">
                <a:latin typeface="+mn-lt"/>
                <a:cs typeface="Calibri"/>
              </a:rPr>
            </a:br>
            <a:r>
              <a:rPr lang="en-NZ" sz="1600" dirty="0">
                <a:latin typeface="+mn-lt"/>
              </a:rPr>
              <a:t/>
            </a:r>
            <a:br>
              <a:rPr lang="en-NZ" sz="1600" dirty="0">
                <a:latin typeface="+mn-lt"/>
              </a:rPr>
            </a:br>
            <a:r>
              <a:rPr lang="en-NZ" sz="1600" dirty="0">
                <a:ea typeface="+mj-lt"/>
                <a:cs typeface="+mj-lt"/>
                <a:hlinkClick r:id="rId3"/>
              </a:rPr>
              <a:t>https://survey.alchemer.com/s3/6035989/Module-3-Our-role-and-responsibilities-public-survey</a:t>
            </a:r>
            <a:r>
              <a:rPr lang="en-NZ" sz="1600" dirty="0">
                <a:latin typeface="Calibri Light"/>
                <a:cs typeface="Calibri Light"/>
              </a:rPr>
              <a:t/>
            </a:r>
            <a:br>
              <a:rPr lang="en-NZ" sz="1600" dirty="0">
                <a:latin typeface="Calibri Light"/>
                <a:cs typeface="Calibri Light"/>
              </a:rPr>
            </a:br>
            <a:r>
              <a:rPr lang="en-NZ" sz="1600" dirty="0">
                <a:latin typeface="+mn-lt"/>
                <a:hlinkClick r:id="rId3"/>
              </a:rPr>
              <a:t/>
            </a:r>
            <a:br>
              <a:rPr lang="en-NZ" sz="1600" dirty="0">
                <a:latin typeface="+mn-lt"/>
                <a:hlinkClick r:id="rId3"/>
              </a:rPr>
            </a:br>
            <a:endParaRPr lang="en-NZ" sz="1600" dirty="0">
              <a:latin typeface="+mn-lt"/>
            </a:endParaRPr>
          </a:p>
        </p:txBody>
      </p:sp>
      <p:pic>
        <p:nvPicPr>
          <p:cNvPr id="1030" name="Picture 6" descr="5 Reasons Why you Should Try a Safety Perception Survey – CGA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327" y="2574957"/>
            <a:ext cx="5521037" cy="3105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27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180160" y="1794288"/>
            <a:ext cx="7913074" cy="738664"/>
          </a:xfrm>
          <a:prstGeom prst="rect">
            <a:avLst/>
          </a:prstGeom>
        </p:spPr>
        <p:txBody>
          <a:bodyPr wrap="square">
            <a:spAutoFit/>
          </a:bodyPr>
          <a:lstStyle/>
          <a:p>
            <a:pPr algn="ctr"/>
            <a:r>
              <a:rPr lang="en-NZ" sz="1400" dirty="0"/>
              <a:t>Next, </a:t>
            </a:r>
            <a:r>
              <a:rPr lang="en-NZ" sz="1400" b="1" dirty="0"/>
              <a:t>in Module 4</a:t>
            </a:r>
            <a:r>
              <a:rPr lang="en-NZ" sz="1400" dirty="0"/>
              <a:t>, we will focus on some specific tools we can use for our response to climate change. </a:t>
            </a:r>
          </a:p>
          <a:p>
            <a:pPr algn="ctr"/>
            <a:r>
              <a:rPr lang="en-NZ" sz="1400" dirty="0"/>
              <a:t>These include: circular economies, the DAPP-model and the </a:t>
            </a:r>
            <a:r>
              <a:rPr lang="en-NZ" sz="1400"/>
              <a:t>carbon economy.</a:t>
            </a:r>
            <a:endParaRPr lang="en-NZ" sz="1400" dirty="0"/>
          </a:p>
          <a:p>
            <a:pPr algn="ctr"/>
            <a:endParaRPr lang="en-NZ" sz="1400" dirty="0"/>
          </a:p>
        </p:txBody>
      </p:sp>
      <p:pic>
        <p:nvPicPr>
          <p:cNvPr id="3" name="Picture 2"/>
          <p:cNvPicPr>
            <a:picLocks noChangeAspect="1"/>
          </p:cNvPicPr>
          <p:nvPr/>
        </p:nvPicPr>
        <p:blipFill rotWithShape="1">
          <a:blip r:embed="rId3"/>
          <a:srcRect t="898"/>
          <a:stretch/>
        </p:blipFill>
        <p:spPr>
          <a:xfrm>
            <a:off x="4432467" y="2471992"/>
            <a:ext cx="3408460" cy="3344957"/>
          </a:xfrm>
          <a:prstGeom prst="rect">
            <a:avLst/>
          </a:prstGeom>
        </p:spPr>
      </p:pic>
    </p:spTree>
    <p:extLst>
      <p:ext uri="{BB962C8B-B14F-4D97-AF65-F5344CB8AC3E}">
        <p14:creationId xmlns:p14="http://schemas.microsoft.com/office/powerpoint/2010/main" val="590356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p:cNvSpPr>
            <a:spLocks noGrp="1"/>
          </p:cNvSpPr>
          <p:nvPr>
            <p:ph type="body" idx="1"/>
          </p:nvPr>
        </p:nvSpPr>
        <p:spPr>
          <a:xfrm>
            <a:off x="436047" y="2454720"/>
            <a:ext cx="8941536" cy="3380014"/>
          </a:xfrm>
        </p:spPr>
        <p:txBody>
          <a:bodyPr>
            <a:normAutofit/>
          </a:bodyPr>
          <a:lstStyle/>
          <a:p>
            <a:r>
              <a:rPr lang="en-US" sz="1400" b="1" dirty="0">
                <a:solidFill>
                  <a:schemeClr val="tx1"/>
                </a:solidFill>
              </a:rPr>
              <a:t>Local Government Act:</a:t>
            </a:r>
          </a:p>
          <a:p>
            <a:r>
              <a:rPr lang="en-NZ" sz="1600" dirty="0">
                <a:solidFill>
                  <a:schemeClr val="tx1"/>
                </a:solidFill>
              </a:rPr>
              <a:t>“Regard” </a:t>
            </a:r>
            <a:r>
              <a:rPr lang="en-NZ" sz="1600" u="sng" dirty="0">
                <a:solidFill>
                  <a:schemeClr val="tx1"/>
                </a:solidFill>
              </a:rPr>
              <a:t>must</a:t>
            </a:r>
            <a:r>
              <a:rPr lang="en-NZ" sz="1600" dirty="0">
                <a:solidFill>
                  <a:schemeClr val="tx1"/>
                </a:solidFill>
              </a:rPr>
              <a:t> be had to:</a:t>
            </a:r>
          </a:p>
          <a:p>
            <a:pPr marL="914400" lvl="1" indent="-457200"/>
            <a:r>
              <a:rPr lang="en-NZ" sz="1400" dirty="0">
                <a:solidFill>
                  <a:schemeClr val="tx1"/>
                </a:solidFill>
              </a:rPr>
              <a:t>Prudent stewardship of resources</a:t>
            </a:r>
            <a:endParaRPr lang="en-US" sz="1400" dirty="0">
              <a:solidFill>
                <a:schemeClr val="tx1"/>
              </a:solidFill>
            </a:endParaRPr>
          </a:p>
          <a:p>
            <a:pPr marL="914400" lvl="1" indent="-457200"/>
            <a:r>
              <a:rPr lang="en-NZ" sz="1400" dirty="0">
                <a:solidFill>
                  <a:schemeClr val="tx1"/>
                </a:solidFill>
              </a:rPr>
              <a:t>Planning effectively for future management of assets</a:t>
            </a:r>
            <a:endParaRPr lang="en-US" sz="1400" dirty="0">
              <a:solidFill>
                <a:schemeClr val="tx1"/>
              </a:solidFill>
            </a:endParaRPr>
          </a:p>
          <a:p>
            <a:pPr marL="914400" lvl="1" indent="-457200"/>
            <a:r>
              <a:rPr lang="en-NZ" sz="1400" dirty="0">
                <a:solidFill>
                  <a:schemeClr val="tx1"/>
                </a:solidFill>
              </a:rPr>
              <a:t>Taking a sustainable development approach</a:t>
            </a:r>
            <a:endParaRPr lang="en-US" sz="1400" dirty="0">
              <a:solidFill>
                <a:schemeClr val="tx1"/>
              </a:solidFill>
            </a:endParaRPr>
          </a:p>
          <a:p>
            <a:pPr marL="914400" lvl="1" indent="-457200"/>
            <a:r>
              <a:rPr lang="en-NZ" sz="1400" dirty="0">
                <a:solidFill>
                  <a:schemeClr val="tx1"/>
                </a:solidFill>
              </a:rPr>
              <a:t>Maintaining and enhancing the quality of the environment</a:t>
            </a:r>
            <a:endParaRPr lang="en-US" sz="1400" dirty="0">
              <a:solidFill>
                <a:schemeClr val="tx1"/>
              </a:solidFill>
            </a:endParaRPr>
          </a:p>
          <a:p>
            <a:pPr marL="914400" lvl="1" indent="-457200"/>
            <a:r>
              <a:rPr lang="en-NZ" sz="1400" dirty="0">
                <a:solidFill>
                  <a:schemeClr val="tx1"/>
                </a:solidFill>
              </a:rPr>
              <a:t>The reasonably foreseeable needs of future generations</a:t>
            </a:r>
          </a:p>
          <a:p>
            <a:r>
              <a:rPr lang="en-US" sz="1600" b="1" dirty="0">
                <a:solidFill>
                  <a:schemeClr val="tx1"/>
                </a:solidFill>
              </a:rPr>
              <a:t>Resource Management Act:</a:t>
            </a:r>
          </a:p>
          <a:p>
            <a:r>
              <a:rPr lang="en-NZ" sz="1600" dirty="0">
                <a:solidFill>
                  <a:schemeClr val="tx1"/>
                </a:solidFill>
              </a:rPr>
              <a:t>“Regard” </a:t>
            </a:r>
            <a:r>
              <a:rPr lang="en-NZ" sz="1600" u="sng" dirty="0">
                <a:solidFill>
                  <a:schemeClr val="tx1"/>
                </a:solidFill>
              </a:rPr>
              <a:t>must</a:t>
            </a:r>
            <a:r>
              <a:rPr lang="en-NZ" sz="1600" dirty="0">
                <a:solidFill>
                  <a:schemeClr val="tx1"/>
                </a:solidFill>
              </a:rPr>
              <a:t> be had to:</a:t>
            </a:r>
            <a:endParaRPr lang="en-US" sz="1600" dirty="0">
              <a:solidFill>
                <a:schemeClr val="tx1"/>
              </a:solidFill>
            </a:endParaRPr>
          </a:p>
          <a:p>
            <a:pPr marL="914400" lvl="1" indent="-457200"/>
            <a:r>
              <a:rPr lang="en-NZ" sz="1400" dirty="0">
                <a:solidFill>
                  <a:schemeClr val="tx1"/>
                </a:solidFill>
              </a:rPr>
              <a:t>Maintenance and enhancement of the quality of the environment, and to the effects of climate change</a:t>
            </a:r>
          </a:p>
          <a:p>
            <a:pPr marL="914400" lvl="1" indent="-457200"/>
            <a:r>
              <a:rPr lang="en-US" sz="1400" dirty="0">
                <a:solidFill>
                  <a:schemeClr val="tx1"/>
                </a:solidFill>
              </a:rPr>
              <a:t>NZ Coastal Policy Statement: </a:t>
            </a:r>
            <a:r>
              <a:rPr lang="en-NZ" sz="1400" dirty="0">
                <a:solidFill>
                  <a:schemeClr val="tx1"/>
                </a:solidFill>
              </a:rPr>
              <a:t>“ensure” that coastal hazard risks are managed and identified for a period of at least 100 years, taking account of climate change, and applying a precautionary approach</a:t>
            </a:r>
          </a:p>
          <a:p>
            <a:endParaRPr lang="mi-NZ" sz="1600" dirty="0">
              <a:solidFill>
                <a:schemeClr val="tx1"/>
              </a:solidFill>
            </a:endParaRPr>
          </a:p>
        </p:txBody>
      </p:sp>
      <p:sp>
        <p:nvSpPr>
          <p:cNvPr id="5" name="Title 3"/>
          <p:cNvSpPr>
            <a:spLocks noGrp="1"/>
          </p:cNvSpPr>
          <p:nvPr>
            <p:ph type="title"/>
          </p:nvPr>
        </p:nvSpPr>
        <p:spPr>
          <a:xfrm>
            <a:off x="107573" y="1848138"/>
            <a:ext cx="10515600" cy="499399"/>
          </a:xfrm>
        </p:spPr>
        <p:txBody>
          <a:bodyPr>
            <a:normAutofit/>
          </a:bodyPr>
          <a:lstStyle/>
          <a:p>
            <a:r>
              <a:rPr lang="en-NZ" sz="1600" dirty="0">
                <a:solidFill>
                  <a:schemeClr val="tx2"/>
                </a:solidFill>
                <a:latin typeface="+mn-lt"/>
              </a:rPr>
              <a:t>1.1. Statutory responsibilities </a:t>
            </a:r>
          </a:p>
        </p:txBody>
      </p:sp>
      <p:sp>
        <p:nvSpPr>
          <p:cNvPr id="3" name="Rectangle 2"/>
          <p:cNvSpPr/>
          <p:nvPr/>
        </p:nvSpPr>
        <p:spPr>
          <a:xfrm>
            <a:off x="354684" y="6211669"/>
            <a:ext cx="8447314" cy="646331"/>
          </a:xfrm>
          <a:prstGeom prst="rect">
            <a:avLst/>
          </a:prstGeom>
        </p:spPr>
        <p:txBody>
          <a:bodyPr wrap="square">
            <a:spAutoFit/>
          </a:bodyPr>
          <a:lstStyle/>
          <a:p>
            <a:r>
              <a:rPr lang="en-US" dirty="0"/>
              <a:t>More information:</a:t>
            </a:r>
          </a:p>
          <a:p>
            <a:r>
              <a:rPr lang="en-US" dirty="0">
                <a:hlinkClick r:id="rId3"/>
              </a:rPr>
              <a:t>https://www.solgm.org.nz/Attachment?Action=Download&amp;Attachment_id=1943</a:t>
            </a:r>
            <a:r>
              <a:rPr lang="en-US" dirty="0"/>
              <a:t> </a:t>
            </a:r>
            <a:endParaRPr lang="en-NZ" dirty="0"/>
          </a:p>
        </p:txBody>
      </p:sp>
      <p:sp>
        <p:nvSpPr>
          <p:cNvPr id="7" name="Title 3"/>
          <p:cNvSpPr txBox="1">
            <a:spLocks/>
          </p:cNvSpPr>
          <p:nvPr/>
        </p:nvSpPr>
        <p:spPr>
          <a:xfrm>
            <a:off x="0" y="1307554"/>
            <a:ext cx="9971637" cy="60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3200" dirty="0">
                <a:solidFill>
                  <a:schemeClr val="tx2"/>
                </a:solidFill>
              </a:rPr>
              <a:t>1. The role of Council and Local Government </a:t>
            </a:r>
          </a:p>
        </p:txBody>
      </p:sp>
    </p:spTree>
    <p:extLst>
      <p:ext uri="{BB962C8B-B14F-4D97-AF65-F5344CB8AC3E}">
        <p14:creationId xmlns:p14="http://schemas.microsoft.com/office/powerpoint/2010/main" val="1863056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7031491" y="2581383"/>
            <a:ext cx="3310617" cy="1490134"/>
          </a:xfrm>
        </p:spPr>
        <p:txBody>
          <a:bodyPr>
            <a:normAutofit/>
          </a:bodyPr>
          <a:lstStyle/>
          <a:p>
            <a:pPr marL="0" indent="0">
              <a:buNone/>
            </a:pPr>
            <a:r>
              <a:rPr lang="en-NZ" sz="1400" b="1" dirty="0"/>
              <a:t>“The pervasive impact of climate change on local government’s roles and responsibilities underscores the importance of sharing and collaboration, and reinforces the need for taking a whole of systems approach in responding to climate change”</a:t>
            </a:r>
          </a:p>
        </p:txBody>
      </p:sp>
      <p:sp>
        <p:nvSpPr>
          <p:cNvPr id="7" name="TextBox 6"/>
          <p:cNvSpPr txBox="1"/>
          <p:nvPr/>
        </p:nvSpPr>
        <p:spPr>
          <a:xfrm>
            <a:off x="380998" y="1417662"/>
            <a:ext cx="9961110" cy="4616648"/>
          </a:xfrm>
          <a:prstGeom prst="rect">
            <a:avLst/>
          </a:prstGeom>
          <a:noFill/>
        </p:spPr>
        <p:txBody>
          <a:bodyPr wrap="square" rtlCol="0">
            <a:spAutoFit/>
          </a:bodyPr>
          <a:lstStyle/>
          <a:p>
            <a:r>
              <a:rPr lang="mi-NZ" sz="1400" dirty="0"/>
              <a:t>The below legislation sets out roles and responsibilities for local government which </a:t>
            </a:r>
            <a:r>
              <a:rPr lang="en-NZ" sz="1400" dirty="0"/>
              <a:t>may be affected by climate change (even if climate change is not expressly mentioned). </a:t>
            </a:r>
          </a:p>
          <a:p>
            <a:endParaRPr lang="en-NZ" sz="1400" dirty="0"/>
          </a:p>
          <a:p>
            <a:endParaRPr lang="en-NZ" sz="1400" dirty="0"/>
          </a:p>
          <a:p>
            <a:endParaRPr lang="en-NZ" sz="1400" dirty="0"/>
          </a:p>
          <a:p>
            <a:endParaRPr lang="en-NZ" sz="1400" dirty="0"/>
          </a:p>
          <a:p>
            <a:endParaRPr lang="en-NZ" sz="1400" dirty="0"/>
          </a:p>
          <a:p>
            <a:endParaRPr lang="en-NZ" sz="1400" dirty="0"/>
          </a:p>
          <a:p>
            <a:endParaRPr lang="mi-NZ" sz="1400" dirty="0"/>
          </a:p>
          <a:p>
            <a:endParaRPr lang="mi-NZ" sz="1400" dirty="0"/>
          </a:p>
          <a:p>
            <a:endParaRPr lang="en-NZ" sz="1400" dirty="0"/>
          </a:p>
          <a:p>
            <a:endParaRPr lang="en-NZ" sz="1400" dirty="0"/>
          </a:p>
          <a:p>
            <a:endParaRPr lang="en-NZ" sz="1400" dirty="0"/>
          </a:p>
          <a:p>
            <a:endParaRPr lang="en-NZ" sz="1400" dirty="0"/>
          </a:p>
          <a:p>
            <a:r>
              <a:rPr lang="en-NZ" sz="1400" dirty="0"/>
              <a:t>The LGNZ report ‘How Climate Change Affects Local Government’ highlights how responsibilities may be impacted by a changing climate, and identifies opportunities to address climate change. The report assesses legislative responsibilities and roles that are not required under the law. </a:t>
            </a:r>
          </a:p>
          <a:p>
            <a:endParaRPr lang="en-NZ" sz="1400" dirty="0"/>
          </a:p>
          <a:p>
            <a:r>
              <a:rPr lang="en-NZ" sz="1400" dirty="0"/>
              <a:t>The next slide includes a table from this report, noting where changes in the climate have been assessed as having a “definite” impact on local government roles and responsibilities. The information regarding LGOIMA requests (last row) comes from the LGNZ report ‘</a:t>
            </a:r>
            <a:r>
              <a:rPr lang="en-NZ" sz="1400" dirty="0">
                <a:hlinkClick r:id="rId3"/>
              </a:rPr>
              <a:t>Natural Hazards Information on LIMs</a:t>
            </a:r>
            <a:r>
              <a:rPr lang="en-NZ" sz="1400" dirty="0"/>
              <a:t>.’</a:t>
            </a:r>
          </a:p>
        </p:txBody>
      </p:sp>
      <p:sp>
        <p:nvSpPr>
          <p:cNvPr id="8" name="TextBox 7"/>
          <p:cNvSpPr txBox="1"/>
          <p:nvPr/>
        </p:nvSpPr>
        <p:spPr>
          <a:xfrm>
            <a:off x="90055" y="6176357"/>
            <a:ext cx="11781339" cy="830997"/>
          </a:xfrm>
          <a:prstGeom prst="rect">
            <a:avLst/>
          </a:prstGeom>
          <a:noFill/>
        </p:spPr>
        <p:txBody>
          <a:bodyPr wrap="square" rtlCol="0">
            <a:spAutoFit/>
          </a:bodyPr>
          <a:lstStyle/>
          <a:p>
            <a:r>
              <a:rPr lang="en-NZ" sz="1600" dirty="0"/>
              <a:t>For the full report: </a:t>
            </a:r>
          </a:p>
          <a:p>
            <a:r>
              <a:rPr lang="en-NZ" sz="1600" dirty="0">
                <a:hlinkClick r:id="rId4"/>
              </a:rPr>
              <a:t>https://www.lgnz.co.nz/assets/Uploads/f86bfef615/44476-LGNZ-How-climate-change-affects-local-government2.pdf</a:t>
            </a:r>
            <a:endParaRPr lang="en-NZ" sz="1600" dirty="0"/>
          </a:p>
          <a:p>
            <a:endParaRPr lang="en-NZ" sz="1600" dirty="0"/>
          </a:p>
        </p:txBody>
      </p:sp>
      <p:pic>
        <p:nvPicPr>
          <p:cNvPr id="9" name="Picture 8"/>
          <p:cNvPicPr>
            <a:picLocks noChangeAspect="1"/>
          </p:cNvPicPr>
          <p:nvPr/>
        </p:nvPicPr>
        <p:blipFill>
          <a:blip r:embed="rId5"/>
          <a:stretch>
            <a:fillRect/>
          </a:stretch>
        </p:blipFill>
        <p:spPr>
          <a:xfrm>
            <a:off x="469992" y="2033275"/>
            <a:ext cx="5147457" cy="2361172"/>
          </a:xfrm>
          <a:prstGeom prst="rect">
            <a:avLst/>
          </a:prstGeom>
        </p:spPr>
      </p:pic>
    </p:spTree>
    <p:extLst>
      <p:ext uri="{BB962C8B-B14F-4D97-AF65-F5344CB8AC3E}">
        <p14:creationId xmlns:p14="http://schemas.microsoft.com/office/powerpoint/2010/main" val="2664158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18144514"/>
              </p:ext>
            </p:extLst>
          </p:nvPr>
        </p:nvGraphicFramePr>
        <p:xfrm>
          <a:off x="224287" y="1620489"/>
          <a:ext cx="11723298" cy="4809598"/>
        </p:xfrm>
        <a:graphic>
          <a:graphicData uri="http://schemas.openxmlformats.org/drawingml/2006/table">
            <a:tbl>
              <a:tblPr firstRow="1" bandRow="1">
                <a:tableStyleId>{5C22544A-7EE6-4342-B048-85BDC9FD1C3A}</a:tableStyleId>
              </a:tblPr>
              <a:tblGrid>
                <a:gridCol w="2619721">
                  <a:extLst>
                    <a:ext uri="{9D8B030D-6E8A-4147-A177-3AD203B41FA5}">
                      <a16:colId xmlns:a16="http://schemas.microsoft.com/office/drawing/2014/main" val="941215838"/>
                    </a:ext>
                  </a:extLst>
                </a:gridCol>
                <a:gridCol w="883505">
                  <a:extLst>
                    <a:ext uri="{9D8B030D-6E8A-4147-A177-3AD203B41FA5}">
                      <a16:colId xmlns:a16="http://schemas.microsoft.com/office/drawing/2014/main" val="3426260072"/>
                    </a:ext>
                  </a:extLst>
                </a:gridCol>
                <a:gridCol w="918154">
                  <a:extLst>
                    <a:ext uri="{9D8B030D-6E8A-4147-A177-3AD203B41FA5}">
                      <a16:colId xmlns:a16="http://schemas.microsoft.com/office/drawing/2014/main" val="3216978170"/>
                    </a:ext>
                  </a:extLst>
                </a:gridCol>
                <a:gridCol w="7301918">
                  <a:extLst>
                    <a:ext uri="{9D8B030D-6E8A-4147-A177-3AD203B41FA5}">
                      <a16:colId xmlns:a16="http://schemas.microsoft.com/office/drawing/2014/main" val="1028741959"/>
                    </a:ext>
                  </a:extLst>
                </a:gridCol>
              </a:tblGrid>
              <a:tr h="278484">
                <a:tc>
                  <a:txBody>
                    <a:bodyPr/>
                    <a:lstStyle/>
                    <a:p>
                      <a:r>
                        <a:rPr lang="mi-NZ" sz="950" dirty="0"/>
                        <a:t>Role</a:t>
                      </a:r>
                      <a:endParaRPr lang="en-NZ" sz="950" dirty="0"/>
                    </a:p>
                  </a:txBody>
                  <a:tcPr/>
                </a:tc>
                <a:tc>
                  <a:txBody>
                    <a:bodyPr/>
                    <a:lstStyle/>
                    <a:p>
                      <a:r>
                        <a:rPr lang="mi-NZ" sz="950" dirty="0"/>
                        <a:t>Mitigation</a:t>
                      </a:r>
                      <a:endParaRPr lang="en-NZ" sz="950" dirty="0"/>
                    </a:p>
                  </a:txBody>
                  <a:tcPr/>
                </a:tc>
                <a:tc>
                  <a:txBody>
                    <a:bodyPr/>
                    <a:lstStyle/>
                    <a:p>
                      <a:r>
                        <a:rPr lang="mi-NZ" sz="950" dirty="0"/>
                        <a:t>Adaptation</a:t>
                      </a:r>
                      <a:endParaRPr lang="en-NZ" sz="950" dirty="0"/>
                    </a:p>
                  </a:txBody>
                  <a:tcPr/>
                </a:tc>
                <a:tc>
                  <a:txBody>
                    <a:bodyPr/>
                    <a:lstStyle/>
                    <a:p>
                      <a:r>
                        <a:rPr lang="mi-NZ" sz="950" dirty="0"/>
                        <a:t>Why is this role important in the context of climate change?</a:t>
                      </a:r>
                    </a:p>
                  </a:txBody>
                  <a:tcPr/>
                </a:tc>
                <a:extLst>
                  <a:ext uri="{0D108BD9-81ED-4DB2-BD59-A6C34878D82A}">
                    <a16:rowId xmlns:a16="http://schemas.microsoft.com/office/drawing/2014/main" val="2865256012"/>
                  </a:ext>
                </a:extLst>
              </a:tr>
              <a:tr h="387890">
                <a:tc>
                  <a:txBody>
                    <a:bodyPr/>
                    <a:lstStyle/>
                    <a:p>
                      <a:r>
                        <a:rPr lang="en-NZ" sz="950" dirty="0"/>
                        <a:t>Decision-making and the purpose of local government (Local Government Act)</a:t>
                      </a:r>
                    </a:p>
                  </a:txBody>
                  <a:tcPr/>
                </a:tc>
                <a:tc>
                  <a:txBody>
                    <a:bodyPr/>
                    <a:lstStyle/>
                    <a:p>
                      <a:pPr algn="ctr"/>
                      <a:r>
                        <a:rPr lang="en-NZ" sz="95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950" dirty="0"/>
                        <a:t>√</a:t>
                      </a:r>
                    </a:p>
                  </a:txBody>
                  <a:tcPr/>
                </a:tc>
                <a:tc>
                  <a:txBody>
                    <a:bodyPr/>
                    <a:lstStyle/>
                    <a:p>
                      <a:r>
                        <a:rPr lang="en-NZ" sz="950" dirty="0"/>
                        <a:t>Allows impacts on the needs of current and future generations to be considered in decision-making. Longer-term, scenario based risk management decision-making will be needed. </a:t>
                      </a:r>
                    </a:p>
                  </a:txBody>
                  <a:tcPr/>
                </a:tc>
                <a:extLst>
                  <a:ext uri="{0D108BD9-81ED-4DB2-BD59-A6C34878D82A}">
                    <a16:rowId xmlns:a16="http://schemas.microsoft.com/office/drawing/2014/main" val="81858860"/>
                  </a:ext>
                </a:extLst>
              </a:tr>
              <a:tr h="387890">
                <a:tc>
                  <a:txBody>
                    <a:bodyPr/>
                    <a:lstStyle/>
                    <a:p>
                      <a:r>
                        <a:rPr lang="en-NZ" sz="950" dirty="0"/>
                        <a:t>Provision of services (Local Government Act)</a:t>
                      </a:r>
                    </a:p>
                  </a:txBody>
                  <a:tcPr/>
                </a:tc>
                <a:tc>
                  <a:txBody>
                    <a:bodyPr/>
                    <a:lstStyle/>
                    <a:p>
                      <a:pPr algn="ctr"/>
                      <a:endParaRPr lang="en-NZ" sz="9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950" dirty="0"/>
                        <a:t>√</a:t>
                      </a:r>
                    </a:p>
                  </a:txBody>
                  <a:tcPr/>
                </a:tc>
                <a:tc>
                  <a:txBody>
                    <a:bodyPr/>
                    <a:lstStyle/>
                    <a:p>
                      <a:r>
                        <a:rPr lang="en-NZ" sz="950" dirty="0"/>
                        <a:t>Provides for consideration of the impacts of events (storms, flood, fire, storm surge) or slow onset changes in sea level rise on services provided by councils such as flood protection, water supply, waste services, transport networks, community facilities and amenities. </a:t>
                      </a:r>
                    </a:p>
                  </a:txBody>
                  <a:tcPr/>
                </a:tc>
                <a:extLst>
                  <a:ext uri="{0D108BD9-81ED-4DB2-BD59-A6C34878D82A}">
                    <a16:rowId xmlns:a16="http://schemas.microsoft.com/office/drawing/2014/main" val="498444363"/>
                  </a:ext>
                </a:extLst>
              </a:tr>
              <a:tr h="537078">
                <a:tc>
                  <a:txBody>
                    <a:bodyPr/>
                    <a:lstStyle/>
                    <a:p>
                      <a:r>
                        <a:rPr lang="en-NZ" sz="950" dirty="0"/>
                        <a:t>Setting policies for resource use (Resource Management Act and subordinate policy statements)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95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950" dirty="0"/>
                        <a:t>√</a:t>
                      </a:r>
                    </a:p>
                  </a:txBody>
                  <a:tcPr/>
                </a:tc>
                <a:tc>
                  <a:txBody>
                    <a:bodyPr/>
                    <a:lstStyle/>
                    <a:p>
                      <a:r>
                        <a:rPr lang="en-NZ" sz="950" dirty="0"/>
                        <a:t>Provides an opportunity to set policies for resource use that help to mitigate and adapt to climate change. Council decision-making must have particular regard to the effects of climate change, the efficient use of energy and benefits of renewable energy. </a:t>
                      </a:r>
                    </a:p>
                  </a:txBody>
                  <a:tcPr/>
                </a:tc>
                <a:extLst>
                  <a:ext uri="{0D108BD9-81ED-4DB2-BD59-A6C34878D82A}">
                    <a16:rowId xmlns:a16="http://schemas.microsoft.com/office/drawing/2014/main" val="2109884955"/>
                  </a:ext>
                </a:extLst>
              </a:tr>
              <a:tr h="537078">
                <a:tc>
                  <a:txBody>
                    <a:bodyPr/>
                    <a:lstStyle/>
                    <a:p>
                      <a:r>
                        <a:rPr lang="en-NZ" sz="950" dirty="0"/>
                        <a:t>Preparing the district plan (Resource Management Act and subordinate policy statements)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95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950" dirty="0"/>
                        <a:t>√</a:t>
                      </a:r>
                    </a:p>
                  </a:txBody>
                  <a:tcPr/>
                </a:tc>
                <a:tc>
                  <a:txBody>
                    <a:bodyPr/>
                    <a:lstStyle/>
                    <a:p>
                      <a:r>
                        <a:rPr lang="en-NZ" sz="950" dirty="0"/>
                        <a:t>Allows operational rules and spatial plans to consider the impacts of climate change (adaptation) and to manage emissions (mitigation) while being consistent with regional policy statements. </a:t>
                      </a:r>
                    </a:p>
                  </a:txBody>
                  <a:tcPr/>
                </a:tc>
                <a:extLst>
                  <a:ext uri="{0D108BD9-81ED-4DB2-BD59-A6C34878D82A}">
                    <a16:rowId xmlns:a16="http://schemas.microsoft.com/office/drawing/2014/main" val="1252842208"/>
                  </a:ext>
                </a:extLst>
              </a:tr>
              <a:tr h="387890">
                <a:tc>
                  <a:txBody>
                    <a:bodyPr/>
                    <a:lstStyle/>
                    <a:p>
                      <a:r>
                        <a:rPr lang="en-NZ" sz="950" dirty="0"/>
                        <a:t>Preparing the regional land transport plan (Land Management Transport Act)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95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950" dirty="0"/>
                        <a:t>√</a:t>
                      </a:r>
                    </a:p>
                  </a:txBody>
                  <a:tcPr/>
                </a:tc>
                <a:tc>
                  <a:txBody>
                    <a:bodyPr/>
                    <a:lstStyle/>
                    <a:p>
                      <a:r>
                        <a:rPr lang="en-NZ" sz="950" dirty="0"/>
                        <a:t>Provides an opportunity to promote lower carbon and energy efficient transport options such as walking, cycling and public transport, and must take into account impacts of climate change on existing transport corridors (particularly coastal).</a:t>
                      </a:r>
                    </a:p>
                  </a:txBody>
                  <a:tcPr/>
                </a:tc>
                <a:extLst>
                  <a:ext uri="{0D108BD9-81ED-4DB2-BD59-A6C34878D82A}">
                    <a16:rowId xmlns:a16="http://schemas.microsoft.com/office/drawing/2014/main" val="279035843"/>
                  </a:ext>
                </a:extLst>
              </a:tr>
              <a:tr h="387890">
                <a:tc>
                  <a:txBody>
                    <a:bodyPr/>
                    <a:lstStyle/>
                    <a:p>
                      <a:r>
                        <a:rPr lang="en-NZ" sz="950" dirty="0"/>
                        <a:t>Developing waste management and minimisation plans (Waste Minimisation Act)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95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NZ" sz="950" dirty="0"/>
                    </a:p>
                  </a:txBody>
                  <a:tcPr/>
                </a:tc>
                <a:tc>
                  <a:txBody>
                    <a:bodyPr/>
                    <a:lstStyle/>
                    <a:p>
                      <a:r>
                        <a:rPr lang="en-NZ" sz="950" dirty="0"/>
                        <a:t>Opportunity to reduce landfill emissions through the promotion of waste minimisation </a:t>
                      </a:r>
                      <a:r>
                        <a:rPr lang="en-NZ" sz="950" dirty="0" err="1"/>
                        <a:t>eg</a:t>
                      </a:r>
                      <a:r>
                        <a:rPr lang="en-NZ" sz="950" dirty="0"/>
                        <a:t> waste avoidance, recycling, composting and landfill gas collection.</a:t>
                      </a:r>
                    </a:p>
                  </a:txBody>
                  <a:tcPr/>
                </a:tc>
                <a:extLst>
                  <a:ext uri="{0D108BD9-81ED-4DB2-BD59-A6C34878D82A}">
                    <a16:rowId xmlns:a16="http://schemas.microsoft.com/office/drawing/2014/main" val="391471029"/>
                  </a:ext>
                </a:extLst>
              </a:tr>
              <a:tr h="387890">
                <a:tc>
                  <a:txBody>
                    <a:bodyPr/>
                    <a:lstStyle/>
                    <a:p>
                      <a:r>
                        <a:rPr lang="en-NZ" sz="950" dirty="0"/>
                        <a:t>Acting as consent authority (Resource Management Act)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950" dirty="0"/>
                        <a:t>√</a:t>
                      </a:r>
                    </a:p>
                  </a:txBody>
                  <a:tcPr/>
                </a:tc>
                <a:tc>
                  <a:txBody>
                    <a:bodyPr/>
                    <a:lstStyle/>
                    <a:p>
                      <a:pPr algn="ctr"/>
                      <a:endParaRPr lang="en-NZ" sz="950" dirty="0"/>
                    </a:p>
                  </a:txBody>
                  <a:tcPr/>
                </a:tc>
                <a:tc>
                  <a:txBody>
                    <a:bodyPr/>
                    <a:lstStyle/>
                    <a:p>
                      <a:r>
                        <a:rPr lang="en-NZ" sz="950" dirty="0"/>
                        <a:t>Councils can manage certain activities that exacerbate the effects of climate change or impose conditions to mitigate effects. </a:t>
                      </a:r>
                    </a:p>
                  </a:txBody>
                  <a:tcPr/>
                </a:tc>
                <a:extLst>
                  <a:ext uri="{0D108BD9-81ED-4DB2-BD59-A6C34878D82A}">
                    <a16:rowId xmlns:a16="http://schemas.microsoft.com/office/drawing/2014/main" val="2351082881"/>
                  </a:ext>
                </a:extLst>
              </a:tr>
              <a:tr h="603838">
                <a:tc>
                  <a:txBody>
                    <a:bodyPr/>
                    <a:lstStyle/>
                    <a:p>
                      <a:r>
                        <a:rPr lang="en-NZ" sz="950" dirty="0"/>
                        <a:t>Prepare and implement civil defence and emergency management plans (Civil Defence Emergency Management Act)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NZ" sz="9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950" dirty="0"/>
                        <a:t>√</a:t>
                      </a:r>
                    </a:p>
                  </a:txBody>
                  <a:tcPr/>
                </a:tc>
                <a:tc>
                  <a:txBody>
                    <a:bodyPr/>
                    <a:lstStyle/>
                    <a:p>
                      <a:r>
                        <a:rPr lang="en-NZ" sz="950" dirty="0"/>
                        <a:t>Councils must understand, prepare for and respond to natural hazards that may be more frequent and severe because of climate change, placing additional management and financial burden on councils. </a:t>
                      </a:r>
                    </a:p>
                  </a:txBody>
                  <a:tcPr/>
                </a:tc>
                <a:extLst>
                  <a:ext uri="{0D108BD9-81ED-4DB2-BD59-A6C34878D82A}">
                    <a16:rowId xmlns:a16="http://schemas.microsoft.com/office/drawing/2014/main" val="3563840458"/>
                  </a:ext>
                </a:extLst>
              </a:tr>
              <a:tr h="387890">
                <a:tc>
                  <a:txBody>
                    <a:bodyPr/>
                    <a:lstStyle/>
                    <a:p>
                      <a:r>
                        <a:rPr lang="en-NZ" sz="950" dirty="0"/>
                        <a:t>Consenting new development (Building Act)</a:t>
                      </a:r>
                    </a:p>
                  </a:txBody>
                  <a:tcPr/>
                </a:tc>
                <a:tc>
                  <a:txBody>
                    <a:bodyPr/>
                    <a:lstStyle/>
                    <a:p>
                      <a:pPr algn="ctr"/>
                      <a:endParaRPr lang="en-NZ" sz="9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950" dirty="0"/>
                        <a:t>√</a:t>
                      </a:r>
                    </a:p>
                  </a:txBody>
                  <a:tcPr/>
                </a:tc>
                <a:tc>
                  <a:txBody>
                    <a:bodyPr/>
                    <a:lstStyle/>
                    <a:p>
                      <a:r>
                        <a:rPr lang="en-NZ" sz="950" dirty="0"/>
                        <a:t>Councils will need to consider greater risk of natural hazards when issuing building consents. Councils may also be liable for developments that increase exposure to natural hazards.</a:t>
                      </a:r>
                    </a:p>
                  </a:txBody>
                  <a:tcPr/>
                </a:tc>
                <a:extLst>
                  <a:ext uri="{0D108BD9-81ED-4DB2-BD59-A6C34878D82A}">
                    <a16:rowId xmlns:a16="http://schemas.microsoft.com/office/drawing/2014/main" val="2440817185"/>
                  </a:ext>
                </a:extLst>
              </a:tr>
              <a:tr h="387890">
                <a:tc>
                  <a:txBody>
                    <a:bodyPr/>
                    <a:lstStyle/>
                    <a:p>
                      <a:r>
                        <a:rPr lang="en-NZ" sz="950" dirty="0"/>
                        <a:t>Issue Land Information Memoranda (LIMs) on request under the Local Government Official Information and Meetings Act 1987 (LGOIMA).</a:t>
                      </a:r>
                    </a:p>
                  </a:txBody>
                  <a:tcPr/>
                </a:tc>
                <a:tc>
                  <a:txBody>
                    <a:bodyPr/>
                    <a:lstStyle/>
                    <a:p>
                      <a:pPr algn="ctr"/>
                      <a:endParaRPr lang="en-NZ" sz="95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950" dirty="0"/>
                        <a:t>√</a:t>
                      </a:r>
                    </a:p>
                  </a:txBody>
                  <a:tcPr/>
                </a:tc>
                <a:tc>
                  <a:txBody>
                    <a:bodyPr/>
                    <a:lstStyle/>
                    <a:p>
                      <a:r>
                        <a:rPr lang="en-NZ" sz="950" dirty="0"/>
                        <a:t>LIMs must identify information that is “known” to the territorial authority regarding any special feature or characteristic of the land concerned that is not included in a district plan. This may include, amongst other things, potential erosion, avulsion, falling debris, subsidence, slippage, </a:t>
                      </a:r>
                      <a:r>
                        <a:rPr lang="en-NZ" sz="950" dirty="0" err="1"/>
                        <a:t>alluvion</a:t>
                      </a:r>
                      <a:r>
                        <a:rPr lang="en-NZ" sz="950" dirty="0"/>
                        <a:t>, or inundation. There is growing awareness regarding climate change. </a:t>
                      </a:r>
                    </a:p>
                  </a:txBody>
                  <a:tcPr/>
                </a:tc>
                <a:extLst>
                  <a:ext uri="{0D108BD9-81ED-4DB2-BD59-A6C34878D82A}">
                    <a16:rowId xmlns:a16="http://schemas.microsoft.com/office/drawing/2014/main" val="3498102488"/>
                  </a:ext>
                </a:extLst>
              </a:tr>
            </a:tbl>
          </a:graphicData>
        </a:graphic>
      </p:graphicFrame>
      <p:sp>
        <p:nvSpPr>
          <p:cNvPr id="3" name="Rectangle 2"/>
          <p:cNvSpPr/>
          <p:nvPr/>
        </p:nvSpPr>
        <p:spPr>
          <a:xfrm>
            <a:off x="132271" y="1251156"/>
            <a:ext cx="9650083" cy="338554"/>
          </a:xfrm>
          <a:prstGeom prst="rect">
            <a:avLst/>
          </a:prstGeom>
        </p:spPr>
        <p:txBody>
          <a:bodyPr wrap="square">
            <a:spAutoFit/>
          </a:bodyPr>
          <a:lstStyle/>
          <a:p>
            <a:r>
              <a:rPr lang="en-NZ" sz="1600" dirty="0"/>
              <a:t>Local government roles and responsibilities in the context of climate change (from LGNZ)</a:t>
            </a:r>
          </a:p>
        </p:txBody>
      </p:sp>
    </p:spTree>
    <p:extLst>
      <p:ext uri="{BB962C8B-B14F-4D97-AF65-F5344CB8AC3E}">
        <p14:creationId xmlns:p14="http://schemas.microsoft.com/office/powerpoint/2010/main" val="3553292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75002" y="1619250"/>
            <a:ext cx="8788023" cy="4419600"/>
          </a:xfrm>
        </p:spPr>
        <p:txBody>
          <a:bodyPr>
            <a:noAutofit/>
          </a:bodyPr>
          <a:lstStyle/>
          <a:p>
            <a:pPr defTabSz="1076325">
              <a:tabLst>
                <a:tab pos="542925" algn="l"/>
              </a:tabLst>
            </a:pPr>
            <a:r>
              <a:rPr lang="en-NZ" sz="1400" dirty="0">
                <a:latin typeface="+mn-lt"/>
              </a:rPr>
              <a:t>The New Zealand Coastal Policy Statement (NZCPS) guides local authorities in their day to day management of the coastal environment. It notes that the coastal environment has characteristics, qualities and uses that mean there are particular challenges in promoting sustainable management. This includes recognition that activities in the coastal environment are susceptible to the effects of natural hazards such as coastal erosion and tsunami, and those associated with climate change.</a:t>
            </a:r>
            <a:br>
              <a:rPr lang="en-NZ" sz="1400" dirty="0">
                <a:latin typeface="+mn-lt"/>
              </a:rPr>
            </a:br>
            <a:r>
              <a:rPr lang="en-US" sz="1400" dirty="0">
                <a:latin typeface="+mn-lt"/>
              </a:rPr>
              <a:t>	</a:t>
            </a:r>
            <a:br>
              <a:rPr lang="en-US" sz="1400" dirty="0">
                <a:latin typeface="+mn-lt"/>
              </a:rPr>
            </a:br>
            <a:r>
              <a:rPr lang="en-US" sz="1400" dirty="0">
                <a:latin typeface="+mn-lt"/>
              </a:rPr>
              <a:t>	</a:t>
            </a:r>
            <a:r>
              <a:rPr lang="en-NZ" sz="1400" dirty="0">
                <a:latin typeface="+mn-lt"/>
                <a:hlinkClick r:id="rId3"/>
              </a:rPr>
              <a:t>Objective 4: </a:t>
            </a:r>
            <a:r>
              <a:rPr lang="en-NZ" sz="1400" dirty="0">
                <a:latin typeface="+mn-lt"/>
              </a:rPr>
              <a:t>To maintain and enhance the public open space qualities and recreation opportunities of 	the coastal environment by: … recognising the potential for coastal processes, including those likely to be 	affected by climate change….</a:t>
            </a:r>
            <a:br>
              <a:rPr lang="en-NZ" sz="1400" dirty="0">
                <a:latin typeface="+mn-lt"/>
              </a:rPr>
            </a:br>
            <a:r>
              <a:rPr lang="en-NZ" sz="1400" dirty="0">
                <a:latin typeface="+mn-lt"/>
              </a:rPr>
              <a:t/>
            </a:r>
            <a:br>
              <a:rPr lang="en-NZ" sz="1400" dirty="0">
                <a:latin typeface="+mn-lt"/>
              </a:rPr>
            </a:br>
            <a:r>
              <a:rPr lang="en-NZ" sz="1400" dirty="0">
                <a:latin typeface="+mn-lt"/>
              </a:rPr>
              <a:t>	</a:t>
            </a:r>
            <a:r>
              <a:rPr lang="en-NZ" sz="1400" dirty="0">
                <a:latin typeface="+mn-lt"/>
                <a:hlinkClick r:id="rId4"/>
              </a:rPr>
              <a:t>Objective 5</a:t>
            </a:r>
            <a:r>
              <a:rPr lang="en-NZ" sz="1400" dirty="0">
                <a:latin typeface="+mn-lt"/>
              </a:rPr>
              <a:t>: To ensure that coastal hazard risks taking account of climate change, are managed by: 	locating new development away from areas prone to such risks; considering responses, including managed 	retreat, for existing development in this situation; and protecting or restoring natural defences to coastal 	hazards.</a:t>
            </a:r>
            <a:br>
              <a:rPr lang="en-NZ" sz="1400" dirty="0">
                <a:latin typeface="+mn-lt"/>
              </a:rPr>
            </a:br>
            <a:r>
              <a:rPr lang="en-NZ" sz="1400" dirty="0">
                <a:latin typeface="+mn-lt"/>
              </a:rPr>
              <a:t/>
            </a:r>
            <a:br>
              <a:rPr lang="en-NZ" sz="1400" dirty="0">
                <a:latin typeface="+mn-lt"/>
              </a:rPr>
            </a:br>
            <a:r>
              <a:rPr lang="en-NZ" sz="1400" dirty="0">
                <a:latin typeface="+mn-lt"/>
              </a:rPr>
              <a:t>A number of policies in the NZCPS specifically mention climate change:</a:t>
            </a:r>
            <a:br>
              <a:rPr lang="en-NZ" sz="1400" dirty="0">
                <a:latin typeface="+mn-lt"/>
              </a:rPr>
            </a:br>
            <a:r>
              <a:rPr lang="en-NZ" sz="1400" dirty="0">
                <a:latin typeface="+mn-lt"/>
              </a:rPr>
              <a:t> </a:t>
            </a:r>
            <a:br>
              <a:rPr lang="en-NZ" sz="1400" dirty="0">
                <a:latin typeface="+mn-lt"/>
              </a:rPr>
            </a:br>
            <a:r>
              <a:rPr lang="en-NZ" sz="1400" dirty="0">
                <a:latin typeface="+mn-lt"/>
              </a:rPr>
              <a:t>	</a:t>
            </a:r>
            <a:r>
              <a:rPr lang="en-NZ" sz="1400" dirty="0">
                <a:latin typeface="+mn-lt"/>
                <a:hlinkClick r:id="rId5"/>
              </a:rPr>
              <a:t>Policy 3: Precautionary approach</a:t>
            </a:r>
            <a:br>
              <a:rPr lang="en-NZ" sz="1400" dirty="0">
                <a:latin typeface="+mn-lt"/>
                <a:hlinkClick r:id="rId5"/>
              </a:rPr>
            </a:br>
            <a:r>
              <a:rPr lang="en-NZ" sz="1400" dirty="0">
                <a:latin typeface="+mn-lt"/>
              </a:rPr>
              <a:t>	</a:t>
            </a:r>
            <a:r>
              <a:rPr lang="en-NZ" sz="1400" dirty="0">
                <a:latin typeface="+mn-lt"/>
                <a:hlinkClick r:id="rId5"/>
              </a:rPr>
              <a:t>Policy 4: Integration</a:t>
            </a:r>
            <a:r>
              <a:rPr lang="en-NZ" sz="1400" dirty="0">
                <a:latin typeface="+mn-lt"/>
              </a:rPr>
              <a:t/>
            </a:r>
            <a:br>
              <a:rPr lang="en-NZ" sz="1400" dirty="0">
                <a:latin typeface="+mn-lt"/>
              </a:rPr>
            </a:br>
            <a:r>
              <a:rPr lang="en-NZ" sz="1400" dirty="0">
                <a:latin typeface="+mn-lt"/>
              </a:rPr>
              <a:t>	</a:t>
            </a:r>
            <a:r>
              <a:rPr lang="en-NZ" sz="1400" dirty="0">
                <a:latin typeface="+mn-lt"/>
                <a:hlinkClick r:id="rId6"/>
              </a:rPr>
              <a:t>Policy 10: Reclamation and de-reclamation</a:t>
            </a:r>
            <a:r>
              <a:rPr lang="en-NZ" sz="1400" dirty="0">
                <a:latin typeface="+mn-lt"/>
              </a:rPr>
              <a:t/>
            </a:r>
            <a:br>
              <a:rPr lang="en-NZ" sz="1400" dirty="0">
                <a:latin typeface="+mn-lt"/>
              </a:rPr>
            </a:br>
            <a:r>
              <a:rPr lang="en-NZ" sz="1400" dirty="0">
                <a:latin typeface="+mn-lt"/>
              </a:rPr>
              <a:t>	</a:t>
            </a:r>
            <a:r>
              <a:rPr lang="en-NZ" sz="1400" dirty="0">
                <a:latin typeface="+mn-lt"/>
                <a:hlinkClick r:id="rId7"/>
              </a:rPr>
              <a:t>Policy 18: Public open space</a:t>
            </a:r>
            <a:r>
              <a:rPr lang="en-NZ" sz="1400" dirty="0">
                <a:latin typeface="+mn-lt"/>
              </a:rPr>
              <a:t/>
            </a:r>
            <a:br>
              <a:rPr lang="en-NZ" sz="1400" dirty="0">
                <a:latin typeface="+mn-lt"/>
              </a:rPr>
            </a:br>
            <a:r>
              <a:rPr lang="en-NZ" sz="1400" dirty="0">
                <a:latin typeface="+mn-lt"/>
              </a:rPr>
              <a:t>	</a:t>
            </a:r>
            <a:r>
              <a:rPr lang="en-NZ" sz="1400" dirty="0">
                <a:latin typeface="+mn-lt"/>
                <a:hlinkClick r:id="rId8"/>
              </a:rPr>
              <a:t>Policy 24: Identification of coastal hazards</a:t>
            </a:r>
            <a:r>
              <a:rPr lang="en-NZ" sz="1400" dirty="0">
                <a:latin typeface="+mn-lt"/>
              </a:rPr>
              <a:t/>
            </a:r>
            <a:br>
              <a:rPr lang="en-NZ" sz="1400" dirty="0">
                <a:latin typeface="+mn-lt"/>
              </a:rPr>
            </a:br>
            <a:r>
              <a:rPr lang="en-NZ" sz="1400" dirty="0">
                <a:latin typeface="+mn-lt"/>
              </a:rPr>
              <a:t>	</a:t>
            </a:r>
            <a:r>
              <a:rPr lang="en-NZ" sz="1400" dirty="0">
                <a:latin typeface="+mn-lt"/>
                <a:hlinkClick r:id="rId9"/>
              </a:rPr>
              <a:t>Policy 27: Strategies for protecting significant existing development from coastal hazard risk</a:t>
            </a:r>
            <a:endParaRPr lang="en-NZ" sz="1400" dirty="0">
              <a:latin typeface="+mn-lt"/>
            </a:endParaRPr>
          </a:p>
        </p:txBody>
      </p:sp>
      <p:pic>
        <p:nvPicPr>
          <p:cNvPr id="2" name="Picture 1"/>
          <p:cNvPicPr>
            <a:picLocks noChangeAspect="1"/>
          </p:cNvPicPr>
          <p:nvPr/>
        </p:nvPicPr>
        <p:blipFill>
          <a:blip r:embed="rId10"/>
          <a:stretch>
            <a:fillRect/>
          </a:stretch>
        </p:blipFill>
        <p:spPr>
          <a:xfrm>
            <a:off x="8287435" y="5078995"/>
            <a:ext cx="3752166" cy="723598"/>
          </a:xfrm>
          <a:prstGeom prst="rect">
            <a:avLst/>
          </a:prstGeom>
        </p:spPr>
      </p:pic>
      <p:sp>
        <p:nvSpPr>
          <p:cNvPr id="6" name="Title 3"/>
          <p:cNvSpPr txBox="1">
            <a:spLocks/>
          </p:cNvSpPr>
          <p:nvPr/>
        </p:nvSpPr>
        <p:spPr>
          <a:xfrm>
            <a:off x="97766" y="1202371"/>
            <a:ext cx="10515600" cy="499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1600" dirty="0">
                <a:solidFill>
                  <a:schemeClr val="tx2"/>
                </a:solidFill>
                <a:latin typeface="+mn-lt"/>
              </a:rPr>
              <a:t>1.2. Policy Statements: New Zealand Coastal Policy Statement </a:t>
            </a:r>
          </a:p>
        </p:txBody>
      </p:sp>
      <p:pic>
        <p:nvPicPr>
          <p:cNvPr id="7" name="Picture 6"/>
          <p:cNvPicPr>
            <a:picLocks noChangeAspect="1"/>
          </p:cNvPicPr>
          <p:nvPr/>
        </p:nvPicPr>
        <p:blipFill>
          <a:blip r:embed="rId11"/>
          <a:stretch>
            <a:fillRect/>
          </a:stretch>
        </p:blipFill>
        <p:spPr>
          <a:xfrm>
            <a:off x="8991600" y="1452070"/>
            <a:ext cx="2484439" cy="3512117"/>
          </a:xfrm>
          <a:prstGeom prst="rect">
            <a:avLst/>
          </a:prstGeom>
        </p:spPr>
      </p:pic>
      <p:sp>
        <p:nvSpPr>
          <p:cNvPr id="3" name="Rectangle 2"/>
          <p:cNvSpPr/>
          <p:nvPr/>
        </p:nvSpPr>
        <p:spPr>
          <a:xfrm>
            <a:off x="175002" y="6153658"/>
            <a:ext cx="11553825" cy="738664"/>
          </a:xfrm>
          <a:prstGeom prst="rect">
            <a:avLst/>
          </a:prstGeom>
        </p:spPr>
        <p:txBody>
          <a:bodyPr wrap="square">
            <a:spAutoFit/>
          </a:bodyPr>
          <a:lstStyle/>
          <a:p>
            <a:r>
              <a:rPr lang="en-NZ" sz="1400" dirty="0"/>
              <a:t>Full document:</a:t>
            </a:r>
          </a:p>
          <a:p>
            <a:r>
              <a:rPr lang="en-NZ" sz="1400" dirty="0">
                <a:hlinkClick r:id="rId12"/>
              </a:rPr>
              <a:t>https://www.doc.govt.nz/documents/conservation/marine-and-coastal/coastal-management/nz-coastal-policy-statement-2010.pdf</a:t>
            </a:r>
            <a:endParaRPr lang="en-NZ" sz="1400" dirty="0"/>
          </a:p>
          <a:p>
            <a:endParaRPr lang="en-NZ" sz="1400" dirty="0"/>
          </a:p>
        </p:txBody>
      </p:sp>
    </p:spTree>
    <p:extLst>
      <p:ext uri="{BB962C8B-B14F-4D97-AF65-F5344CB8AC3E}">
        <p14:creationId xmlns:p14="http://schemas.microsoft.com/office/powerpoint/2010/main" val="2113714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75002" y="1428750"/>
            <a:ext cx="7335507" cy="3658155"/>
          </a:xfrm>
        </p:spPr>
        <p:txBody>
          <a:bodyPr>
            <a:normAutofit/>
          </a:bodyPr>
          <a:lstStyle/>
          <a:p>
            <a:r>
              <a:rPr lang="en-NZ" sz="1400" dirty="0">
                <a:latin typeface="+mn-lt"/>
              </a:rPr>
              <a:t>The Regional Policy Statement provides a framework for sustainably managing the region's natural and physical resources. It highlights regionally significant issues with our land, air, fresh and coastal water, infrastructure and biodiversity, including issues of significance to iwi. It sets out what needs to be achieved, and how it will be achieved. It must be given effect to by the region's city and district councils when developing their district plans.</a:t>
            </a:r>
            <a:br>
              <a:rPr lang="en-NZ" sz="1400" dirty="0">
                <a:latin typeface="+mn-lt"/>
              </a:rPr>
            </a:br>
            <a:r>
              <a:rPr lang="en-NZ" sz="1400" dirty="0">
                <a:latin typeface="+mn-lt"/>
              </a:rPr>
              <a:t/>
            </a:r>
            <a:br>
              <a:rPr lang="en-NZ" sz="1400" dirty="0">
                <a:latin typeface="+mn-lt"/>
              </a:rPr>
            </a:br>
            <a:r>
              <a:rPr lang="en-NZ" sz="1400" dirty="0">
                <a:latin typeface="+mn-lt"/>
              </a:rPr>
              <a:t>The Statement r</a:t>
            </a:r>
            <a:r>
              <a:rPr lang="en-US" sz="1400" dirty="0" err="1">
                <a:latin typeface="+mn-lt"/>
              </a:rPr>
              <a:t>equires</a:t>
            </a:r>
            <a:r>
              <a:rPr lang="en-US" sz="1400" dirty="0">
                <a:latin typeface="+mn-lt"/>
              </a:rPr>
              <a:t> territorial authorities to manage future climate change effects on the environment. Specific sections of relevance are:</a:t>
            </a:r>
            <a:br>
              <a:rPr lang="en-US" sz="1400" dirty="0">
                <a:latin typeface="+mn-lt"/>
              </a:rPr>
            </a:br>
            <a:r>
              <a:rPr lang="en-US" sz="1400" dirty="0">
                <a:latin typeface="+mn-lt"/>
              </a:rPr>
              <a:t/>
            </a:r>
            <a:br>
              <a:rPr lang="en-US" sz="1400" dirty="0">
                <a:latin typeface="+mn-lt"/>
              </a:rPr>
            </a:br>
            <a:r>
              <a:rPr lang="en-NZ" sz="1400" dirty="0">
                <a:latin typeface="+mn-lt"/>
                <a:hlinkClick r:id="rId3"/>
              </a:rPr>
              <a:t>Policy IR 2B: Having regard to the likely effects of climate change</a:t>
            </a:r>
            <a:r>
              <a:rPr lang="en-NZ" sz="1400" dirty="0">
                <a:latin typeface="+mn-lt"/>
              </a:rPr>
              <a:t/>
            </a:r>
            <a:br>
              <a:rPr lang="en-NZ" sz="1400" dirty="0">
                <a:latin typeface="+mn-lt"/>
              </a:rPr>
            </a:br>
            <a:r>
              <a:rPr lang="en-NZ" sz="1400" dirty="0">
                <a:latin typeface="+mn-lt"/>
                <a:hlinkClick r:id="rId4"/>
              </a:rPr>
              <a:t>Policy NH 11B: Providing for climate change</a:t>
            </a:r>
            <a:r>
              <a:rPr lang="en-NZ" sz="1400" dirty="0">
                <a:latin typeface="+mn-lt"/>
              </a:rPr>
              <a:t/>
            </a:r>
            <a:br>
              <a:rPr lang="en-NZ" sz="1400" dirty="0">
                <a:latin typeface="+mn-lt"/>
              </a:rPr>
            </a:br>
            <a:r>
              <a:rPr lang="en-NZ" sz="1400" dirty="0">
                <a:latin typeface="+mn-lt"/>
                <a:hlinkClick r:id="rId5"/>
              </a:rPr>
              <a:t>Method 73: Provide information and guidance on natural hazards (including climate change effects)</a:t>
            </a:r>
            <a:r>
              <a:rPr lang="en-NZ" sz="1400" dirty="0">
                <a:latin typeface="+mn-lt"/>
              </a:rPr>
              <a:t/>
            </a:r>
            <a:br>
              <a:rPr lang="en-NZ" sz="1400" dirty="0">
                <a:latin typeface="+mn-lt"/>
              </a:rPr>
            </a:br>
            <a:r>
              <a:rPr lang="en-NZ" sz="1400" dirty="0">
                <a:latin typeface="+mn-lt"/>
              </a:rPr>
              <a:t/>
            </a:r>
            <a:br>
              <a:rPr lang="en-NZ" sz="1400" dirty="0">
                <a:latin typeface="+mn-lt"/>
              </a:rPr>
            </a:br>
            <a:r>
              <a:rPr lang="en-NZ" sz="1400" dirty="0">
                <a:latin typeface="+mn-lt"/>
              </a:rPr>
              <a:t>Note that the Bay of Plenty Regional Council is currently undertaking work which will update these sections.</a:t>
            </a:r>
          </a:p>
        </p:txBody>
      </p:sp>
      <p:pic>
        <p:nvPicPr>
          <p:cNvPr id="2" name="Picture 1"/>
          <p:cNvPicPr>
            <a:picLocks noChangeAspect="1"/>
          </p:cNvPicPr>
          <p:nvPr/>
        </p:nvPicPr>
        <p:blipFill>
          <a:blip r:embed="rId6"/>
          <a:stretch>
            <a:fillRect/>
          </a:stretch>
        </p:blipFill>
        <p:spPr>
          <a:xfrm>
            <a:off x="175002" y="4963539"/>
            <a:ext cx="5818033" cy="1121996"/>
          </a:xfrm>
          <a:prstGeom prst="rect">
            <a:avLst/>
          </a:prstGeom>
        </p:spPr>
      </p:pic>
      <p:sp>
        <p:nvSpPr>
          <p:cNvPr id="3" name="Rectangle 2"/>
          <p:cNvSpPr/>
          <p:nvPr/>
        </p:nvSpPr>
        <p:spPr>
          <a:xfrm>
            <a:off x="97766" y="6211669"/>
            <a:ext cx="12094234"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rPr>
              <a:t>More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https://www.boprc.govt.nz/your-council/plans-and-policies/policies/regional-policy-statement/</a:t>
            </a: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8"/>
          <a:stretch>
            <a:fillRect/>
          </a:stretch>
        </p:blipFill>
        <p:spPr>
          <a:xfrm>
            <a:off x="7795393" y="1587261"/>
            <a:ext cx="2922119" cy="4222360"/>
          </a:xfrm>
          <a:prstGeom prst="rect">
            <a:avLst/>
          </a:prstGeom>
          <a:ln>
            <a:solidFill>
              <a:schemeClr val="tx1"/>
            </a:solidFill>
          </a:ln>
        </p:spPr>
      </p:pic>
      <p:sp>
        <p:nvSpPr>
          <p:cNvPr id="6" name="Title 3"/>
          <p:cNvSpPr txBox="1">
            <a:spLocks/>
          </p:cNvSpPr>
          <p:nvPr/>
        </p:nvSpPr>
        <p:spPr>
          <a:xfrm>
            <a:off x="97766" y="1202371"/>
            <a:ext cx="10515600" cy="4993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1600" dirty="0">
                <a:solidFill>
                  <a:schemeClr val="tx2"/>
                </a:solidFill>
                <a:latin typeface="+mn-lt"/>
              </a:rPr>
              <a:t>1.2. Policy Statements: Regional Policy Statement </a:t>
            </a:r>
          </a:p>
        </p:txBody>
      </p:sp>
    </p:spTree>
    <p:extLst>
      <p:ext uri="{BB962C8B-B14F-4D97-AF65-F5344CB8AC3E}">
        <p14:creationId xmlns:p14="http://schemas.microsoft.com/office/powerpoint/2010/main" val="675397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7242BEC-984C-4A93-8E76-56228754BEEE}" vid="{605843CF-CD23-4187-91A0-FE9F75D551C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7242BEC-984C-4A93-8E76-56228754BEEE}" vid="{605843CF-CD23-4187-91A0-FE9F75D551C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2.xml.rels>&#65279;<?xml version="1.0" encoding="utf-8"?><Relationships xmlns="http://schemas.openxmlformats.org/package/2006/relationships"><Relationship Type="http://schemas.openxmlformats.org/officeDocument/2006/relationships/customXmlProps" Target="/customXML/itemProps2.xml" Id="Rd3c4172d526e4b2384ade4b889302c76" /></Relationships>
</file>

<file path=customXML/item2.xml><?xml version="1.0" encoding="utf-8"?>
<metadata xmlns="http://www.objective.com/ecm/document/metadata/69BC14198B914B00A714316109F088DF" version="1.0.0">
  <systemFields>
    <field name="Objective-Id">
      <value order="0">A1828352</value>
    </field>
    <field name="Objective-Title">
      <value order="0">Module 3_ Our role and responsibilities - public version</value>
    </field>
    <field name="Objective-Description">
      <value order="0"/>
    </field>
    <field name="Objective-CreationStamp">
      <value order="0">2020-11-17T04:58:09Z</value>
    </field>
    <field name="Objective-IsApproved">
      <value order="0">false</value>
    </field>
    <field name="Objective-IsPublished">
      <value order="0">true</value>
    </field>
    <field name="Objective-DatePublished">
      <value order="0">2020-11-17T04:59:49Z</value>
    </field>
    <field name="Objective-ModificationStamp">
      <value order="0">2020-11-17T04:59:49Z</value>
    </field>
    <field name="Objective-Owner">
      <value order="0">Katri Harmoinen</value>
    </field>
    <field name="Objective-Path">
      <value order="0">Whakatane District Council:Information Classification:Policy and planning:Strategy and Community Development:Strategies and policies:Sustainability:1-Research:Council's Climate Change Project:Climate Change Training (external and internal initiatives):Climate Change Training - E-learning Hub:Council's climate change e-learning hub - Public/external</value>
    </field>
    <field name="Objective-Parent">
      <value order="0">Classified Object</value>
    </field>
    <field name="Objective-State">
      <value order="0">Published</value>
    </field>
    <field name="Objective-VersionId">
      <value order="0">vA2504368</value>
    </field>
    <field name="Objective-Version">
      <value order="0">1.0</value>
    </field>
    <field name="Objective-VersionNumber">
      <value order="0">1</value>
    </field>
    <field name="Objective-VersionComment">
      <value order="0">First version</value>
    </field>
    <field name="Objective-FileNumber">
      <value order="0">10-00027</value>
    </field>
    <field name="Objective-Classification">
      <value order="0">Internal</value>
    </field>
    <field name="Objective-Caveats">
      <value order="0"/>
    </field>
  </systemFields>
  <catalogues>
    <catalogue name="Reference Type Catalogue" type="type" ori="id:cA12">
      <field name="Objective-Fields NOT required">
        <value order="0"/>
      </field>
      <field name="Objective-Reference Type">
        <value order="0">General</value>
      </field>
      <field name="Objective-Records - day box number">
        <value order="0"/>
      </field>
      <field name="Objective--- To (Lookup list)">
        <value order="0"/>
      </field>
      <field name="Objective--- To (free text)">
        <value order="0"/>
      </field>
      <field name="Objective--- From">
        <value order="0"/>
      </field>
      <field name="Objective--- Correspondence Date">
        <value order="0"/>
      </field>
      <field name="Objective--- Organisation Name">
        <value order="0"/>
      </field>
      <field name="Objective-Metadata Inheritance">
        <value order="0"/>
      </field>
    </catalogue>
  </catalogues>
</metadata>
</file>

<file path=customXML/itemProps2.xml><?xml version="1.0" encoding="utf-8"?>
<ds:datastoreItem xmlns:ds="http://schemas.openxmlformats.org/officeDocument/2006/customXml" ds:itemID="{5745109E-2DDF-40CB-AC2B-FF9B10C90820}">
  <ds:schemaRefs>
    <ds:schemaRef ds:uri="http://www.objective.com/ecm/document/metadata/69BC14198B914B00A714316109F088DF"/>
  </ds:schemaRefs>
</ds:datastoreItem>
</file>

<file path=docProps/app.xml><?xml version="1.0" encoding="utf-8"?>
<Properties xmlns="http://schemas.openxmlformats.org/officeDocument/2006/extended-properties" xmlns:vt="http://schemas.openxmlformats.org/officeDocument/2006/docPropsVTypes">
  <Template>wdc-template-powerpoint-16x9-climate-change-proof1</Template>
  <TotalTime>3739</TotalTime>
  <Words>4764</Words>
  <Application>Microsoft Office PowerPoint</Application>
  <PresentationFormat>Widescreen</PresentationFormat>
  <Paragraphs>421</Paragraphs>
  <Slides>42</Slides>
  <Notes>0</Notes>
  <HiddenSlides>0</HiddenSlides>
  <MMClips>7</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Arial</vt:lpstr>
      <vt:lpstr>Calibri</vt:lpstr>
      <vt:lpstr>Calibri Light</vt:lpstr>
      <vt:lpstr>Courier New</vt:lpstr>
      <vt:lpstr>Eras Demi ITC</vt:lpstr>
      <vt:lpstr>Times New Roman</vt:lpstr>
      <vt:lpstr>Office Theme</vt:lpstr>
      <vt:lpstr>1_Office Theme</vt:lpstr>
      <vt:lpstr>PowerPoint Presentation</vt:lpstr>
      <vt:lpstr>PowerPoint Presentation</vt:lpstr>
      <vt:lpstr>PowerPoint Presentation</vt:lpstr>
      <vt:lpstr>Module 3: Our role and responsibilities </vt:lpstr>
      <vt:lpstr>1.1. Statutory responsibilities </vt:lpstr>
      <vt:lpstr>PowerPoint Presentation</vt:lpstr>
      <vt:lpstr>PowerPoint Presentation</vt:lpstr>
      <vt:lpstr>The New Zealand Coastal Policy Statement (NZCPS) guides local authorities in their day to day management of the coastal environment. It notes that the coastal environment has characteristics, qualities and uses that mean there are particular challenges in promoting sustainable management. This includes recognition that activities in the coastal environment are susceptible to the effects of natural hazards such as coastal erosion and tsunami, and those associated with climate change.    Objective 4: To maintain and enhance the public open space qualities and recreation opportunities of  the coastal environment by: … recognising the potential for coastal processes, including those likely to be  affected by climate change….   Objective 5: To ensure that coastal hazard risks taking account of climate change, are managed by:  locating new development away from areas prone to such risks; considering responses, including managed  retreat, for existing development in this situation; and protecting or restoring natural defences to coastal  hazards.  A number of policies in the NZCPS specifically mention climate change:    Policy 3: Precautionary approach  Policy 4: Integration  Policy 10: Reclamation and de-reclamation  Policy 18: Public open space  Policy 24: Identification of coastal hazards  Policy 27: Strategies for protecting significant existing development from coastal hazard risk</vt:lpstr>
      <vt:lpstr>The Regional Policy Statement provides a framework for sustainably managing the region's natural and physical resources. It highlights regionally significant issues with our land, air, fresh and coastal water, infrastructure and biodiversity, including issues of significance to iwi. It sets out what needs to be achieved, and how it will be achieved. It must be given effect to by the region's city and district councils when developing their district plans.  The Statement requires territorial authorities to manage future climate change effects on the environment. Specific sections of relevance are:  Policy IR 2B: Having regard to the likely effects of climate change Policy NH 11B: Providing for climate change Method 73: Provide information and guidance on natural hazards (including climate change effects)  Note that the Bay of Plenty Regional Council is currently undertaking work which will update these sections.</vt:lpstr>
      <vt:lpstr>1.3. Bay of Plenty Regional Natural Resources Plan</vt:lpstr>
      <vt:lpstr>1.3. Whakatāne District Plan </vt:lpstr>
      <vt:lpstr>1.3. Mitigation and local government</vt:lpstr>
      <vt:lpstr>A couple of examples of mitigation initiatives…</vt:lpstr>
      <vt:lpstr>1.4. Adaptation and local government</vt:lpstr>
      <vt:lpstr>PowerPoint Presentation</vt:lpstr>
      <vt:lpstr>Adaptation case study – Hawkes Bay Clifton to Tangoio 2120 Coastal Hazards Strategy </vt:lpstr>
      <vt:lpstr>Adaptive Futures: A serious game for thinking about how coastal communities adapt to climate change  </vt:lpstr>
      <vt:lpstr>Examples of adaptive infrastructure</vt:lpstr>
      <vt:lpstr>PowerPoint Presentation</vt:lpstr>
      <vt:lpstr>PowerPoint Presentation</vt:lpstr>
      <vt:lpstr>Some more about Toitū: </vt:lpstr>
      <vt:lpstr>2.3. Council’s energy audit and energy management programme </vt:lpstr>
      <vt:lpstr>2.4. The Whakatāne District’s Carbon Footprint </vt:lpstr>
      <vt:lpstr>2.5. Council’s Climate Change Project Team</vt:lpstr>
      <vt:lpstr>2.6. Climate change engagement </vt:lpstr>
      <vt:lpstr>Through all the feedback received the message is clear – residents think climate change presents a significant issue for our District </vt:lpstr>
      <vt:lpstr>2.7. Council’s Climate Change Principles</vt:lpstr>
      <vt:lpstr>Council’s seven Climate Change Principles </vt:lpstr>
      <vt:lpstr>2.8 Council’s Climate Change Strategy and Action Plans </vt:lpstr>
      <vt:lpstr>Strategy vision</vt:lpstr>
      <vt:lpstr>Strategy targets </vt:lpstr>
      <vt:lpstr>Climate Change Action Plans </vt:lpstr>
      <vt:lpstr>2.9. Collaboration and advocacy</vt:lpstr>
      <vt:lpstr>2.10. Success stories – celebrating our wins</vt:lpstr>
      <vt:lpstr>PowerPoint Presentation</vt:lpstr>
      <vt:lpstr>PowerPoint Presentation</vt:lpstr>
      <vt:lpstr>PowerPoint Presentation</vt:lpstr>
      <vt:lpstr>PowerPoint Presentation</vt:lpstr>
      <vt:lpstr>3.4.     Oji Fibre Solutions </vt:lpstr>
      <vt:lpstr>3.5.  Te Rūnanga o Ngāti Awa  </vt:lpstr>
      <vt:lpstr>Module 3 survey  https://survey.alchemer.com/s3/6035989/Module-3-Our-role-and-responsibilities-public-survey  </vt:lpstr>
      <vt:lpstr>PowerPoint Presentation</vt:lpstr>
    </vt:vector>
  </TitlesOfParts>
  <Company>Whakatane District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Ronna Funtelar</dc:creator>
  <cp:lastModifiedBy>Katri Harmoinen</cp:lastModifiedBy>
  <cp:revision>320</cp:revision>
  <dcterms:created xsi:type="dcterms:W3CDTF">2020-04-06T01:17:59Z</dcterms:created>
  <dcterms:modified xsi:type="dcterms:W3CDTF">2020-11-17T03:58:10Z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A1828352</vt:lpwstr>
  </property>
  <property fmtid="{D5CDD505-2E9C-101B-9397-08002B2CF9AE}" pid="4" name="Objective-Title">
    <vt:lpwstr>Module 3_ Our role and responsibilities - public version</vt:lpwstr>
  </property>
  <property fmtid="{D5CDD505-2E9C-101B-9397-08002B2CF9AE}" pid="5" name="Objective-Description">
    <vt:lpwstr/>
  </property>
  <property fmtid="{D5CDD505-2E9C-101B-9397-08002B2CF9AE}" pid="6" name="Objective-CreationStamp">
    <vt:filetime>2020-11-17T04:58:09Z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2020-11-17T04:59:49Z</vt:filetime>
  </property>
  <property fmtid="{D5CDD505-2E9C-101B-9397-08002B2CF9AE}" pid="10" name="Objective-ModificationStamp">
    <vt:filetime>2020-11-17T04:59:49Z</vt:filetime>
  </property>
  <property fmtid="{D5CDD505-2E9C-101B-9397-08002B2CF9AE}" pid="11" name="Objective-Owner">
    <vt:lpwstr>Katri Harmoinen</vt:lpwstr>
  </property>
  <property fmtid="{D5CDD505-2E9C-101B-9397-08002B2CF9AE}" pid="12" name="Objective-Path">
    <vt:lpwstr>Whakatane District Council:Information Classification:Policy and planning:Strategy and Community Development:Strategies and policies:Sustainability:1-Research:Council's Climate Change Project:Climate Change Training (external and internal initiatives):Climate Change Training - E-learning Hub:Council's climate change e-learning hub - Public/external</vt:lpwstr>
  </property>
  <property fmtid="{D5CDD505-2E9C-101B-9397-08002B2CF9AE}" pid="13" name="Objective-Parent">
    <vt:lpwstr>Classified Object</vt:lpwstr>
  </property>
  <property fmtid="{D5CDD505-2E9C-101B-9397-08002B2CF9AE}" pid="14" name="Objective-State">
    <vt:lpwstr>Published</vt:lpwstr>
  </property>
  <property fmtid="{D5CDD505-2E9C-101B-9397-08002B2CF9AE}" pid="15" name="Objective-VersionId">
    <vt:lpwstr>vA2504368</vt:lpwstr>
  </property>
  <property fmtid="{D5CDD505-2E9C-101B-9397-08002B2CF9AE}" pid="16" name="Objective-Version">
    <vt:lpwstr>1.0</vt:lpwstr>
  </property>
  <property fmtid="{D5CDD505-2E9C-101B-9397-08002B2CF9AE}" pid="17" name="Objective-VersionNumber">
    <vt:r8>1</vt:r8>
  </property>
  <property fmtid="{D5CDD505-2E9C-101B-9397-08002B2CF9AE}" pid="18" name="Objective-VersionComment">
    <vt:lpwstr>First version</vt:lpwstr>
  </property>
  <property fmtid="{D5CDD505-2E9C-101B-9397-08002B2CF9AE}" pid="19" name="Objective-FileNumber">
    <vt:lpwstr>10-00027</vt:lpwstr>
  </property>
  <property fmtid="{D5CDD505-2E9C-101B-9397-08002B2CF9AE}" pid="20" name="Objective-Classification">
    <vt:lpwstr>Internal</vt:lpwstr>
  </property>
  <property fmtid="{D5CDD505-2E9C-101B-9397-08002B2CF9AE}" pid="21" name="Objective-Caveats">
    <vt:lpwstr/>
  </property>
  <property fmtid="{D5CDD505-2E9C-101B-9397-08002B2CF9AE}" pid="22" name="Objective-Fields NOT required">
    <vt:lpwstr/>
  </property>
  <property fmtid="{D5CDD505-2E9C-101B-9397-08002B2CF9AE}" pid="23" name="Objective-Reference Type">
    <vt:lpwstr>General</vt:lpwstr>
  </property>
  <property fmtid="{D5CDD505-2E9C-101B-9397-08002B2CF9AE}" pid="24" name="Objective-Records - day box number">
    <vt:lpwstr/>
  </property>
  <property fmtid="{D5CDD505-2E9C-101B-9397-08002B2CF9AE}" pid="25" name="Objective--- To (Lookup list)">
    <vt:lpwstr/>
  </property>
  <property fmtid="{D5CDD505-2E9C-101B-9397-08002B2CF9AE}" pid="26" name="Objective--- To (free text)">
    <vt:lpwstr/>
  </property>
  <property fmtid="{D5CDD505-2E9C-101B-9397-08002B2CF9AE}" pid="27" name="Objective--- From">
    <vt:lpwstr/>
  </property>
  <property fmtid="{D5CDD505-2E9C-101B-9397-08002B2CF9AE}" pid="28" name="Objective--- Correspondence Date">
    <vt:lpwstr/>
  </property>
  <property fmtid="{D5CDD505-2E9C-101B-9397-08002B2CF9AE}" pid="29" name="Objective--- Organisation Name">
    <vt:lpwstr/>
  </property>
  <property fmtid="{D5CDD505-2E9C-101B-9397-08002B2CF9AE}" pid="30" name="Objective-Metadata Inheritance">
    <vt:lpwstr/>
  </property>
  <property fmtid="{D5CDD505-2E9C-101B-9397-08002B2CF9AE}" pid="31" name="Objective-Comment">
    <vt:lpwstr/>
  </property>
  <property fmtid="{D5CDD505-2E9C-101B-9397-08002B2CF9AE}" pid="32" name="Objective-Fields NOT required [system]">
    <vt:lpwstr/>
  </property>
  <property fmtid="{D5CDD505-2E9C-101B-9397-08002B2CF9AE}" pid="33" name="Objective-Reference Type [system]">
    <vt:lpwstr>General</vt:lpwstr>
  </property>
  <property fmtid="{D5CDD505-2E9C-101B-9397-08002B2CF9AE}" pid="34" name="Objective-Records - day box number [system]">
    <vt:lpwstr/>
  </property>
  <property fmtid="{D5CDD505-2E9C-101B-9397-08002B2CF9AE}" pid="35" name="Objective--- To (Lookup list) [system]">
    <vt:lpwstr/>
  </property>
  <property fmtid="{D5CDD505-2E9C-101B-9397-08002B2CF9AE}" pid="36" name="Objective--- To (free text) [system]">
    <vt:lpwstr/>
  </property>
  <property fmtid="{D5CDD505-2E9C-101B-9397-08002B2CF9AE}" pid="37" name="Objective--- From [system]">
    <vt:lpwstr/>
  </property>
  <property fmtid="{D5CDD505-2E9C-101B-9397-08002B2CF9AE}" pid="38" name="Objective--- Correspondence Date [system]">
    <vt:lpwstr/>
  </property>
  <property fmtid="{D5CDD505-2E9C-101B-9397-08002B2CF9AE}" pid="39" name="Objective--- Organisation Name [system]">
    <vt:lpwstr/>
  </property>
  <property fmtid="{D5CDD505-2E9C-101B-9397-08002B2CF9AE}" pid="40" name="Objective-Metadata Inheritance [system]">
    <vt:lpwstr/>
  </property>
</Properties>
</file>