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0" r:id="rId3"/>
  </p:sldMasterIdLst>
  <p:notesMasterIdLst>
    <p:notesMasterId r:id="rId33"/>
  </p:notesMasterIdLst>
  <p:sldIdLst>
    <p:sldId id="256" r:id="rId4"/>
    <p:sldId id="334" r:id="rId5"/>
    <p:sldId id="340" r:id="rId6"/>
    <p:sldId id="263" r:id="rId7"/>
    <p:sldId id="257" r:id="rId8"/>
    <p:sldId id="322" r:id="rId9"/>
    <p:sldId id="324" r:id="rId10"/>
    <p:sldId id="290" r:id="rId11"/>
    <p:sldId id="293" r:id="rId12"/>
    <p:sldId id="258" r:id="rId13"/>
    <p:sldId id="311" r:id="rId14"/>
    <p:sldId id="326" r:id="rId15"/>
    <p:sldId id="325" r:id="rId16"/>
    <p:sldId id="327" r:id="rId17"/>
    <p:sldId id="328" r:id="rId18"/>
    <p:sldId id="296" r:id="rId19"/>
    <p:sldId id="278" r:id="rId20"/>
    <p:sldId id="332" r:id="rId21"/>
    <p:sldId id="335" r:id="rId22"/>
    <p:sldId id="272" r:id="rId23"/>
    <p:sldId id="273" r:id="rId24"/>
    <p:sldId id="312" r:id="rId25"/>
    <p:sldId id="313" r:id="rId26"/>
    <p:sldId id="339" r:id="rId27"/>
    <p:sldId id="336" r:id="rId28"/>
    <p:sldId id="341" r:id="rId29"/>
    <p:sldId id="301" r:id="rId30"/>
    <p:sldId id="307" r:id="rId31"/>
    <p:sldId id="33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ri Harmoinen" initials="KH" lastIdx="5" clrIdx="0">
    <p:extLst>
      <p:ext uri="{19B8F6BF-5375-455C-9EA6-DF929625EA0E}">
        <p15:presenceInfo xmlns:p15="http://schemas.microsoft.com/office/powerpoint/2012/main" userId="S-1-5-21-2946885236-243789891-1878128875-15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C997"/>
    <a:srgbClr val="7CCA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BE5E2F-7697-48A1-8AB6-94004FA4167C}" v="16" dt="2020-11-17T03:00:01.948"/>
    <p1510:client id="{B3791DB2-2589-44E0-AAD4-D30A76F0788C}" v="10" dt="2020-11-17T03:09:19.560"/>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6" d="100"/>
          <a:sy n="66" d="100"/>
        </p:scale>
        <p:origin x="636" y="78"/>
      </p:cViewPr>
      <p:guideLst/>
    </p:cSldViewPr>
  </p:slideViewPr>
  <p:notesTextViewPr>
    <p:cViewPr>
      <p:scale>
        <a:sx n="3" d="2"/>
        <a:sy n="3" d="2"/>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5.xml" Id="rId8" /><Relationship Type="http://schemas.openxmlformats.org/officeDocument/2006/relationships/slide" Target="slides/slide10.xml" Id="rId13" /><Relationship Type="http://schemas.openxmlformats.org/officeDocument/2006/relationships/slide" Target="slides/slide15.xml" Id="rId18" /><Relationship Type="http://schemas.openxmlformats.org/officeDocument/2006/relationships/slide" Target="slides/slide23.xml" Id="rId26" /><Relationship Type="http://schemas.microsoft.com/office/2016/11/relationships/changesInfo" Target="changesInfos/changesInfo1.xml" Id="rId39" /><Relationship Type="http://schemas.openxmlformats.org/officeDocument/2006/relationships/slideMaster" Target="slideMasters/slideMaster2.xml" Id="rId3" /><Relationship Type="http://schemas.openxmlformats.org/officeDocument/2006/relationships/slide" Target="slides/slide18.xml" Id="rId21" /><Relationship Type="http://schemas.openxmlformats.org/officeDocument/2006/relationships/commentAuthors" Target="commentAuthors.xml" Id="rId34" /><Relationship Type="http://schemas.openxmlformats.org/officeDocument/2006/relationships/slide" Target="slides/slide4.xml" Id="rId7" /><Relationship Type="http://schemas.openxmlformats.org/officeDocument/2006/relationships/slide" Target="slides/slide9.xml" Id="rId12" /><Relationship Type="http://schemas.openxmlformats.org/officeDocument/2006/relationships/slide" Target="slides/slide14.xml" Id="rId17" /><Relationship Type="http://schemas.openxmlformats.org/officeDocument/2006/relationships/slide" Target="slides/slide22.xml" Id="rId25" /><Relationship Type="http://schemas.openxmlformats.org/officeDocument/2006/relationships/notesMaster" Target="notesMasters/notesMaster1.xml" Id="rId33" /><Relationship Type="http://schemas.openxmlformats.org/officeDocument/2006/relationships/tableStyles" Target="tableStyles.xml" Id="rId38" /><Relationship Type="http://schemas.openxmlformats.org/officeDocument/2006/relationships/slideMaster" Target="slideMasters/slideMaster1.xml" Id="rId2" /><Relationship Type="http://schemas.openxmlformats.org/officeDocument/2006/relationships/slide" Target="slides/slide13.xml" Id="rId16" /><Relationship Type="http://schemas.openxmlformats.org/officeDocument/2006/relationships/slide" Target="slides/slide17.xml" Id="rId20" /><Relationship Type="http://schemas.openxmlformats.org/officeDocument/2006/relationships/slide" Target="slides/slide26.xml" Id="rId29" /><Relationship Type="http://schemas.openxmlformats.org/officeDocument/2006/relationships/slide" Target="slides/slide3.xml" Id="rId6" /><Relationship Type="http://schemas.openxmlformats.org/officeDocument/2006/relationships/slide" Target="slides/slide8.xml" Id="rId11" /><Relationship Type="http://schemas.openxmlformats.org/officeDocument/2006/relationships/slide" Target="slides/slide21.xml" Id="rId24" /><Relationship Type="http://schemas.openxmlformats.org/officeDocument/2006/relationships/slide" Target="slides/slide29.xml" Id="rId32" /><Relationship Type="http://schemas.openxmlformats.org/officeDocument/2006/relationships/theme" Target="theme/theme1.xml" Id="rId37" /><Relationship Type="http://schemas.microsoft.com/office/2015/10/relationships/revisionInfo" Target="revisionInfo.xml" Id="rId40" /><Relationship Type="http://schemas.openxmlformats.org/officeDocument/2006/relationships/slide" Target="slides/slide2.xml" Id="rId5" /><Relationship Type="http://schemas.openxmlformats.org/officeDocument/2006/relationships/slide" Target="slides/slide12.xml" Id="rId15" /><Relationship Type="http://schemas.openxmlformats.org/officeDocument/2006/relationships/slide" Target="slides/slide20.xml" Id="rId23" /><Relationship Type="http://schemas.openxmlformats.org/officeDocument/2006/relationships/slide" Target="slides/slide25.xml" Id="rId28" /><Relationship Type="http://schemas.openxmlformats.org/officeDocument/2006/relationships/viewProps" Target="viewProps.xml" Id="rId36" /><Relationship Type="http://schemas.openxmlformats.org/officeDocument/2006/relationships/slide" Target="slides/slide7.xml" Id="rId10" /><Relationship Type="http://schemas.openxmlformats.org/officeDocument/2006/relationships/slide" Target="slides/slide16.xml" Id="rId19" /><Relationship Type="http://schemas.openxmlformats.org/officeDocument/2006/relationships/slide" Target="slides/slide28.xml" Id="rId31" /><Relationship Type="http://schemas.openxmlformats.org/officeDocument/2006/relationships/slide" Target="slides/slide1.xml" Id="rId4" /><Relationship Type="http://schemas.openxmlformats.org/officeDocument/2006/relationships/slide" Target="slides/slide6.xml" Id="rId9" /><Relationship Type="http://schemas.openxmlformats.org/officeDocument/2006/relationships/slide" Target="slides/slide11.xml" Id="rId14" /><Relationship Type="http://schemas.openxmlformats.org/officeDocument/2006/relationships/slide" Target="slides/slide19.xml" Id="rId22" /><Relationship Type="http://schemas.openxmlformats.org/officeDocument/2006/relationships/slide" Target="slides/slide24.xml" Id="rId27" /><Relationship Type="http://schemas.openxmlformats.org/officeDocument/2006/relationships/slide" Target="slides/slide27.xml" Id="rId30" /><Relationship Type="http://schemas.openxmlformats.org/officeDocument/2006/relationships/presProps" Target="presProps.xml" Id="rId35" /><Relationship Type="http://schemas.openxmlformats.org/officeDocument/2006/relationships/customXml" Target="/customXML/item2.xml" Id="R88de1afff78d49a4"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akatane Council" userId="d302feef7e85a2e8" providerId="Windows Live" clId="Web-{B3791DB2-2589-44E0-AAD4-D30A76F0788C}"/>
    <pc:docChg chg="modSld">
      <pc:chgData name="Whakatane Council" userId="d302feef7e85a2e8" providerId="Windows Live" clId="Web-{B3791DB2-2589-44E0-AAD4-D30A76F0788C}" dt="2020-11-17T03:09:19.560" v="9" actId="20577"/>
      <pc:docMkLst>
        <pc:docMk/>
      </pc:docMkLst>
      <pc:sldChg chg="modSp">
        <pc:chgData name="Whakatane Council" userId="d302feef7e85a2e8" providerId="Windows Live" clId="Web-{B3791DB2-2589-44E0-AAD4-D30A76F0788C}" dt="2020-11-17T03:09:19.560" v="8" actId="20577"/>
        <pc:sldMkLst>
          <pc:docMk/>
          <pc:sldMk cId="3918650331" sldId="307"/>
        </pc:sldMkLst>
        <pc:spChg chg="mod">
          <ac:chgData name="Whakatane Council" userId="d302feef7e85a2e8" providerId="Windows Live" clId="Web-{B3791DB2-2589-44E0-AAD4-D30A76F0788C}" dt="2020-11-17T03:09:19.560" v="8" actId="20577"/>
          <ac:spMkLst>
            <pc:docMk/>
            <pc:sldMk cId="3918650331" sldId="307"/>
            <ac:spMk id="2" creationId="{00000000-0000-0000-0000-000000000000}"/>
          </ac:spMkLst>
        </pc:spChg>
      </pc:sldChg>
    </pc:docChg>
  </pc:docChgLst>
  <pc:docChgLst>
    <pc:chgData name="Whakatane Council" userId="d302feef7e85a2e8" providerId="Windows Live" clId="Web-{25BE5E2F-7697-48A1-8AB6-94004FA4167C}"/>
    <pc:docChg chg="modSld">
      <pc:chgData name="Whakatane Council" userId="d302feef7e85a2e8" providerId="Windows Live" clId="Web-{25BE5E2F-7697-48A1-8AB6-94004FA4167C}" dt="2020-11-17T03:00:01.948" v="15" actId="1076"/>
      <pc:docMkLst>
        <pc:docMk/>
      </pc:docMkLst>
      <pc:sldChg chg="modSp">
        <pc:chgData name="Whakatane Council" userId="d302feef7e85a2e8" providerId="Windows Live" clId="Web-{25BE5E2F-7697-48A1-8AB6-94004FA4167C}" dt="2020-11-17T03:00:01.948" v="15" actId="1076"/>
        <pc:sldMkLst>
          <pc:docMk/>
          <pc:sldMk cId="3918650331" sldId="307"/>
        </pc:sldMkLst>
        <pc:spChg chg="mod">
          <ac:chgData name="Whakatane Council" userId="d302feef7e85a2e8" providerId="Windows Live" clId="Web-{25BE5E2F-7697-48A1-8AB6-94004FA4167C}" dt="2020-11-17T03:00:01.948" v="15" actId="1076"/>
          <ac:spMkLst>
            <pc:docMk/>
            <pc:sldMk cId="3918650331" sldId="307"/>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2D7DD-47E0-43C3-ADDE-3797272B1B9E}" type="datetimeFigureOut">
              <a:rPr lang="en-NZ" smtClean="0"/>
              <a:t>17/11/2020</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6BE25C-5530-4D38-9B07-65F931D09723}" type="slidenum">
              <a:rPr lang="en-NZ" smtClean="0"/>
              <a:t>‹#›</a:t>
            </a:fld>
            <a:endParaRPr lang="en-NZ"/>
          </a:p>
        </p:txBody>
      </p:sp>
    </p:spTree>
    <p:extLst>
      <p:ext uri="{BB962C8B-B14F-4D97-AF65-F5344CB8AC3E}">
        <p14:creationId xmlns:p14="http://schemas.microsoft.com/office/powerpoint/2010/main" val="3342847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4BE7227A-001F-4405-8A81-7190E07A4855}" type="datetimeFigureOut">
              <a:rPr lang="en-NZ" smtClean="0"/>
              <a:t>17/11/2020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1020311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4BE7227A-001F-4405-8A81-7190E07A4855}" type="datetimeFigureOut">
              <a:rPr lang="en-NZ" smtClean="0"/>
              <a:t>17/11/2020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526737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4BE7227A-001F-4405-8A81-7190E07A4855}" type="datetimeFigureOut">
              <a:rPr lang="en-NZ" smtClean="0"/>
              <a:t>17/11/2020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2311321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4BE7227A-001F-4405-8A81-7190E07A4855}" type="datetimeFigureOut">
              <a:rPr lang="en-NZ" smtClean="0"/>
              <a:t>17/11/2020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1341121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4BE7227A-001F-4405-8A81-7190E07A4855}" type="datetimeFigureOut">
              <a:rPr lang="en-NZ" smtClean="0"/>
              <a:t>17/11/2020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3365339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E7227A-001F-4405-8A81-7190E07A4855}" type="datetimeFigureOut">
              <a:rPr lang="en-NZ" smtClean="0"/>
              <a:t>17/11/2020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2535922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4BE7227A-001F-4405-8A81-7190E07A4855}" type="datetimeFigureOut">
              <a:rPr lang="en-NZ" smtClean="0"/>
              <a:t>17/11/2020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509998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4BE7227A-001F-4405-8A81-7190E07A4855}" type="datetimeFigureOut">
              <a:rPr lang="en-NZ" smtClean="0"/>
              <a:t>17/11/2020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176433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4BE7227A-001F-4405-8A81-7190E07A4855}" type="datetimeFigureOut">
              <a:rPr lang="en-NZ" smtClean="0"/>
              <a:t>17/11/2020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3881131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7227A-001F-4405-8A81-7190E07A4855}" type="datetimeFigureOut">
              <a:rPr lang="en-NZ" smtClean="0"/>
              <a:t>17/11/2020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1260845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E7227A-001F-4405-8A81-7190E07A4855}" type="datetimeFigureOut">
              <a:rPr lang="en-NZ" smtClean="0"/>
              <a:t>17/11/2020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358584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4BE7227A-001F-4405-8A81-7190E07A4855}" type="datetimeFigureOut">
              <a:rPr lang="en-NZ" smtClean="0"/>
              <a:t>17/11/2020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713141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E7227A-001F-4405-8A81-7190E07A4855}" type="datetimeFigureOut">
              <a:rPr lang="en-NZ" smtClean="0"/>
              <a:t>17/11/2020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1919967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4BE7227A-001F-4405-8A81-7190E07A4855}" type="datetimeFigureOut">
              <a:rPr lang="en-NZ" smtClean="0"/>
              <a:t>17/11/2020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125478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4BE7227A-001F-4405-8A81-7190E07A4855}" type="datetimeFigureOut">
              <a:rPr lang="en-NZ" smtClean="0"/>
              <a:t>17/11/2020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4217802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11" indent="0">
              <a:buNone/>
              <a:defRPr sz="2000">
                <a:solidFill>
                  <a:schemeClr val="tx1">
                    <a:tint val="75000"/>
                  </a:schemeClr>
                </a:solidFill>
              </a:defRPr>
            </a:lvl2pPr>
            <a:lvl3pPr marL="914422" indent="0">
              <a:buNone/>
              <a:defRPr sz="1801">
                <a:solidFill>
                  <a:schemeClr val="tx1">
                    <a:tint val="75000"/>
                  </a:schemeClr>
                </a:solidFill>
              </a:defRPr>
            </a:lvl3pPr>
            <a:lvl4pPr marL="1371635"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8" indent="0">
              <a:buNone/>
              <a:defRPr sz="1600">
                <a:solidFill>
                  <a:schemeClr val="tx1">
                    <a:tint val="75000"/>
                  </a:schemeClr>
                </a:solidFill>
              </a:defRPr>
            </a:lvl7pPr>
            <a:lvl8pPr marL="3200481" indent="0">
              <a:buNone/>
              <a:defRPr sz="1600">
                <a:solidFill>
                  <a:schemeClr val="tx1">
                    <a:tint val="75000"/>
                  </a:schemeClr>
                </a:solidFill>
              </a:defRPr>
            </a:lvl8pPr>
            <a:lvl9pPr marL="3657692"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E7227A-001F-4405-8A81-7190E07A4855}" type="datetimeFigureOut">
              <a:rPr lang="en-NZ" smtClean="0"/>
              <a:t>17/11/2020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1019960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4BE7227A-001F-4405-8A81-7190E07A4855}" type="datetimeFigureOut">
              <a:rPr lang="en-NZ" smtClean="0"/>
              <a:t>17/11/2020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211514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91" y="1681163"/>
            <a:ext cx="5157787" cy="823912"/>
          </a:xfrm>
        </p:spPr>
        <p:txBody>
          <a:bodyPr anchor="b"/>
          <a:lstStyle>
            <a:lvl1pPr marL="0" indent="0">
              <a:buNone/>
              <a:defRPr sz="2400" b="1"/>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en-US"/>
              <a:t>Edit Master text styles</a:t>
            </a:r>
          </a:p>
        </p:txBody>
      </p:sp>
      <p:sp>
        <p:nvSpPr>
          <p:cNvPr id="4" name="Content Placeholder 3"/>
          <p:cNvSpPr>
            <a:spLocks noGrp="1"/>
          </p:cNvSpPr>
          <p:nvPr>
            <p:ph sz="half" idx="2"/>
          </p:nvPr>
        </p:nvSpPr>
        <p:spPr>
          <a:xfrm>
            <a:off x="839791"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4BE7227A-001F-4405-8A81-7190E07A4855}" type="datetimeFigureOut">
              <a:rPr lang="en-NZ" smtClean="0"/>
              <a:t>17/11/2020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1853747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4BE7227A-001F-4405-8A81-7190E07A4855}" type="datetimeFigureOut">
              <a:rPr lang="en-NZ" smtClean="0"/>
              <a:t>17/11/2020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3496268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7227A-001F-4405-8A81-7190E07A4855}" type="datetimeFigureOut">
              <a:rPr lang="en-NZ" smtClean="0"/>
              <a:t>17/11/2020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3550175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11" indent="0">
              <a:buNone/>
              <a:defRPr sz="1401"/>
            </a:lvl2pPr>
            <a:lvl3pPr marL="914422" indent="0">
              <a:buNone/>
              <a:defRPr sz="1200"/>
            </a:lvl3pPr>
            <a:lvl4pPr marL="1371635" indent="0">
              <a:buNone/>
              <a:defRPr sz="1001"/>
            </a:lvl4pPr>
            <a:lvl5pPr marL="1828846" indent="0">
              <a:buNone/>
              <a:defRPr sz="1001"/>
            </a:lvl5pPr>
            <a:lvl6pPr marL="2286057" indent="0">
              <a:buNone/>
              <a:defRPr sz="1001"/>
            </a:lvl6pPr>
            <a:lvl7pPr marL="2743268" indent="0">
              <a:buNone/>
              <a:defRPr sz="1001"/>
            </a:lvl7pPr>
            <a:lvl8pPr marL="3200481" indent="0">
              <a:buNone/>
              <a:defRPr sz="1001"/>
            </a:lvl8pPr>
            <a:lvl9pPr marL="3657692"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fld id="{4BE7227A-001F-4405-8A81-7190E07A4855}" type="datetimeFigureOut">
              <a:rPr lang="en-NZ" smtClean="0"/>
              <a:t>17/11/2020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3227392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90" y="987425"/>
            <a:ext cx="6172201" cy="4873625"/>
          </a:xfrm>
        </p:spPr>
        <p:txBody>
          <a:bodyPr/>
          <a:lstStyle>
            <a:lvl1pPr marL="0" indent="0">
              <a:buNone/>
              <a:defRPr sz="3200"/>
            </a:lvl1pPr>
            <a:lvl2pPr marL="457211" indent="0">
              <a:buNone/>
              <a:defRPr sz="2800"/>
            </a:lvl2pPr>
            <a:lvl3pPr marL="914422" indent="0">
              <a:buNone/>
              <a:defRPr sz="2400"/>
            </a:lvl3pPr>
            <a:lvl4pPr marL="1371635" indent="0">
              <a:buNone/>
              <a:defRPr sz="2000"/>
            </a:lvl4pPr>
            <a:lvl5pPr marL="1828846" indent="0">
              <a:buNone/>
              <a:defRPr sz="2000"/>
            </a:lvl5pPr>
            <a:lvl6pPr marL="2286057" indent="0">
              <a:buNone/>
              <a:defRPr sz="2000"/>
            </a:lvl6pPr>
            <a:lvl7pPr marL="2743268" indent="0">
              <a:buNone/>
              <a:defRPr sz="2000"/>
            </a:lvl7pPr>
            <a:lvl8pPr marL="3200481" indent="0">
              <a:buNone/>
              <a:defRPr sz="2000"/>
            </a:lvl8pPr>
            <a:lvl9pPr marL="3657692" indent="0">
              <a:buNone/>
              <a:defRPr sz="2000"/>
            </a:lvl9pPr>
          </a:lstStyle>
          <a:p>
            <a:r>
              <a:rPr lang="en-US"/>
              <a:t>Click icon to add picture</a:t>
            </a:r>
            <a:endParaRPr lang="en-NZ"/>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11" indent="0">
              <a:buNone/>
              <a:defRPr sz="1401"/>
            </a:lvl2pPr>
            <a:lvl3pPr marL="914422" indent="0">
              <a:buNone/>
              <a:defRPr sz="1200"/>
            </a:lvl3pPr>
            <a:lvl4pPr marL="1371635" indent="0">
              <a:buNone/>
              <a:defRPr sz="1001"/>
            </a:lvl4pPr>
            <a:lvl5pPr marL="1828846" indent="0">
              <a:buNone/>
              <a:defRPr sz="1001"/>
            </a:lvl5pPr>
            <a:lvl6pPr marL="2286057" indent="0">
              <a:buNone/>
              <a:defRPr sz="1001"/>
            </a:lvl6pPr>
            <a:lvl7pPr marL="2743268" indent="0">
              <a:buNone/>
              <a:defRPr sz="1001"/>
            </a:lvl7pPr>
            <a:lvl8pPr marL="3200481" indent="0">
              <a:buNone/>
              <a:defRPr sz="1001"/>
            </a:lvl8pPr>
            <a:lvl9pPr marL="3657692"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fld id="{4BE7227A-001F-4405-8A81-7190E07A4855}" type="datetimeFigureOut">
              <a:rPr lang="en-NZ" smtClean="0"/>
              <a:t>17/11/2020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221742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7227A-001F-4405-8A81-7190E07A4855}" type="datetimeFigureOut">
              <a:rPr lang="en-NZ" smtClean="0"/>
              <a:t>17/11/2020</a:t>
            </a:fld>
            <a:endParaRPr lang="en-NZ"/>
          </a:p>
        </p:txBody>
      </p:sp>
      <p:sp>
        <p:nvSpPr>
          <p:cNvPr id="5" name="Footer Placeholder 4"/>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82C11-918C-4253-9794-7D3AAEA6040A}" type="slidenum">
              <a:rPr lang="en-NZ" smtClean="0"/>
              <a:t>‹#›</a:t>
            </a:fld>
            <a:endParaRPr lang="en-NZ"/>
          </a:p>
        </p:txBody>
      </p:sp>
    </p:spTree>
    <p:extLst>
      <p:ext uri="{BB962C8B-B14F-4D97-AF65-F5344CB8AC3E}">
        <p14:creationId xmlns:p14="http://schemas.microsoft.com/office/powerpoint/2010/main" val="1434901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2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7" indent="-228607" algn="l" defTabSz="914422"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7" algn="l" defTabSz="91442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7" algn="l" defTabSz="91442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3"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4"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7"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2" rtl="0" eaLnBrk="1" latinLnBrk="0" hangingPunct="1">
        <a:defRPr sz="1801" kern="1200">
          <a:solidFill>
            <a:schemeClr val="tx1"/>
          </a:solidFill>
          <a:latin typeface="+mn-lt"/>
          <a:ea typeface="+mn-ea"/>
          <a:cs typeface="+mn-cs"/>
        </a:defRPr>
      </a:lvl1pPr>
      <a:lvl2pPr marL="457211" algn="l" defTabSz="914422" rtl="0" eaLnBrk="1" latinLnBrk="0" hangingPunct="1">
        <a:defRPr sz="1801" kern="1200">
          <a:solidFill>
            <a:schemeClr val="tx1"/>
          </a:solidFill>
          <a:latin typeface="+mn-lt"/>
          <a:ea typeface="+mn-ea"/>
          <a:cs typeface="+mn-cs"/>
        </a:defRPr>
      </a:lvl2pPr>
      <a:lvl3pPr marL="914422" algn="l" defTabSz="914422" rtl="0" eaLnBrk="1" latinLnBrk="0" hangingPunct="1">
        <a:defRPr sz="1801" kern="1200">
          <a:solidFill>
            <a:schemeClr val="tx1"/>
          </a:solidFill>
          <a:latin typeface="+mn-lt"/>
          <a:ea typeface="+mn-ea"/>
          <a:cs typeface="+mn-cs"/>
        </a:defRPr>
      </a:lvl3pPr>
      <a:lvl4pPr marL="1371635" algn="l" defTabSz="914422" rtl="0" eaLnBrk="1" latinLnBrk="0" hangingPunct="1">
        <a:defRPr sz="1801" kern="1200">
          <a:solidFill>
            <a:schemeClr val="tx1"/>
          </a:solidFill>
          <a:latin typeface="+mn-lt"/>
          <a:ea typeface="+mn-ea"/>
          <a:cs typeface="+mn-cs"/>
        </a:defRPr>
      </a:lvl4pPr>
      <a:lvl5pPr marL="1828846" algn="l" defTabSz="914422" rtl="0" eaLnBrk="1" latinLnBrk="0" hangingPunct="1">
        <a:defRPr sz="1801" kern="1200">
          <a:solidFill>
            <a:schemeClr val="tx1"/>
          </a:solidFill>
          <a:latin typeface="+mn-lt"/>
          <a:ea typeface="+mn-ea"/>
          <a:cs typeface="+mn-cs"/>
        </a:defRPr>
      </a:lvl5pPr>
      <a:lvl6pPr marL="2286057" algn="l" defTabSz="914422" rtl="0" eaLnBrk="1" latinLnBrk="0" hangingPunct="1">
        <a:defRPr sz="1801" kern="1200">
          <a:solidFill>
            <a:schemeClr val="tx1"/>
          </a:solidFill>
          <a:latin typeface="+mn-lt"/>
          <a:ea typeface="+mn-ea"/>
          <a:cs typeface="+mn-cs"/>
        </a:defRPr>
      </a:lvl6pPr>
      <a:lvl7pPr marL="2743268" algn="l" defTabSz="914422" rtl="0" eaLnBrk="1" latinLnBrk="0" hangingPunct="1">
        <a:defRPr sz="1801" kern="1200">
          <a:solidFill>
            <a:schemeClr val="tx1"/>
          </a:solidFill>
          <a:latin typeface="+mn-lt"/>
          <a:ea typeface="+mn-ea"/>
          <a:cs typeface="+mn-cs"/>
        </a:defRPr>
      </a:lvl7pPr>
      <a:lvl8pPr marL="3200481" algn="l" defTabSz="914422" rtl="0" eaLnBrk="1" latinLnBrk="0" hangingPunct="1">
        <a:defRPr sz="1801" kern="1200">
          <a:solidFill>
            <a:schemeClr val="tx1"/>
          </a:solidFill>
          <a:latin typeface="+mn-lt"/>
          <a:ea typeface="+mn-ea"/>
          <a:cs typeface="+mn-cs"/>
        </a:defRPr>
      </a:lvl8pPr>
      <a:lvl9pPr marL="3657692" algn="l" defTabSz="914422"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7227A-001F-4405-8A81-7190E07A4855}" type="datetimeFigureOut">
              <a:rPr lang="en-NZ" smtClean="0"/>
              <a:t>17/11/2020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82C11-918C-4253-9794-7D3AAEA6040A}" type="slidenum">
              <a:rPr lang="en-NZ" smtClean="0"/>
              <a:t>‹#›</a:t>
            </a:fld>
            <a:endParaRPr lang="en-NZ"/>
          </a:p>
        </p:txBody>
      </p:sp>
    </p:spTree>
    <p:extLst>
      <p:ext uri="{BB962C8B-B14F-4D97-AF65-F5344CB8AC3E}">
        <p14:creationId xmlns:p14="http://schemas.microsoft.com/office/powerpoint/2010/main" val="713705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video" Target="https://www.youtube.com/embed/MIA_1xQc7x8" TargetMode="External"/><Relationship Id="rId6" Type="http://schemas.openxmlformats.org/officeDocument/2006/relationships/image" Target="../media/image5.jpeg"/><Relationship Id="rId5" Type="http://schemas.openxmlformats.org/officeDocument/2006/relationships/hyperlink" Target="https://youtu.be/MIA_1xQc7x8" TargetMode="Externa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hyperlink" Target="http://www.legislation.govt.nz/act/public/2002/0040/latest/DLM158584.html"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www.mfe.govt.nz/sites/default/files/media/Climate%20Change/climate-change-response-zero-carbon-amendment-bill-summary.pdf" TargetMode="External"/><Relationship Id="rId4" Type="http://schemas.openxmlformats.org/officeDocument/2006/relationships/hyperlink" Target="http://www.legislation.govt.nz/act/public/2019/0061/latest/LMS183736.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www.legislation.govt.nz/act/public/1991/0069/latest/DLM230265.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unfccc.int/process-and-meetings/parties-non-party-stakeholders/parties/archive-of-party-submissions" TargetMode="External"/><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mfe.govt.nz/climate-change/why-climate-change-matters/global-response/new-zealands-role" TargetMode="External"/><Relationship Id="rId5" Type="http://schemas.openxmlformats.org/officeDocument/2006/relationships/image" Target="../media/image26.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mfe.govt.nz/climate-change/climate-change-and-government/international-climate-change-commitments" TargetMode="External"/><Relationship Id="rId4" Type="http://schemas.openxmlformats.org/officeDocument/2006/relationships/hyperlink" Target="https://www.mfe.govt.nz/sites/default/files/media/Climate%20Change/snapshot-4th-biennial-report-2019.pdf"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lgnz.co.nz/assets/Uploads/0827d40e5d/Climate-Change-Declaration.pdf"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mfe.govt.nz/climate-change/likely-impacts-of-climate-change/likely-climate-change-impacts-nz"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hyperlink" Target="https://atlas.boprc.govt.nz/api/v1/edms/document/A3434328/content" TargetMode="External"/><Relationship Id="rId2" Type="http://schemas.openxmlformats.org/officeDocument/2006/relationships/slideLayout" Target="../slideLayouts/slideLayout2.xml"/><Relationship Id="rId1" Type="http://schemas.openxmlformats.org/officeDocument/2006/relationships/video" Target="https://www.youtube.com/embed/JoySrxGtfig" TargetMode="External"/><Relationship Id="rId6" Type="http://schemas.openxmlformats.org/officeDocument/2006/relationships/image" Target="../media/image32.png"/><Relationship Id="rId5" Type="http://schemas.openxmlformats.org/officeDocument/2006/relationships/image" Target="../media/image37.jpeg"/><Relationship Id="rId4" Type="http://schemas.openxmlformats.org/officeDocument/2006/relationships/hyperlink" Target="https://youtu.be/JoySrxGtfig" TargetMode="External"/><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hyperlink" Target="https://atlas.boprc.govt.nz/api/v1/edms/document/A3434328/content" TargetMode="External"/><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https://www.royalsociety.org.nz/assets/documents/Report-Human-Health-Impacts-of-Climate-Change-for-New-Zealand-Oct-2017.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video" Target="https://player.vimeo.com/video/242646268" TargetMode="External"/><Relationship Id="rId6" Type="http://schemas.openxmlformats.org/officeDocument/2006/relationships/image" Target="../media/image52.png"/><Relationship Id="rId5" Type="http://schemas.openxmlformats.org/officeDocument/2006/relationships/hyperlink" Target="https://vimeo.com/242646268" TargetMode="Externa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hyperlink" Target="https://www.youtube.com/watch?v=1cvMX82iwRM" TargetMode="External"/><Relationship Id="rId2" Type="http://schemas.openxmlformats.org/officeDocument/2006/relationships/slideLayout" Target="../slideLayouts/slideLayout2.xml"/><Relationship Id="rId1" Type="http://schemas.openxmlformats.org/officeDocument/2006/relationships/video" Target="https://www.youtube.com/embed/1cvMX82iwRM" TargetMode="External"/><Relationship Id="rId6" Type="http://schemas.openxmlformats.org/officeDocument/2006/relationships/image" Target="../media/image56.jpeg"/><Relationship Id="rId5" Type="http://schemas.openxmlformats.org/officeDocument/2006/relationships/image" Target="../media/image32.png"/><Relationship Id="rId4" Type="http://schemas.openxmlformats.org/officeDocument/2006/relationships/image" Target="../media/image55.png"/><Relationship Id="rId9"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0Puv0Pss33M" TargetMode="External"/><Relationship Id="rId6" Type="http://schemas.openxmlformats.org/officeDocument/2006/relationships/image" Target="../media/image58.jpeg"/><Relationship Id="rId5" Type="http://schemas.openxmlformats.org/officeDocument/2006/relationships/image" Target="../media/image6.jpeg"/><Relationship Id="rId4" Type="http://schemas.openxmlformats.org/officeDocument/2006/relationships/hyperlink" Target="https://www.youtube.com/watch?v=0Puv0Pss33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mfe.govt.nz/sites/default/files/media/Climate%20Change/adapting-to-climate-change-stocktake-tag-report.pdf" TargetMode="External"/><Relationship Id="rId7"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hyperlink" Target="https://survey.alchemer.com/s3/6035974/Module-1-Climate-change-101-public-survey"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whakatane.govt.nz/climate-change"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22.xml"/><Relationship Id="rId2" Type="http://schemas.openxmlformats.org/officeDocument/2006/relationships/image" Target="../media/image2.png"/><Relationship Id="rId16" Type="http://schemas.openxmlformats.org/officeDocument/2006/relationships/slide" Target="slide28.xml"/><Relationship Id="rId1" Type="http://schemas.openxmlformats.org/officeDocument/2006/relationships/slideLayout" Target="../slideLayouts/slideLayout3.xml"/><Relationship Id="rId6" Type="http://schemas.openxmlformats.org/officeDocument/2006/relationships/slide" Target="slide10.xml"/><Relationship Id="rId11" Type="http://schemas.openxmlformats.org/officeDocument/2006/relationships/slide" Target="slide20.xml"/><Relationship Id="rId5" Type="http://schemas.openxmlformats.org/officeDocument/2006/relationships/slide" Target="slide8.xml"/><Relationship Id="rId15" Type="http://schemas.openxmlformats.org/officeDocument/2006/relationships/image" Target="../media/image3.png"/><Relationship Id="rId10" Type="http://schemas.openxmlformats.org/officeDocument/2006/relationships/slide" Target="slide19.xml"/><Relationship Id="rId4" Type="http://schemas.openxmlformats.org/officeDocument/2006/relationships/slide" Target="slide6.xml"/><Relationship Id="rId9" Type="http://schemas.openxmlformats.org/officeDocument/2006/relationships/slide" Target="slide17.xml"/><Relationship Id="rId14" Type="http://schemas.openxmlformats.org/officeDocument/2006/relationships/slide" Target="slide2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3v-w8Cyfoq8" TargetMode="External"/><Relationship Id="rId6" Type="http://schemas.openxmlformats.org/officeDocument/2006/relationships/image" Target="../media/image5.jpeg"/><Relationship Id="rId5" Type="http://schemas.openxmlformats.org/officeDocument/2006/relationships/hyperlink" Target="https://www.youtube.com/watch?v=3v-w8Cyfoq8"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fmBDZKOdbkY" TargetMode="External"/><Relationship Id="rId6" Type="http://schemas.openxmlformats.org/officeDocument/2006/relationships/image" Target="../media/image6.jpeg"/><Relationship Id="rId5" Type="http://schemas.openxmlformats.org/officeDocument/2006/relationships/hyperlink" Target="https://www.youtube.com/watch?v=fmBDZKOdbkY"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hyperlink" Target="https://unfccc.in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B11kASPfYxY" TargetMode="External"/><Relationship Id="rId6" Type="http://schemas.openxmlformats.org/officeDocument/2006/relationships/image" Target="../media/image6.jpeg"/><Relationship Id="rId5" Type="http://schemas.openxmlformats.org/officeDocument/2006/relationships/hyperlink" Target="https://youtu.be/B11kASPfYxY"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39089" y="4796444"/>
            <a:ext cx="3167150" cy="646331"/>
          </a:xfrm>
          <a:prstGeom prst="rect">
            <a:avLst/>
          </a:prstGeom>
          <a:noFill/>
        </p:spPr>
        <p:txBody>
          <a:bodyPr wrap="square" rtlCol="0">
            <a:spAutoFit/>
          </a:bodyPr>
          <a:lstStyle/>
          <a:p>
            <a:r>
              <a:rPr lang="mi-NZ" sz="3600" dirty="0">
                <a:solidFill>
                  <a:schemeClr val="bg1"/>
                </a:solidFill>
              </a:rPr>
              <a:t>E-LEARNING</a:t>
            </a:r>
            <a:endParaRPr lang="en-NZ" sz="3200" dirty="0"/>
          </a:p>
        </p:txBody>
      </p:sp>
    </p:spTree>
    <p:extLst>
      <p:ext uri="{BB962C8B-B14F-4D97-AF65-F5344CB8AC3E}">
        <p14:creationId xmlns:p14="http://schemas.microsoft.com/office/powerpoint/2010/main" val="1566702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ontent Placeholder 8"/>
          <p:cNvSpPr>
            <a:spLocks noGrp="1"/>
          </p:cNvSpPr>
          <p:nvPr>
            <p:ph type="body" idx="1"/>
          </p:nvPr>
        </p:nvSpPr>
        <p:spPr>
          <a:xfrm>
            <a:off x="146668" y="1314104"/>
            <a:ext cx="8340627" cy="788156"/>
          </a:xfrm>
        </p:spPr>
        <p:txBody>
          <a:bodyPr>
            <a:noAutofit/>
          </a:bodyPr>
          <a:lstStyle/>
          <a:p>
            <a:r>
              <a:rPr lang="en-NZ" sz="1800" dirty="0">
                <a:solidFill>
                  <a:schemeClr val="tx2"/>
                </a:solidFill>
              </a:rPr>
              <a:t>2.2. The Paris Agreement   </a:t>
            </a:r>
          </a:p>
          <a:p>
            <a:r>
              <a:rPr lang="en-NZ" sz="3600" dirty="0">
                <a:solidFill>
                  <a:schemeClr val="tx2"/>
                </a:solidFill>
              </a:rPr>
              <a:t> </a:t>
            </a:r>
          </a:p>
        </p:txBody>
      </p:sp>
      <p:pic>
        <p:nvPicPr>
          <p:cNvPr id="2" name="MIA_1xQc7x8"/>
          <p:cNvPicPr>
            <a:picLocks noRot="1" noChangeAspect="1"/>
          </p:cNvPicPr>
          <p:nvPr>
            <a:videoFile r:link="rId1"/>
          </p:nvPr>
        </p:nvPicPr>
        <p:blipFill>
          <a:blip r:embed="rId4"/>
          <a:stretch>
            <a:fillRect/>
          </a:stretch>
        </p:blipFill>
        <p:spPr>
          <a:xfrm>
            <a:off x="5481873" y="1765187"/>
            <a:ext cx="6297691" cy="3542452"/>
          </a:xfrm>
          <a:prstGeom prst="rect">
            <a:avLst/>
          </a:prstGeom>
        </p:spPr>
      </p:pic>
      <p:sp>
        <p:nvSpPr>
          <p:cNvPr id="3" name="TextBox 2"/>
          <p:cNvSpPr txBox="1"/>
          <p:nvPr/>
        </p:nvSpPr>
        <p:spPr>
          <a:xfrm>
            <a:off x="5394357" y="5307639"/>
            <a:ext cx="2925780" cy="254044"/>
          </a:xfrm>
          <a:prstGeom prst="rect">
            <a:avLst/>
          </a:prstGeom>
          <a:noFill/>
        </p:spPr>
        <p:txBody>
          <a:bodyPr wrap="square" rtlCol="0">
            <a:spAutoFit/>
          </a:bodyPr>
          <a:lstStyle/>
          <a:p>
            <a:r>
              <a:rPr lang="en-NZ" sz="1051" dirty="0">
                <a:hlinkClick r:id="rId5"/>
              </a:rPr>
              <a:t>https://youtu.be/MIA_1xQc7x8</a:t>
            </a:r>
            <a:r>
              <a:rPr lang="en-NZ" sz="1051" dirty="0"/>
              <a:t> (21/04/2020) </a:t>
            </a:r>
          </a:p>
        </p:txBody>
      </p:sp>
      <p:sp>
        <p:nvSpPr>
          <p:cNvPr id="4" name="TextBox 3"/>
          <p:cNvSpPr txBox="1"/>
          <p:nvPr/>
        </p:nvSpPr>
        <p:spPr>
          <a:xfrm>
            <a:off x="0" y="6152800"/>
            <a:ext cx="10963747" cy="584775"/>
          </a:xfrm>
          <a:prstGeom prst="rect">
            <a:avLst/>
          </a:prstGeom>
          <a:noFill/>
        </p:spPr>
        <p:txBody>
          <a:bodyPr wrap="square" rtlCol="0">
            <a:spAutoFit/>
          </a:bodyPr>
          <a:lstStyle/>
          <a:p>
            <a:r>
              <a:rPr lang="en-NZ" sz="1600" dirty="0"/>
              <a:t>More on the Paris agreement on the UN homepage: </a:t>
            </a:r>
          </a:p>
          <a:p>
            <a:r>
              <a:rPr lang="en-NZ" sz="1600" dirty="0"/>
              <a:t>https://unfccc.int/process-and-meetings/the-paris-agreement/the-paris-agreement</a:t>
            </a:r>
          </a:p>
        </p:txBody>
      </p:sp>
      <p:pic>
        <p:nvPicPr>
          <p:cNvPr id="6" name="Picture 2" descr="Why Is That Important? | Listen via Stitcher for Podcast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286" y="1907392"/>
            <a:ext cx="785985" cy="7859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98787" y="1907392"/>
            <a:ext cx="4199300" cy="2800767"/>
          </a:xfrm>
          <a:prstGeom prst="rect">
            <a:avLst/>
          </a:prstGeom>
          <a:noFill/>
        </p:spPr>
        <p:txBody>
          <a:bodyPr wrap="square" rtlCol="0">
            <a:spAutoFit/>
          </a:bodyPr>
          <a:lstStyle/>
          <a:p>
            <a:r>
              <a:rPr lang="en-NZ" sz="1600" b="1" dirty="0"/>
              <a:t>The Paris Agreement </a:t>
            </a:r>
            <a:r>
              <a:rPr lang="en-NZ" sz="1600" dirty="0"/>
              <a:t>is an agreement within the United Nations Framework on Climate Change (UNFCCC) signed in Paris 2016. </a:t>
            </a:r>
          </a:p>
          <a:p>
            <a:endParaRPr lang="en-NZ" sz="1600" dirty="0"/>
          </a:p>
          <a:p>
            <a:r>
              <a:rPr lang="en-NZ" sz="1600" dirty="0"/>
              <a:t>The Paris Agreement’s central aim is to strengthen the global response to the threat of climate change by keeping a global temperature rise this century well below 2 degrees Celsius above pre-industrial level and to pursue efforts to limit the temperature increase even further to 1.5 degrees Celsius. </a:t>
            </a:r>
          </a:p>
        </p:txBody>
      </p:sp>
      <p:pic>
        <p:nvPicPr>
          <p:cNvPr id="8" name="Picture 7" descr="Cartoon Doodle Alarm Clock #Doodle, #Cartoon, #Clock, #Alarm (With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2980" y="5547073"/>
            <a:ext cx="426316" cy="4364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49296" y="5614174"/>
            <a:ext cx="922057" cy="307777"/>
          </a:xfrm>
          <a:prstGeom prst="rect">
            <a:avLst/>
          </a:prstGeom>
          <a:noFill/>
        </p:spPr>
        <p:txBody>
          <a:bodyPr wrap="square" rtlCol="0">
            <a:spAutoFit/>
          </a:bodyPr>
          <a:lstStyle/>
          <a:p>
            <a:r>
              <a:rPr lang="en-NZ" sz="1400" dirty="0"/>
              <a:t>15min</a:t>
            </a:r>
          </a:p>
        </p:txBody>
      </p:sp>
    </p:spTree>
    <p:extLst>
      <p:ext uri="{BB962C8B-B14F-4D97-AF65-F5344CB8AC3E}">
        <p14:creationId xmlns:p14="http://schemas.microsoft.com/office/powerpoint/2010/main" val="849938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642" y="1672197"/>
            <a:ext cx="10515600" cy="425512"/>
          </a:xfrm>
        </p:spPr>
        <p:txBody>
          <a:bodyPr>
            <a:noAutofit/>
          </a:bodyPr>
          <a:lstStyle/>
          <a:p>
            <a:r>
              <a:rPr lang="mi-NZ" sz="1600" dirty="0">
                <a:solidFill>
                  <a:schemeClr val="tx2"/>
                </a:solidFill>
                <a:latin typeface="+mn-lt"/>
              </a:rPr>
              <a:t>3.1. Legislative context </a:t>
            </a:r>
            <a:endParaRPr lang="en-NZ" sz="1600" dirty="0">
              <a:solidFill>
                <a:schemeClr val="tx2"/>
              </a:solidFill>
              <a:latin typeface="+mn-lt"/>
            </a:endParaRPr>
          </a:p>
        </p:txBody>
      </p:sp>
      <p:sp>
        <p:nvSpPr>
          <p:cNvPr id="5" name="Title 2"/>
          <p:cNvSpPr txBox="1">
            <a:spLocks/>
          </p:cNvSpPr>
          <p:nvPr/>
        </p:nvSpPr>
        <p:spPr>
          <a:xfrm>
            <a:off x="108642" y="1136328"/>
            <a:ext cx="11103316" cy="603596"/>
          </a:xfrm>
          <a:prstGeom prst="rect">
            <a:avLst/>
          </a:prstGeom>
        </p:spPr>
        <p:txBody>
          <a:bodyPr vert="horz" lIns="91440" tIns="45720" rIns="91440" bIns="45720" rtlCol="0" anchor="ctr">
            <a:normAutofit/>
          </a:bodyPr>
          <a:lstStyle>
            <a:lvl1pPr algn="l" defTabSz="914422" rtl="0" eaLnBrk="1" latinLnBrk="0" hangingPunct="1">
              <a:lnSpc>
                <a:spcPct val="90000"/>
              </a:lnSpc>
              <a:spcBef>
                <a:spcPct val="0"/>
              </a:spcBef>
              <a:buNone/>
              <a:defRPr sz="4400" kern="1200">
                <a:solidFill>
                  <a:schemeClr val="tx1"/>
                </a:solidFill>
                <a:latin typeface="+mj-lt"/>
                <a:ea typeface="+mj-ea"/>
                <a:cs typeface="+mj-cs"/>
              </a:defRPr>
            </a:lvl1pPr>
          </a:lstStyle>
          <a:p>
            <a:r>
              <a:rPr lang="en-NZ" sz="2800">
                <a:solidFill>
                  <a:schemeClr val="tx2"/>
                </a:solidFill>
              </a:rPr>
              <a:t>3. National context </a:t>
            </a:r>
            <a:endParaRPr lang="en-NZ" sz="2800" dirty="0">
              <a:solidFill>
                <a:schemeClr val="tx2"/>
              </a:solidFill>
            </a:endParaRPr>
          </a:p>
        </p:txBody>
      </p:sp>
      <p:pic>
        <p:nvPicPr>
          <p:cNvPr id="8" name="Picture 2" descr="New Zealand Parliament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9490" y="4814613"/>
            <a:ext cx="1140846" cy="109996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8642" y="2097709"/>
            <a:ext cx="5767058" cy="1600438"/>
          </a:xfrm>
          <a:prstGeom prst="rect">
            <a:avLst/>
          </a:prstGeom>
          <a:noFill/>
        </p:spPr>
        <p:txBody>
          <a:bodyPr wrap="square" rtlCol="0">
            <a:spAutoFit/>
          </a:bodyPr>
          <a:lstStyle/>
          <a:p>
            <a:r>
              <a:rPr lang="en-NZ" sz="1400" dirty="0"/>
              <a:t>There are three key pieces of legislation that specifically guide New Zealand’s response to climate change:</a:t>
            </a:r>
          </a:p>
          <a:p>
            <a:pPr marL="342900" indent="-342900">
              <a:buAutoNum type="arabicPeriod"/>
            </a:pPr>
            <a:r>
              <a:rPr lang="en-NZ" sz="1400" dirty="0"/>
              <a:t>The Climate Change Response Act 2002, </a:t>
            </a:r>
          </a:p>
          <a:p>
            <a:pPr marL="342900" indent="-342900">
              <a:buAutoNum type="arabicPeriod"/>
            </a:pPr>
            <a:r>
              <a:rPr lang="en-NZ" sz="1400" dirty="0"/>
              <a:t>The Climate Change Response (Zero Carbon) Amendment Act (2019), </a:t>
            </a:r>
          </a:p>
          <a:p>
            <a:pPr marL="342900" indent="-342900">
              <a:buAutoNum type="arabicPeriod"/>
            </a:pPr>
            <a:r>
              <a:rPr lang="en-NZ" sz="1400" dirty="0"/>
              <a:t>The Resource Management Act 1991 (RMA). </a:t>
            </a:r>
          </a:p>
          <a:p>
            <a:endParaRPr lang="mi-NZ" sz="1400" dirty="0"/>
          </a:p>
          <a:p>
            <a:r>
              <a:rPr lang="mi-NZ" sz="1400" dirty="0"/>
              <a:t>These are summarised on the following slides. </a:t>
            </a:r>
            <a:endParaRPr lang="en-NZ" sz="1400" dirty="0"/>
          </a:p>
        </p:txBody>
      </p:sp>
      <p:pic>
        <p:nvPicPr>
          <p:cNvPr id="6146" name="Picture 2" descr="Zero Carbon Bill revealed: everything you need to know | The Spinof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6053" y="1436468"/>
            <a:ext cx="4954283" cy="297257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The Beehive, Wellington City, New Zealand&quot; by beniaminus | Redbubbl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185"/>
          <a:stretch/>
        </p:blipFill>
        <p:spPr bwMode="auto">
          <a:xfrm>
            <a:off x="606582" y="3649909"/>
            <a:ext cx="3983524" cy="2329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100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04874" y="1349263"/>
            <a:ext cx="4934138" cy="338554"/>
          </a:xfrm>
          <a:prstGeom prst="rect">
            <a:avLst/>
          </a:prstGeom>
          <a:noFill/>
        </p:spPr>
        <p:txBody>
          <a:bodyPr wrap="square" rtlCol="0">
            <a:spAutoFit/>
          </a:bodyPr>
          <a:lstStyle/>
          <a:p>
            <a:r>
              <a:rPr lang="en-NZ" sz="1600" dirty="0"/>
              <a:t>1. Climate Change Response Act 2002 </a:t>
            </a:r>
          </a:p>
        </p:txBody>
      </p:sp>
      <p:sp>
        <p:nvSpPr>
          <p:cNvPr id="4" name="TextBox 3"/>
          <p:cNvSpPr txBox="1"/>
          <p:nvPr/>
        </p:nvSpPr>
        <p:spPr>
          <a:xfrm>
            <a:off x="104874" y="1776492"/>
            <a:ext cx="7011150" cy="2462213"/>
          </a:xfrm>
          <a:prstGeom prst="rect">
            <a:avLst/>
          </a:prstGeom>
          <a:noFill/>
        </p:spPr>
        <p:txBody>
          <a:bodyPr wrap="square" rtlCol="0">
            <a:spAutoFit/>
          </a:bodyPr>
          <a:lstStyle/>
          <a:p>
            <a:r>
              <a:rPr lang="en-NZ" sz="1400" dirty="0"/>
              <a:t>The Climate Change Response Act 2002 puts in place a legal framework to enable New Zealand to meet its international obligations under the United Nations Framework Convention on Climate Change and the Kyoto Protocol.</a:t>
            </a:r>
          </a:p>
          <a:p>
            <a:endParaRPr lang="en-NZ" sz="1400" dirty="0"/>
          </a:p>
          <a:p>
            <a:pPr marL="285750" indent="-285750">
              <a:buFont typeface="Arial" panose="020B0604020202020204" pitchFamily="34" charset="0"/>
              <a:buChar char="•"/>
            </a:pPr>
            <a:r>
              <a:rPr lang="en-NZ" sz="1400" dirty="0"/>
              <a:t>The Act includes powers for the Minister of Finance to manage New Zealand’s holdings of units that represent New Zealand’s target allocation for greenhouse gas emissions under the Protocol. </a:t>
            </a:r>
          </a:p>
          <a:p>
            <a:pPr marL="285750" indent="-285750">
              <a:buFont typeface="Arial" panose="020B0604020202020204" pitchFamily="34" charset="0"/>
              <a:buChar char="•"/>
            </a:pPr>
            <a:r>
              <a:rPr lang="en-NZ" sz="1400" dirty="0"/>
              <a:t>It enables the Minister to trade those units on the international market. </a:t>
            </a:r>
          </a:p>
          <a:p>
            <a:pPr marL="285750" indent="-285750">
              <a:buFont typeface="Arial" panose="020B0604020202020204" pitchFamily="34" charset="0"/>
              <a:buChar char="•"/>
            </a:pPr>
            <a:r>
              <a:rPr lang="en-NZ" sz="1400" dirty="0"/>
              <a:t>It establishes a registry to record holdings and transfers of units. </a:t>
            </a:r>
          </a:p>
          <a:p>
            <a:pPr marL="285750" indent="-285750">
              <a:buFont typeface="Arial" panose="020B0604020202020204" pitchFamily="34" charset="0"/>
              <a:buChar char="•"/>
            </a:pPr>
            <a:r>
              <a:rPr lang="en-NZ" sz="1400" dirty="0"/>
              <a:t>The Act also establishes a national inventory agency to record and report information relating to greenhouse gas emissions in accordance with international requirements.</a:t>
            </a:r>
          </a:p>
        </p:txBody>
      </p:sp>
      <p:sp>
        <p:nvSpPr>
          <p:cNvPr id="5" name="Rectangle 4"/>
          <p:cNvSpPr/>
          <p:nvPr/>
        </p:nvSpPr>
        <p:spPr>
          <a:xfrm>
            <a:off x="0" y="6256440"/>
            <a:ext cx="9745296" cy="492443"/>
          </a:xfrm>
          <a:prstGeom prst="rect">
            <a:avLst/>
          </a:prstGeom>
        </p:spPr>
        <p:txBody>
          <a:bodyPr wrap="square">
            <a:spAutoFit/>
          </a:bodyPr>
          <a:lstStyle/>
          <a:p>
            <a:r>
              <a:rPr lang="en-NZ" sz="1400" dirty="0"/>
              <a:t>The full Climate Change Response Act 2002 (407pages):  </a:t>
            </a:r>
          </a:p>
          <a:p>
            <a:r>
              <a:rPr lang="en-NZ" sz="1200" dirty="0">
                <a:hlinkClick r:id="rId3"/>
              </a:rPr>
              <a:t>http://www.legislation.govt.nz/act/public/2002/0040/latest/DLM158584.html</a:t>
            </a:r>
            <a:endParaRPr lang="en-NZ" sz="1200" dirty="0"/>
          </a:p>
        </p:txBody>
      </p:sp>
      <p:pic>
        <p:nvPicPr>
          <p:cNvPr id="2050" name="Picture 2" descr="New Zealand Parliament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3414" y="4952386"/>
            <a:ext cx="1020534" cy="9839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ackling The Climate Crisis Requires Systemic Change, Not Jus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6680" y="1422470"/>
            <a:ext cx="4514264" cy="3385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384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99589" y="1292781"/>
            <a:ext cx="6219731" cy="338554"/>
          </a:xfrm>
          <a:prstGeom prst="rect">
            <a:avLst/>
          </a:prstGeom>
          <a:noFill/>
        </p:spPr>
        <p:txBody>
          <a:bodyPr wrap="square" rtlCol="0">
            <a:spAutoFit/>
          </a:bodyPr>
          <a:lstStyle/>
          <a:p>
            <a:r>
              <a:rPr lang="en-NZ" sz="1600" dirty="0"/>
              <a:t>2. Climate Change Response (Zero Carbon) Amendment Act 2019  </a:t>
            </a:r>
          </a:p>
        </p:txBody>
      </p:sp>
      <p:sp>
        <p:nvSpPr>
          <p:cNvPr id="4" name="TextBox 3"/>
          <p:cNvSpPr txBox="1"/>
          <p:nvPr/>
        </p:nvSpPr>
        <p:spPr>
          <a:xfrm>
            <a:off x="99589" y="1671468"/>
            <a:ext cx="7215611" cy="3970318"/>
          </a:xfrm>
          <a:prstGeom prst="rect">
            <a:avLst/>
          </a:prstGeom>
          <a:noFill/>
        </p:spPr>
        <p:txBody>
          <a:bodyPr wrap="square" rtlCol="0">
            <a:spAutoFit/>
          </a:bodyPr>
          <a:lstStyle/>
          <a:p>
            <a:r>
              <a:rPr lang="en-NZ" sz="1400" dirty="0"/>
              <a:t>The Climate Change Response (Zero Carbon) Amendment Act 2019 is an update to the Climate Change Response Act 2002 to enable New Zealand to develop and implement climate change policies in support of the Paris Agreement. </a:t>
            </a:r>
          </a:p>
          <a:p>
            <a:endParaRPr lang="en-NZ" sz="1400" dirty="0"/>
          </a:p>
          <a:p>
            <a:r>
              <a:rPr lang="en-NZ" sz="1400" dirty="0"/>
              <a:t>These updates achieve four key things: </a:t>
            </a:r>
          </a:p>
          <a:p>
            <a:pPr lvl="0"/>
            <a:r>
              <a:rPr lang="en-NZ" sz="1400" dirty="0"/>
              <a:t>1. Set a new domestic greenhouse gas emissions reduction target for New Zealand to: </a:t>
            </a:r>
          </a:p>
          <a:p>
            <a:pPr marL="628650" lvl="1" indent="-171450">
              <a:buFont typeface="Courier New" panose="02070309020205020404" pitchFamily="49" charset="0"/>
              <a:buChar char="o"/>
            </a:pPr>
            <a:r>
              <a:rPr lang="en-NZ" sz="1400" dirty="0"/>
              <a:t>Reduce net emissions of all greenhouse gases (except biogenic methane) to zero by 2050</a:t>
            </a:r>
          </a:p>
          <a:p>
            <a:pPr marL="628650" lvl="1" indent="-171450">
              <a:buFont typeface="Courier New" panose="02070309020205020404" pitchFamily="49" charset="0"/>
              <a:buChar char="o"/>
            </a:pPr>
            <a:r>
              <a:rPr lang="en-NZ" sz="1400" dirty="0"/>
              <a:t>Reduce emissions of biogenic methane to 24–47 per cent below 2017 levels by 2050, including to 10 per cent below 2017 levels by 2030</a:t>
            </a:r>
          </a:p>
          <a:p>
            <a:pPr lvl="0"/>
            <a:r>
              <a:rPr lang="en-NZ" sz="1400" dirty="0"/>
              <a:t>2. Establish a system of emissions budgets to act as stepping stones towards the long-term target</a:t>
            </a:r>
          </a:p>
          <a:p>
            <a:pPr lvl="0"/>
            <a:r>
              <a:rPr lang="en-NZ" sz="1400" dirty="0"/>
              <a:t>3. Require the Government to develop and implement policies for climate change adaptation and mitigation</a:t>
            </a:r>
          </a:p>
          <a:p>
            <a:pPr lvl="0"/>
            <a:r>
              <a:rPr lang="en-NZ" sz="1400" dirty="0"/>
              <a:t>4. Establish a new, independent Climate Change Commission to provide expert advice and monitoring to help keep successive governments on track to meeting long-term goals. </a:t>
            </a:r>
          </a:p>
          <a:p>
            <a:endParaRPr lang="en-NZ" sz="1400" dirty="0"/>
          </a:p>
          <a:p>
            <a:endParaRPr lang="en-NZ" sz="1400" dirty="0"/>
          </a:p>
          <a:p>
            <a:endParaRPr lang="en-NZ" sz="1400" dirty="0"/>
          </a:p>
        </p:txBody>
      </p:sp>
      <p:pic>
        <p:nvPicPr>
          <p:cNvPr id="5" name="Picture 2" descr="New Zealand Parliament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9369" y="4935432"/>
            <a:ext cx="932507" cy="8990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211173"/>
            <a:ext cx="8474045" cy="492443"/>
          </a:xfrm>
          <a:prstGeom prst="rect">
            <a:avLst/>
          </a:prstGeom>
        </p:spPr>
        <p:txBody>
          <a:bodyPr wrap="square">
            <a:spAutoFit/>
          </a:bodyPr>
          <a:lstStyle/>
          <a:p>
            <a:r>
              <a:rPr lang="en-NZ" sz="1400" dirty="0"/>
              <a:t>The full Climate Change Response (Zero Carbon) Amendment Act 2019 </a:t>
            </a:r>
            <a:r>
              <a:rPr lang="en-NZ" sz="1200" dirty="0">
                <a:hlinkClick r:id="rId4"/>
              </a:rPr>
              <a:t>http://www.legislation.govt.nz/act/public/2019/0061/latest/LMS183736.html</a:t>
            </a:r>
            <a:endParaRPr lang="en-NZ" sz="1200" dirty="0"/>
          </a:p>
        </p:txBody>
      </p:sp>
      <p:sp>
        <p:nvSpPr>
          <p:cNvPr id="7" name="TextBox 6"/>
          <p:cNvSpPr txBox="1"/>
          <p:nvPr/>
        </p:nvSpPr>
        <p:spPr>
          <a:xfrm>
            <a:off x="5762529" y="6118840"/>
            <a:ext cx="6239347" cy="677108"/>
          </a:xfrm>
          <a:prstGeom prst="rect">
            <a:avLst/>
          </a:prstGeom>
          <a:noFill/>
        </p:spPr>
        <p:txBody>
          <a:bodyPr wrap="square" rtlCol="0">
            <a:spAutoFit/>
          </a:bodyPr>
          <a:lstStyle/>
          <a:p>
            <a:r>
              <a:rPr lang="en-NZ" sz="1400" dirty="0"/>
              <a:t>Summary version (17 pages): </a:t>
            </a:r>
            <a:r>
              <a:rPr lang="en-NZ" sz="1200" dirty="0">
                <a:hlinkClick r:id="rId5"/>
              </a:rPr>
              <a:t>https://www.mfe.govt.nz/sites/default/files/media/Climate%20Change/climate-change-response-zero-carbon-amendment-bill-summary.pdf</a:t>
            </a:r>
            <a:endParaRPr lang="en-NZ" sz="1200" dirty="0"/>
          </a:p>
        </p:txBody>
      </p:sp>
      <p:pic>
        <p:nvPicPr>
          <p:cNvPr id="8" name="Picture 7"/>
          <p:cNvPicPr>
            <a:picLocks noChangeAspect="1"/>
          </p:cNvPicPr>
          <p:nvPr/>
        </p:nvPicPr>
        <p:blipFill>
          <a:blip r:embed="rId6"/>
          <a:stretch>
            <a:fillRect/>
          </a:stretch>
        </p:blipFill>
        <p:spPr>
          <a:xfrm>
            <a:off x="7470767" y="1705012"/>
            <a:ext cx="2993783" cy="4240341"/>
          </a:xfrm>
          <a:prstGeom prst="rect">
            <a:avLst/>
          </a:prstGeom>
        </p:spPr>
      </p:pic>
      <p:pic>
        <p:nvPicPr>
          <p:cNvPr id="9" name="Picture 8"/>
          <p:cNvPicPr>
            <a:picLocks noChangeAspect="1"/>
          </p:cNvPicPr>
          <p:nvPr/>
        </p:nvPicPr>
        <p:blipFill>
          <a:blip r:embed="rId7"/>
          <a:stretch>
            <a:fillRect/>
          </a:stretch>
        </p:blipFill>
        <p:spPr>
          <a:xfrm>
            <a:off x="1917369" y="5087723"/>
            <a:ext cx="1859021" cy="805088"/>
          </a:xfrm>
          <a:prstGeom prst="rect">
            <a:avLst/>
          </a:prstGeom>
        </p:spPr>
      </p:pic>
      <p:sp>
        <p:nvSpPr>
          <p:cNvPr id="10" name="TextBox 9"/>
          <p:cNvSpPr txBox="1"/>
          <p:nvPr/>
        </p:nvSpPr>
        <p:spPr>
          <a:xfrm>
            <a:off x="3931957" y="4877148"/>
            <a:ext cx="2561331" cy="1015663"/>
          </a:xfrm>
          <a:prstGeom prst="rect">
            <a:avLst/>
          </a:prstGeom>
          <a:noFill/>
        </p:spPr>
        <p:txBody>
          <a:bodyPr wrap="square" rtlCol="0">
            <a:spAutoFit/>
          </a:bodyPr>
          <a:lstStyle/>
          <a:p>
            <a:endParaRPr lang="en-NZ" sz="1200" dirty="0"/>
          </a:p>
          <a:p>
            <a:r>
              <a:rPr lang="en-NZ" sz="1200" dirty="0"/>
              <a:t>“Will work with central government to deliver on national emission reduction targets and support resilience in our communities.”</a:t>
            </a:r>
          </a:p>
        </p:txBody>
      </p:sp>
      <p:pic>
        <p:nvPicPr>
          <p:cNvPr id="2" name="Picture 1"/>
          <p:cNvPicPr>
            <a:picLocks noChangeAspect="1"/>
          </p:cNvPicPr>
          <p:nvPr/>
        </p:nvPicPr>
        <p:blipFill>
          <a:blip r:embed="rId8"/>
          <a:stretch>
            <a:fillRect/>
          </a:stretch>
        </p:blipFill>
        <p:spPr>
          <a:xfrm>
            <a:off x="1809348" y="5014259"/>
            <a:ext cx="4752817" cy="945888"/>
          </a:xfrm>
          <a:prstGeom prst="rect">
            <a:avLst/>
          </a:prstGeom>
        </p:spPr>
      </p:pic>
    </p:spTree>
    <p:extLst>
      <p:ext uri="{BB962C8B-B14F-4D97-AF65-F5344CB8AC3E}">
        <p14:creationId xmlns:p14="http://schemas.microsoft.com/office/powerpoint/2010/main" val="504145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New Zealand Parliament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6174" y="4914697"/>
            <a:ext cx="1034376" cy="9973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8826" y="1526663"/>
            <a:ext cx="4046899" cy="369332"/>
          </a:xfrm>
          <a:prstGeom prst="rect">
            <a:avLst/>
          </a:prstGeom>
          <a:noFill/>
        </p:spPr>
        <p:txBody>
          <a:bodyPr wrap="square" rtlCol="0">
            <a:spAutoFit/>
          </a:bodyPr>
          <a:lstStyle/>
          <a:p>
            <a:r>
              <a:rPr lang="en-NZ" sz="1600" dirty="0"/>
              <a:t>3. The Resource Management Act 1991 (RMA</a:t>
            </a:r>
            <a:r>
              <a:rPr lang="en-NZ" dirty="0"/>
              <a:t>) </a:t>
            </a:r>
          </a:p>
        </p:txBody>
      </p:sp>
      <p:sp>
        <p:nvSpPr>
          <p:cNvPr id="5" name="TextBox 4"/>
          <p:cNvSpPr txBox="1"/>
          <p:nvPr/>
        </p:nvSpPr>
        <p:spPr>
          <a:xfrm>
            <a:off x="63374" y="2077423"/>
            <a:ext cx="6146212" cy="1169551"/>
          </a:xfrm>
          <a:prstGeom prst="rect">
            <a:avLst/>
          </a:prstGeom>
          <a:noFill/>
        </p:spPr>
        <p:txBody>
          <a:bodyPr wrap="square" rtlCol="0">
            <a:spAutoFit/>
          </a:bodyPr>
          <a:lstStyle/>
          <a:p>
            <a:r>
              <a:rPr lang="en-NZ" sz="1400" dirty="0"/>
              <a:t>Under the RMA, local government is required to consider the effects of a changing climate on communities, and to incorporate climate change into existing frameworks, plans, projects and standard decision-making procedures. </a:t>
            </a:r>
          </a:p>
          <a:p>
            <a:endParaRPr lang="en-NZ" sz="1400" dirty="0"/>
          </a:p>
          <a:p>
            <a:r>
              <a:rPr lang="en-NZ" sz="1400" dirty="0"/>
              <a:t>The RMA is a key guiding document for how the Council considers climate change. </a:t>
            </a:r>
          </a:p>
        </p:txBody>
      </p:sp>
      <p:sp>
        <p:nvSpPr>
          <p:cNvPr id="6" name="TextBox 5"/>
          <p:cNvSpPr txBox="1"/>
          <p:nvPr/>
        </p:nvSpPr>
        <p:spPr>
          <a:xfrm>
            <a:off x="63374" y="6246890"/>
            <a:ext cx="9641941" cy="492443"/>
          </a:xfrm>
          <a:prstGeom prst="rect">
            <a:avLst/>
          </a:prstGeom>
          <a:noFill/>
        </p:spPr>
        <p:txBody>
          <a:bodyPr wrap="square" rtlCol="0">
            <a:spAutoFit/>
          </a:bodyPr>
          <a:lstStyle/>
          <a:p>
            <a:r>
              <a:rPr lang="en-NZ" sz="1400" dirty="0"/>
              <a:t>The full Resource Management Act 1991: </a:t>
            </a:r>
          </a:p>
          <a:p>
            <a:r>
              <a:rPr lang="en-NZ" sz="1200" dirty="0">
                <a:hlinkClick r:id="rId4"/>
              </a:rPr>
              <a:t>http://www.legislation.govt.nz/act/public/1991/0069/latest/DLM230265.html</a:t>
            </a:r>
            <a:endParaRPr lang="en-NZ" sz="1200" dirty="0"/>
          </a:p>
        </p:txBody>
      </p:sp>
      <p:pic>
        <p:nvPicPr>
          <p:cNvPr id="4098" name="Picture 2" descr="Why the resource management review couldn't have come at a bette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902" y="3609830"/>
            <a:ext cx="4016259" cy="230217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oronavirus: Parliament changing rules to run on skeleton numbers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8763" y="1373210"/>
            <a:ext cx="5661787" cy="3189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478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13926" y="1256678"/>
            <a:ext cx="4847372" cy="369332"/>
          </a:xfrm>
          <a:prstGeom prst="rect">
            <a:avLst/>
          </a:prstGeom>
          <a:noFill/>
        </p:spPr>
        <p:txBody>
          <a:bodyPr wrap="square" rtlCol="0">
            <a:spAutoFit/>
          </a:bodyPr>
          <a:lstStyle/>
          <a:p>
            <a:r>
              <a:rPr lang="en-NZ" dirty="0">
                <a:solidFill>
                  <a:schemeClr val="tx2"/>
                </a:solidFill>
              </a:rPr>
              <a:t>3.2. Where is New Zealand at? </a:t>
            </a:r>
          </a:p>
        </p:txBody>
      </p:sp>
      <p:sp>
        <p:nvSpPr>
          <p:cNvPr id="5" name="Rectangle 4"/>
          <p:cNvSpPr/>
          <p:nvPr/>
        </p:nvSpPr>
        <p:spPr>
          <a:xfrm>
            <a:off x="113926" y="1626010"/>
            <a:ext cx="7897641" cy="5170646"/>
          </a:xfrm>
          <a:prstGeom prst="rect">
            <a:avLst/>
          </a:prstGeom>
        </p:spPr>
        <p:txBody>
          <a:bodyPr wrap="square">
            <a:spAutoFit/>
          </a:bodyPr>
          <a:lstStyle/>
          <a:p>
            <a:r>
              <a:rPr lang="en-NZ" sz="1400" dirty="0"/>
              <a:t>New Zealand participates in international climate change negotiations under the United Nations Framework Convention on Climate Change (UNFCCC), its Kyoto Protocol, and the Paris Agreement.</a:t>
            </a:r>
          </a:p>
          <a:p>
            <a:endParaRPr lang="en-NZ" sz="1400" dirty="0"/>
          </a:p>
          <a:p>
            <a:r>
              <a:rPr lang="en-NZ" sz="1400" dirty="0"/>
              <a:t>New Zealand routinely submits to the UNFCCC Secretariat its views on substantive and technical aspects of the climate change negotiations under the UNFCCC. </a:t>
            </a:r>
          </a:p>
          <a:p>
            <a:r>
              <a:rPr lang="en-NZ" sz="1400" dirty="0"/>
              <a:t>See submissions: </a:t>
            </a:r>
          </a:p>
          <a:p>
            <a:r>
              <a:rPr lang="en-NZ" sz="1400" dirty="0">
                <a:hlinkClick r:id="rId3"/>
              </a:rPr>
              <a:t>https://unfccc.int/process-and-meetings/parties-non-party-stakeholders/parties/archive-of-party-submissions</a:t>
            </a:r>
            <a:endParaRPr lang="en-NZ" sz="1400" dirty="0"/>
          </a:p>
          <a:p>
            <a:endParaRPr lang="en-NZ" sz="1400" dirty="0"/>
          </a:p>
          <a:p>
            <a:r>
              <a:rPr lang="en-NZ" sz="1400" dirty="0"/>
              <a:t>Hon James Shaw is the Climate Change Minister. He has direct responsibility for the overall climate change policy direction for New Zealand at the domestic and international level. This includes representing New Zealand in international negotiations on climate change.</a:t>
            </a:r>
          </a:p>
          <a:p>
            <a:endParaRPr lang="en-NZ" sz="1400" dirty="0"/>
          </a:p>
          <a:p>
            <a:r>
              <a:rPr lang="en-NZ" sz="1400" dirty="0"/>
              <a:t>New Zealand’s international climate change policy is developed collaboratively by the:</a:t>
            </a:r>
          </a:p>
          <a:p>
            <a:pPr marL="171450" indent="-171450">
              <a:buFont typeface="Arial" panose="020B0604020202020204" pitchFamily="34" charset="0"/>
              <a:buChar char="•"/>
            </a:pPr>
            <a:r>
              <a:rPr lang="en-NZ" sz="1200" dirty="0"/>
              <a:t>Ministry of Foreign Affairs and Trade</a:t>
            </a:r>
          </a:p>
          <a:p>
            <a:pPr marL="171450" indent="-171450">
              <a:buFont typeface="Arial" panose="020B0604020202020204" pitchFamily="34" charset="0"/>
              <a:buChar char="•"/>
            </a:pPr>
            <a:r>
              <a:rPr lang="en-NZ" sz="1200" dirty="0"/>
              <a:t>Ministry for the Environment</a:t>
            </a:r>
          </a:p>
          <a:p>
            <a:pPr marL="171450" indent="-171450">
              <a:buFont typeface="Arial" panose="020B0604020202020204" pitchFamily="34" charset="0"/>
              <a:buChar char="•"/>
            </a:pPr>
            <a:r>
              <a:rPr lang="en-NZ" sz="1200" dirty="0"/>
              <a:t>Department of Prime Minister and Cabinet</a:t>
            </a:r>
          </a:p>
          <a:p>
            <a:pPr marL="171450" indent="-171450">
              <a:buFont typeface="Arial" panose="020B0604020202020204" pitchFamily="34" charset="0"/>
              <a:buChar char="•"/>
            </a:pPr>
            <a:r>
              <a:rPr lang="en-NZ" sz="1200" dirty="0"/>
              <a:t>The Treasury</a:t>
            </a:r>
          </a:p>
          <a:p>
            <a:pPr marL="171450" indent="-171450">
              <a:buFont typeface="Arial" panose="020B0604020202020204" pitchFamily="34" charset="0"/>
              <a:buChar char="•"/>
            </a:pPr>
            <a:r>
              <a:rPr lang="en-NZ" sz="1200" dirty="0"/>
              <a:t>Ministry for Primary Industries</a:t>
            </a:r>
          </a:p>
          <a:p>
            <a:pPr marL="171450" indent="-171450">
              <a:buFont typeface="Arial" panose="020B0604020202020204" pitchFamily="34" charset="0"/>
              <a:buChar char="•"/>
            </a:pPr>
            <a:r>
              <a:rPr lang="en-NZ" sz="1200" dirty="0"/>
              <a:t>Ministry of Transport</a:t>
            </a:r>
          </a:p>
          <a:p>
            <a:pPr marL="171450" indent="-171450">
              <a:buFont typeface="Arial" panose="020B0604020202020204" pitchFamily="34" charset="0"/>
              <a:buChar char="•"/>
            </a:pPr>
            <a:r>
              <a:rPr lang="en-NZ" sz="1200" dirty="0"/>
              <a:t>Ministry of Business, Innovation and Employment.</a:t>
            </a:r>
          </a:p>
          <a:p>
            <a:endParaRPr lang="en-NZ" dirty="0"/>
          </a:p>
          <a:p>
            <a:endParaRPr lang="en-NZ" dirty="0"/>
          </a:p>
          <a:p>
            <a:endParaRPr lang="en-NZ" sz="1400" dirty="0"/>
          </a:p>
        </p:txBody>
      </p:sp>
      <p:pic>
        <p:nvPicPr>
          <p:cNvPr id="6" name="Picture 2" descr="United Nations Framework Convention on Climate Change | Land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2993" y="1524745"/>
            <a:ext cx="3230421" cy="71674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James Shaw (New Zealand politician) - Wikip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2993" y="2527525"/>
            <a:ext cx="3062931" cy="30629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3926" y="6212683"/>
            <a:ext cx="11208190" cy="492443"/>
          </a:xfrm>
          <a:prstGeom prst="rect">
            <a:avLst/>
          </a:prstGeom>
          <a:noFill/>
        </p:spPr>
        <p:txBody>
          <a:bodyPr wrap="square" rtlCol="0">
            <a:spAutoFit/>
          </a:bodyPr>
          <a:lstStyle/>
          <a:p>
            <a:r>
              <a:rPr lang="en-NZ" sz="1400" dirty="0"/>
              <a:t>More on New Zealand’s role: </a:t>
            </a:r>
          </a:p>
          <a:p>
            <a:r>
              <a:rPr lang="en-NZ" sz="1200" dirty="0">
                <a:hlinkClick r:id="rId6"/>
              </a:rPr>
              <a:t>https://www.mfe.govt.nz/climate-change/why-climate-change-matters/global-response/new-zealands-role</a:t>
            </a:r>
            <a:endParaRPr lang="en-NZ" sz="1200" dirty="0"/>
          </a:p>
        </p:txBody>
      </p:sp>
      <p:pic>
        <p:nvPicPr>
          <p:cNvPr id="9" name="Picture 8" descr="New Zealand Parliament - Wikipedi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63934" y="6212683"/>
            <a:ext cx="583980" cy="56305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692993" y="5590456"/>
            <a:ext cx="2995031" cy="461665"/>
          </a:xfrm>
          <a:prstGeom prst="rect">
            <a:avLst/>
          </a:prstGeom>
          <a:noFill/>
        </p:spPr>
        <p:txBody>
          <a:bodyPr wrap="square" rtlCol="0">
            <a:spAutoFit/>
          </a:bodyPr>
          <a:lstStyle/>
          <a:p>
            <a:pPr algn="ctr"/>
            <a:r>
              <a:rPr lang="fi-FI" sz="1200" dirty="0"/>
              <a:t>Climate Change Minister </a:t>
            </a:r>
          </a:p>
          <a:p>
            <a:pPr algn="ctr"/>
            <a:r>
              <a:rPr lang="fi-FI" sz="1200" dirty="0"/>
              <a:t>Hon James Shaw </a:t>
            </a:r>
            <a:endParaRPr lang="en-NZ" sz="1200" dirty="0"/>
          </a:p>
        </p:txBody>
      </p:sp>
    </p:spTree>
    <p:extLst>
      <p:ext uri="{BB962C8B-B14F-4D97-AF65-F5344CB8AC3E}">
        <p14:creationId xmlns:p14="http://schemas.microsoft.com/office/powerpoint/2010/main" val="1977414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716149" y="1380792"/>
            <a:ext cx="5397388" cy="4042233"/>
          </a:xfrm>
          <a:prstGeom prst="rect">
            <a:avLst/>
          </a:prstGeom>
        </p:spPr>
      </p:pic>
      <p:sp>
        <p:nvSpPr>
          <p:cNvPr id="7" name="TextBox 6"/>
          <p:cNvSpPr txBox="1"/>
          <p:nvPr/>
        </p:nvSpPr>
        <p:spPr>
          <a:xfrm>
            <a:off x="6835366" y="5506660"/>
            <a:ext cx="5278171" cy="430887"/>
          </a:xfrm>
          <a:prstGeom prst="rect">
            <a:avLst/>
          </a:prstGeom>
          <a:noFill/>
        </p:spPr>
        <p:txBody>
          <a:bodyPr wrap="square" rtlCol="0">
            <a:spAutoFit/>
          </a:bodyPr>
          <a:lstStyle/>
          <a:p>
            <a:r>
              <a:rPr lang="en-NZ" sz="1100" dirty="0">
                <a:hlinkClick r:id="rId4"/>
              </a:rPr>
              <a:t>https://www.mfe.govt.nz/sites/default/files/media/Climate%20Change/snapshot-4th-biennial-report-2019.pdf</a:t>
            </a:r>
            <a:r>
              <a:rPr lang="en-NZ" sz="1100" dirty="0"/>
              <a:t> (25/05/2020) </a:t>
            </a:r>
          </a:p>
        </p:txBody>
      </p:sp>
      <p:sp>
        <p:nvSpPr>
          <p:cNvPr id="9" name="TextBox 8"/>
          <p:cNvSpPr txBox="1"/>
          <p:nvPr/>
        </p:nvSpPr>
        <p:spPr>
          <a:xfrm>
            <a:off x="95820" y="6228784"/>
            <a:ext cx="11501669" cy="461665"/>
          </a:xfrm>
          <a:prstGeom prst="rect">
            <a:avLst/>
          </a:prstGeom>
          <a:noFill/>
        </p:spPr>
        <p:txBody>
          <a:bodyPr wrap="square" rtlCol="0">
            <a:spAutoFit/>
          </a:bodyPr>
          <a:lstStyle/>
          <a:p>
            <a:r>
              <a:rPr lang="en-NZ" sz="1200" dirty="0"/>
              <a:t>For more information, visit the Ministry for the Environment's webpage: </a:t>
            </a:r>
          </a:p>
          <a:p>
            <a:r>
              <a:rPr lang="en-NZ" sz="1200" dirty="0">
                <a:hlinkClick r:id="rId5"/>
              </a:rPr>
              <a:t>https://www.mfe.govt.nz/climate-change/climate-change-and-government/international-climate-change-commitments</a:t>
            </a:r>
            <a:endParaRPr lang="en-NZ" sz="1200" dirty="0"/>
          </a:p>
        </p:txBody>
      </p:sp>
      <p:sp>
        <p:nvSpPr>
          <p:cNvPr id="10" name="TextBox 9"/>
          <p:cNvSpPr txBox="1"/>
          <p:nvPr/>
        </p:nvSpPr>
        <p:spPr>
          <a:xfrm>
            <a:off x="425513" y="2494369"/>
            <a:ext cx="6165410" cy="2246769"/>
          </a:xfrm>
          <a:prstGeom prst="rect">
            <a:avLst/>
          </a:prstGeom>
          <a:noFill/>
        </p:spPr>
        <p:txBody>
          <a:bodyPr wrap="square" rtlCol="0">
            <a:spAutoFit/>
          </a:bodyPr>
          <a:lstStyle/>
          <a:p>
            <a:endParaRPr lang="en-NZ" sz="1400" dirty="0"/>
          </a:p>
          <a:p>
            <a:r>
              <a:rPr lang="en-NZ" sz="1400" dirty="0"/>
              <a:t>As a party to the United Nations Framework Convention on Climate Change (UNFCCC) and the Kyoto Protocol, New Zealand has mandatory reporting requirements in: </a:t>
            </a:r>
          </a:p>
          <a:p>
            <a:pPr marL="285750" indent="-285750">
              <a:buFont typeface="Arial" panose="020B0604020202020204" pitchFamily="34" charset="0"/>
              <a:buChar char="•"/>
            </a:pPr>
            <a:r>
              <a:rPr lang="en-NZ" sz="1400" b="1" dirty="0"/>
              <a:t>New Zealand’s National Communication </a:t>
            </a:r>
          </a:p>
          <a:p>
            <a:pPr marL="285750" indent="-285750">
              <a:buFont typeface="Arial" panose="020B0604020202020204" pitchFamily="34" charset="0"/>
              <a:buChar char="•"/>
            </a:pPr>
            <a:r>
              <a:rPr lang="en-NZ" sz="1400" b="1" dirty="0"/>
              <a:t>Biennial Reports </a:t>
            </a:r>
          </a:p>
          <a:p>
            <a:pPr marL="285750" indent="-285750">
              <a:buFont typeface="Arial" panose="020B0604020202020204" pitchFamily="34" charset="0"/>
              <a:buChar char="•"/>
            </a:pPr>
            <a:endParaRPr lang="en-NZ" sz="1400" dirty="0"/>
          </a:p>
          <a:p>
            <a:r>
              <a:rPr lang="en-NZ" sz="1400" dirty="0"/>
              <a:t>These reports make interesting reads and can be found here: </a:t>
            </a:r>
          </a:p>
          <a:p>
            <a:r>
              <a:rPr lang="en-NZ" sz="1400" dirty="0">
                <a:hlinkClick r:id="rId5"/>
              </a:rPr>
              <a:t>https://www.mfe.govt.nz/climate-change/climate-change-and-government/international-climate-change-commitments</a:t>
            </a:r>
            <a:endParaRPr lang="en-NZ" sz="1400" b="1" dirty="0"/>
          </a:p>
        </p:txBody>
      </p:sp>
    </p:spTree>
    <p:extLst>
      <p:ext uri="{BB962C8B-B14F-4D97-AF65-F5344CB8AC3E}">
        <p14:creationId xmlns:p14="http://schemas.microsoft.com/office/powerpoint/2010/main" val="3923401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652" y="1306790"/>
            <a:ext cx="11824731" cy="615681"/>
          </a:xfrm>
          <a:prstGeom prst="rect">
            <a:avLst/>
          </a:prstGeom>
          <a:noFill/>
        </p:spPr>
        <p:txBody>
          <a:bodyPr wrap="square" rtlCol="0">
            <a:spAutoFit/>
          </a:bodyPr>
          <a:lstStyle/>
          <a:p>
            <a:r>
              <a:rPr lang="en-NZ" sz="1600" dirty="0">
                <a:solidFill>
                  <a:schemeClr val="tx2"/>
                </a:solidFill>
              </a:rPr>
              <a:t>3.3. The NZ Local Government Leaders Climate Change Declaration in 2017</a:t>
            </a:r>
          </a:p>
          <a:p>
            <a:endParaRPr lang="en-NZ" sz="1801" dirty="0"/>
          </a:p>
        </p:txBody>
      </p:sp>
      <p:pic>
        <p:nvPicPr>
          <p:cNvPr id="3" name="Picture 2"/>
          <p:cNvPicPr>
            <a:picLocks noChangeAspect="1"/>
          </p:cNvPicPr>
          <p:nvPr/>
        </p:nvPicPr>
        <p:blipFill>
          <a:blip r:embed="rId3"/>
          <a:stretch>
            <a:fillRect/>
          </a:stretch>
        </p:blipFill>
        <p:spPr>
          <a:xfrm>
            <a:off x="6818576" y="1800839"/>
            <a:ext cx="2484487" cy="3975179"/>
          </a:xfrm>
          <a:prstGeom prst="rect">
            <a:avLst/>
          </a:prstGeom>
        </p:spPr>
      </p:pic>
      <p:pic>
        <p:nvPicPr>
          <p:cNvPr id="5" name="Picture 4"/>
          <p:cNvPicPr>
            <a:picLocks noChangeAspect="1"/>
          </p:cNvPicPr>
          <p:nvPr/>
        </p:nvPicPr>
        <p:blipFill>
          <a:blip r:embed="rId4"/>
          <a:stretch>
            <a:fillRect/>
          </a:stretch>
        </p:blipFill>
        <p:spPr>
          <a:xfrm>
            <a:off x="3990738" y="1843147"/>
            <a:ext cx="2738699" cy="4214290"/>
          </a:xfrm>
          <a:prstGeom prst="rect">
            <a:avLst/>
          </a:prstGeom>
        </p:spPr>
      </p:pic>
      <p:pic>
        <p:nvPicPr>
          <p:cNvPr id="7" name="Picture 6"/>
          <p:cNvPicPr>
            <a:picLocks noChangeAspect="1"/>
          </p:cNvPicPr>
          <p:nvPr/>
        </p:nvPicPr>
        <p:blipFill>
          <a:blip r:embed="rId5"/>
          <a:stretch>
            <a:fillRect/>
          </a:stretch>
        </p:blipFill>
        <p:spPr>
          <a:xfrm>
            <a:off x="9050588" y="1677111"/>
            <a:ext cx="2610276" cy="4098907"/>
          </a:xfrm>
          <a:prstGeom prst="rect">
            <a:avLst/>
          </a:prstGeom>
        </p:spPr>
      </p:pic>
      <p:sp>
        <p:nvSpPr>
          <p:cNvPr id="9" name="TextBox 8"/>
          <p:cNvSpPr txBox="1"/>
          <p:nvPr/>
        </p:nvSpPr>
        <p:spPr>
          <a:xfrm>
            <a:off x="8157174" y="3062632"/>
            <a:ext cx="804275" cy="539849"/>
          </a:xfrm>
          <a:prstGeom prst="rect">
            <a:avLst/>
          </a:prstGeom>
          <a:noFill/>
          <a:ln w="38100">
            <a:solidFill>
              <a:srgbClr val="FF0000"/>
            </a:solidFill>
            <a:prstDash val="solid"/>
          </a:ln>
        </p:spPr>
        <p:txBody>
          <a:bodyPr wrap="square" rtlCol="0">
            <a:spAutoFit/>
          </a:bodyPr>
          <a:lstStyle/>
          <a:p>
            <a:endParaRPr lang="en-NZ" sz="1801" dirty="0"/>
          </a:p>
        </p:txBody>
      </p:sp>
      <p:sp>
        <p:nvSpPr>
          <p:cNvPr id="10" name="TextBox 9"/>
          <p:cNvSpPr txBox="1"/>
          <p:nvPr/>
        </p:nvSpPr>
        <p:spPr>
          <a:xfrm>
            <a:off x="4025112" y="5803393"/>
            <a:ext cx="5932018" cy="254044"/>
          </a:xfrm>
          <a:prstGeom prst="rect">
            <a:avLst/>
          </a:prstGeom>
          <a:noFill/>
        </p:spPr>
        <p:txBody>
          <a:bodyPr wrap="square" rtlCol="0">
            <a:spAutoFit/>
          </a:bodyPr>
          <a:lstStyle/>
          <a:p>
            <a:r>
              <a:rPr lang="en-NZ" sz="1051" dirty="0">
                <a:hlinkClick r:id="rId6"/>
              </a:rPr>
              <a:t>https://www.lgnz.co.nz/assets/Uploads/0827d40e5d/Climate-Change-Declaration.pdf</a:t>
            </a:r>
            <a:r>
              <a:rPr lang="en-NZ" sz="1051" dirty="0"/>
              <a:t> (21/04/2020)</a:t>
            </a:r>
          </a:p>
        </p:txBody>
      </p:sp>
      <p:sp>
        <p:nvSpPr>
          <p:cNvPr id="4" name="TextBox 3"/>
          <p:cNvSpPr txBox="1"/>
          <p:nvPr/>
        </p:nvSpPr>
        <p:spPr>
          <a:xfrm>
            <a:off x="19652" y="6206826"/>
            <a:ext cx="11844383" cy="553998"/>
          </a:xfrm>
          <a:prstGeom prst="rect">
            <a:avLst/>
          </a:prstGeom>
          <a:noFill/>
        </p:spPr>
        <p:txBody>
          <a:bodyPr wrap="square" rtlCol="0">
            <a:spAutoFit/>
          </a:bodyPr>
          <a:lstStyle/>
          <a:p>
            <a:r>
              <a:rPr lang="en-NZ" sz="1600" dirty="0"/>
              <a:t>The full NZ Local Government Leader’s CC Declaration can be found here: </a:t>
            </a:r>
          </a:p>
          <a:p>
            <a:r>
              <a:rPr lang="en-NZ" sz="1400" dirty="0">
                <a:hlinkClick r:id="rId6"/>
              </a:rPr>
              <a:t>https://www.lgnz.co.nz/assets/Uploads/0827d40e5d/Climate-Change-Declaration.pdf</a:t>
            </a:r>
            <a:r>
              <a:rPr lang="en-NZ" sz="1200" dirty="0"/>
              <a:t> </a:t>
            </a:r>
            <a:endParaRPr lang="en-NZ" sz="1600" dirty="0"/>
          </a:p>
        </p:txBody>
      </p:sp>
      <p:pic>
        <p:nvPicPr>
          <p:cNvPr id="8" name="Picture 7"/>
          <p:cNvPicPr>
            <a:picLocks noChangeAspect="1"/>
          </p:cNvPicPr>
          <p:nvPr/>
        </p:nvPicPr>
        <p:blipFill>
          <a:blip r:embed="rId7"/>
          <a:stretch>
            <a:fillRect/>
          </a:stretch>
        </p:blipFill>
        <p:spPr>
          <a:xfrm>
            <a:off x="281874" y="1969592"/>
            <a:ext cx="786452" cy="786452"/>
          </a:xfrm>
          <a:prstGeom prst="rect">
            <a:avLst/>
          </a:prstGeom>
        </p:spPr>
      </p:pic>
      <p:sp>
        <p:nvSpPr>
          <p:cNvPr id="11" name="TextBox 10"/>
          <p:cNvSpPr txBox="1"/>
          <p:nvPr/>
        </p:nvSpPr>
        <p:spPr>
          <a:xfrm>
            <a:off x="1112895" y="1901395"/>
            <a:ext cx="2724649" cy="3323987"/>
          </a:xfrm>
          <a:prstGeom prst="rect">
            <a:avLst/>
          </a:prstGeom>
          <a:noFill/>
        </p:spPr>
        <p:txBody>
          <a:bodyPr wrap="square" rtlCol="0">
            <a:spAutoFit/>
          </a:bodyPr>
          <a:lstStyle/>
          <a:p>
            <a:r>
              <a:rPr lang="en-NZ" sz="1400" dirty="0"/>
              <a:t>In 2015, Mayors and Chairs of New Zealand declared an urgent need for responsive leadership and a holistic approach to climate change. </a:t>
            </a:r>
          </a:p>
          <a:p>
            <a:r>
              <a:rPr lang="en-NZ" sz="1400" dirty="0"/>
              <a:t> </a:t>
            </a:r>
          </a:p>
          <a:p>
            <a:r>
              <a:rPr lang="en-NZ" sz="1400" dirty="0"/>
              <a:t>In 2017, the Local Government Leader’s Climate Change Declaration was developed, supporting that call to action. </a:t>
            </a:r>
          </a:p>
          <a:p>
            <a:endParaRPr lang="en-NZ" sz="1400" dirty="0"/>
          </a:p>
          <a:p>
            <a:r>
              <a:rPr lang="en-NZ" sz="1400" dirty="0"/>
              <a:t>Whakatāne District Council has signed this declaration together with 65 other Councils and Local Authorities.  </a:t>
            </a:r>
          </a:p>
        </p:txBody>
      </p:sp>
      <p:pic>
        <p:nvPicPr>
          <p:cNvPr id="6" name="Picture 5"/>
          <p:cNvPicPr>
            <a:picLocks noChangeAspect="1"/>
          </p:cNvPicPr>
          <p:nvPr/>
        </p:nvPicPr>
        <p:blipFill>
          <a:blip r:embed="rId8"/>
          <a:stretch>
            <a:fillRect/>
          </a:stretch>
        </p:blipFill>
        <p:spPr>
          <a:xfrm>
            <a:off x="11479666" y="6188194"/>
            <a:ext cx="613056" cy="614948"/>
          </a:xfrm>
          <a:prstGeom prst="rect">
            <a:avLst/>
          </a:prstGeom>
        </p:spPr>
      </p:pic>
    </p:spTree>
    <p:extLst>
      <p:ext uri="{BB962C8B-B14F-4D97-AF65-F5344CB8AC3E}">
        <p14:creationId xmlns:p14="http://schemas.microsoft.com/office/powerpoint/2010/main" val="1397414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74821" y="1712422"/>
            <a:ext cx="7009010" cy="1055717"/>
          </a:xfrm>
        </p:spPr>
        <p:txBody>
          <a:bodyPr>
            <a:noAutofit/>
          </a:bodyPr>
          <a:lstStyle/>
          <a:p>
            <a:pPr algn="ctr"/>
            <a:r>
              <a:rPr lang="en-NZ" sz="1800" dirty="0">
                <a:latin typeface="+mn-lt"/>
              </a:rPr>
              <a:t/>
            </a:r>
            <a:br>
              <a:rPr lang="en-NZ" sz="1800" dirty="0">
                <a:latin typeface="+mn-lt"/>
              </a:rPr>
            </a:br>
            <a:r>
              <a:rPr lang="en-NZ" sz="1800" dirty="0">
                <a:latin typeface="+mn-lt"/>
              </a:rPr>
              <a:t>The role and responsibilities of local government and </a:t>
            </a:r>
            <a:br>
              <a:rPr lang="en-NZ" sz="1800" dirty="0">
                <a:latin typeface="+mn-lt"/>
              </a:rPr>
            </a:br>
            <a:r>
              <a:rPr lang="en-NZ" sz="1800" dirty="0">
                <a:latin typeface="+mn-lt"/>
              </a:rPr>
              <a:t>Council’s climate change project are further covered in </a:t>
            </a:r>
            <a:r>
              <a:rPr lang="en-NZ" sz="1800" b="1" dirty="0">
                <a:latin typeface="+mn-lt"/>
              </a:rPr>
              <a:t>Module 3 </a:t>
            </a:r>
          </a:p>
        </p:txBody>
      </p:sp>
      <p:pic>
        <p:nvPicPr>
          <p:cNvPr id="1030" name="Picture 6" descr="A woman is walking across the bridge. Drawing by Ashot Jegikja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5020" y="2903573"/>
            <a:ext cx="4630463" cy="2525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541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058" y="1246274"/>
            <a:ext cx="10515600" cy="441210"/>
          </a:xfrm>
        </p:spPr>
        <p:txBody>
          <a:bodyPr>
            <a:normAutofit fontScale="90000"/>
          </a:bodyPr>
          <a:lstStyle/>
          <a:p>
            <a:r>
              <a:rPr lang="mi-NZ" sz="2800" dirty="0">
                <a:solidFill>
                  <a:schemeClr val="tx2"/>
                </a:solidFill>
              </a:rPr>
              <a:t>4. The likely impacts of climate change </a:t>
            </a:r>
            <a:endParaRPr lang="en-NZ" sz="2800" dirty="0">
              <a:solidFill>
                <a:schemeClr val="tx2"/>
              </a:solidFill>
            </a:endParaRPr>
          </a:p>
        </p:txBody>
      </p:sp>
      <p:sp>
        <p:nvSpPr>
          <p:cNvPr id="3" name="TextBox 2"/>
          <p:cNvSpPr txBox="1"/>
          <p:nvPr/>
        </p:nvSpPr>
        <p:spPr>
          <a:xfrm>
            <a:off x="90058" y="1687484"/>
            <a:ext cx="5960226" cy="338554"/>
          </a:xfrm>
          <a:prstGeom prst="rect">
            <a:avLst/>
          </a:prstGeom>
          <a:noFill/>
        </p:spPr>
        <p:txBody>
          <a:bodyPr wrap="square" rtlCol="0">
            <a:spAutoFit/>
          </a:bodyPr>
          <a:lstStyle/>
          <a:p>
            <a:r>
              <a:rPr lang="mi-NZ" sz="1600" dirty="0">
                <a:solidFill>
                  <a:schemeClr val="tx2"/>
                </a:solidFill>
              </a:rPr>
              <a:t>4.1. The likely impacts of climate change in New Zealand </a:t>
            </a:r>
            <a:endParaRPr lang="en-NZ" sz="1600" dirty="0">
              <a:solidFill>
                <a:schemeClr val="tx2"/>
              </a:solidFill>
            </a:endParaRPr>
          </a:p>
        </p:txBody>
      </p:sp>
      <p:sp>
        <p:nvSpPr>
          <p:cNvPr id="4" name="Rectangle 3"/>
          <p:cNvSpPr/>
          <p:nvPr/>
        </p:nvSpPr>
        <p:spPr>
          <a:xfrm>
            <a:off x="90058" y="2082595"/>
            <a:ext cx="6096000" cy="3970318"/>
          </a:xfrm>
          <a:prstGeom prst="rect">
            <a:avLst/>
          </a:prstGeom>
        </p:spPr>
        <p:txBody>
          <a:bodyPr>
            <a:spAutoFit/>
          </a:bodyPr>
          <a:lstStyle/>
          <a:p>
            <a:r>
              <a:rPr lang="en-NZ" sz="1400" dirty="0">
                <a:solidFill>
                  <a:srgbClr val="333333"/>
                </a:solidFill>
                <a:latin typeface="SourceSans"/>
              </a:rPr>
              <a:t>Our changing climate will affect our economy, environment and way of life.</a:t>
            </a:r>
          </a:p>
          <a:p>
            <a:endParaRPr lang="en-NZ" sz="1400" dirty="0">
              <a:solidFill>
                <a:srgbClr val="333333"/>
              </a:solidFill>
              <a:latin typeface="SourceSans"/>
            </a:endParaRPr>
          </a:p>
          <a:p>
            <a:r>
              <a:rPr lang="en-NZ" sz="1400" dirty="0"/>
              <a:t>Based on the latest climate projections for New Zealand, by the end of this century we are likely to experience:</a:t>
            </a:r>
          </a:p>
          <a:p>
            <a:pPr marL="285750" indent="-285750">
              <a:buFont typeface="Arial" panose="020B0604020202020204" pitchFamily="34" charset="0"/>
              <a:buChar char="•"/>
            </a:pPr>
            <a:r>
              <a:rPr lang="en-NZ" sz="1400" dirty="0"/>
              <a:t>higher temperatures</a:t>
            </a:r>
          </a:p>
          <a:p>
            <a:pPr marL="742950" lvl="1" indent="-285750">
              <a:buFont typeface="Courier New" panose="02070309020205020404" pitchFamily="49" charset="0"/>
              <a:buChar char="o"/>
            </a:pPr>
            <a:r>
              <a:rPr lang="en-NZ" sz="1400" dirty="0"/>
              <a:t>greater increases in the North Island than the South, with the greatest warming in the northeast,</a:t>
            </a:r>
          </a:p>
          <a:p>
            <a:pPr marL="742950" lvl="1" indent="-285750">
              <a:buFont typeface="Courier New" panose="02070309020205020404" pitchFamily="49" charset="0"/>
              <a:buChar char="o"/>
            </a:pPr>
            <a:r>
              <a:rPr lang="en-NZ" sz="1400" dirty="0"/>
              <a:t>the amount of warming in New Zealand is likely to be lower than the global average</a:t>
            </a:r>
          </a:p>
          <a:p>
            <a:pPr marL="285750" indent="-285750">
              <a:buFont typeface="Arial" panose="020B0604020202020204" pitchFamily="34" charset="0"/>
              <a:buChar char="•"/>
            </a:pPr>
            <a:r>
              <a:rPr lang="en-NZ" sz="1400" dirty="0"/>
              <a:t>rising sea levels</a:t>
            </a:r>
          </a:p>
          <a:p>
            <a:pPr marL="285750" indent="-285750">
              <a:buFont typeface="Arial" panose="020B0604020202020204" pitchFamily="34" charset="0"/>
              <a:buChar char="•"/>
            </a:pPr>
            <a:r>
              <a:rPr lang="en-NZ" sz="1400" dirty="0"/>
              <a:t>more frequent extreme weather events </a:t>
            </a:r>
          </a:p>
          <a:p>
            <a:pPr marL="742950" lvl="1" indent="-285750">
              <a:buFont typeface="Courier New" panose="02070309020205020404" pitchFamily="49" charset="0"/>
              <a:buChar char="o"/>
            </a:pPr>
            <a:r>
              <a:rPr lang="en-NZ" sz="1400" dirty="0"/>
              <a:t>droughts (especially in the east of New Zealand)</a:t>
            </a:r>
          </a:p>
          <a:p>
            <a:pPr marL="742950" lvl="1" indent="-285750">
              <a:buFont typeface="Courier New" panose="02070309020205020404" pitchFamily="49" charset="0"/>
              <a:buChar char="o"/>
            </a:pPr>
            <a:r>
              <a:rPr lang="en-NZ" sz="1400" dirty="0"/>
              <a:t>floods</a:t>
            </a:r>
          </a:p>
          <a:p>
            <a:pPr marL="285750" indent="-285750">
              <a:buFont typeface="Arial" panose="020B0604020202020204" pitchFamily="34" charset="0"/>
              <a:buChar char="•"/>
            </a:pPr>
            <a:r>
              <a:rPr lang="en-NZ" sz="1400" dirty="0"/>
              <a:t>a change in rainfall patterns</a:t>
            </a:r>
          </a:p>
          <a:p>
            <a:pPr marL="742950" lvl="1" indent="-285750">
              <a:buFont typeface="Courier New" panose="02070309020205020404" pitchFamily="49" charset="0"/>
              <a:buChar char="o"/>
            </a:pPr>
            <a:r>
              <a:rPr lang="en-NZ" sz="1400" dirty="0"/>
              <a:t>increased summer rainfall in the north and east of the North Island </a:t>
            </a:r>
          </a:p>
          <a:p>
            <a:pPr marL="742950" lvl="1" indent="-285750">
              <a:buFont typeface="Courier New" panose="02070309020205020404" pitchFamily="49" charset="0"/>
              <a:buChar char="o"/>
            </a:pPr>
            <a:r>
              <a:rPr lang="en-NZ" sz="1400" dirty="0"/>
              <a:t>increased winter rainfall in many parts of the South Island.</a:t>
            </a:r>
            <a:endParaRPr lang="en-NZ" sz="1400" dirty="0">
              <a:solidFill>
                <a:srgbClr val="333333"/>
              </a:solidFill>
              <a:latin typeface="SourceSans"/>
            </a:endParaRPr>
          </a:p>
          <a:p>
            <a:endParaRPr lang="en-NZ" sz="1400" dirty="0"/>
          </a:p>
          <a:p>
            <a:pPr marL="285750" indent="-285750">
              <a:buFont typeface="Arial" panose="020B0604020202020204" pitchFamily="34" charset="0"/>
              <a:buChar char="•"/>
            </a:pPr>
            <a:endParaRPr lang="en-NZ" sz="1400" dirty="0"/>
          </a:p>
        </p:txBody>
      </p:sp>
      <p:sp>
        <p:nvSpPr>
          <p:cNvPr id="5" name="Rectangle 4"/>
          <p:cNvSpPr/>
          <p:nvPr/>
        </p:nvSpPr>
        <p:spPr>
          <a:xfrm>
            <a:off x="90058" y="6186414"/>
            <a:ext cx="8247607" cy="523220"/>
          </a:xfrm>
          <a:prstGeom prst="rect">
            <a:avLst/>
          </a:prstGeom>
        </p:spPr>
        <p:txBody>
          <a:bodyPr wrap="square">
            <a:spAutoFit/>
          </a:bodyPr>
          <a:lstStyle/>
          <a:p>
            <a:r>
              <a:rPr lang="mi-NZ" sz="1400" dirty="0"/>
              <a:t>Likely climate change impacts in New Zealand </a:t>
            </a:r>
          </a:p>
          <a:p>
            <a:r>
              <a:rPr lang="en-NZ" sz="1400" dirty="0">
                <a:hlinkClick r:id="rId3"/>
              </a:rPr>
              <a:t>https://www.mfe.govt.nz/climate-change/likely-impacts-of-climate-change/likely-climate-change-impacts-nz</a:t>
            </a:r>
            <a:endParaRPr lang="en-NZ" sz="1400" dirty="0"/>
          </a:p>
        </p:txBody>
      </p:sp>
      <p:pic>
        <p:nvPicPr>
          <p:cNvPr id="6" name="Picture 5"/>
          <p:cNvPicPr>
            <a:picLocks noChangeAspect="1"/>
          </p:cNvPicPr>
          <p:nvPr/>
        </p:nvPicPr>
        <p:blipFill rotWithShape="1">
          <a:blip r:embed="rId4"/>
          <a:srcRect t="1710" b="5025"/>
          <a:stretch/>
        </p:blipFill>
        <p:spPr>
          <a:xfrm>
            <a:off x="6388731" y="1246274"/>
            <a:ext cx="5495470" cy="2302625"/>
          </a:xfrm>
          <a:prstGeom prst="rect">
            <a:avLst/>
          </a:prstGeom>
        </p:spPr>
      </p:pic>
      <p:pic>
        <p:nvPicPr>
          <p:cNvPr id="7" name="Picture 6"/>
          <p:cNvPicPr>
            <a:picLocks noChangeAspect="1"/>
          </p:cNvPicPr>
          <p:nvPr/>
        </p:nvPicPr>
        <p:blipFill rotWithShape="1">
          <a:blip r:embed="rId5"/>
          <a:srcRect t="3283"/>
          <a:stretch/>
        </p:blipFill>
        <p:spPr>
          <a:xfrm>
            <a:off x="6320701" y="3657849"/>
            <a:ext cx="5499998" cy="2395064"/>
          </a:xfrm>
          <a:prstGeom prst="rect">
            <a:avLst/>
          </a:prstGeom>
        </p:spPr>
      </p:pic>
    </p:spTree>
    <p:extLst>
      <p:ext uri="{BB962C8B-B14F-4D97-AF65-F5344CB8AC3E}">
        <p14:creationId xmlns:p14="http://schemas.microsoft.com/office/powerpoint/2010/main" val="960574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8328" y="2085858"/>
            <a:ext cx="10515600" cy="2403015"/>
          </a:xfrm>
        </p:spPr>
        <p:txBody>
          <a:bodyPr>
            <a:normAutofit/>
          </a:bodyPr>
          <a:lstStyle/>
          <a:p>
            <a:pPr algn="ctr"/>
            <a:r>
              <a:rPr lang="mi-NZ" sz="2400" u="sng" dirty="0">
                <a:solidFill>
                  <a:schemeClr val="tx2"/>
                </a:solidFill>
                <a:latin typeface="+mn-lt"/>
              </a:rPr>
              <a:t>Whakatauki </a:t>
            </a:r>
            <a:r>
              <a:rPr lang="mi-NZ" sz="2400" u="sng" dirty="0">
                <a:latin typeface="+mn-lt"/>
              </a:rPr>
              <a:t/>
            </a:r>
            <a:br>
              <a:rPr lang="mi-NZ" sz="2400" u="sng" dirty="0">
                <a:latin typeface="+mn-lt"/>
              </a:rPr>
            </a:br>
            <a:r>
              <a:rPr lang="mi-NZ" sz="2400" u="sng" dirty="0">
                <a:latin typeface="+mn-lt"/>
              </a:rPr>
              <a:t/>
            </a:r>
            <a:br>
              <a:rPr lang="mi-NZ" sz="2400" u="sng" dirty="0">
                <a:latin typeface="+mn-lt"/>
              </a:rPr>
            </a:br>
            <a:r>
              <a:rPr lang="en-NZ" sz="2400" dirty="0">
                <a:latin typeface="+mn-lt"/>
              </a:rPr>
              <a:t>Ko Papatūānuku te matua o te tangata </a:t>
            </a:r>
            <a:br>
              <a:rPr lang="en-NZ" sz="2400" dirty="0">
                <a:latin typeface="+mn-lt"/>
              </a:rPr>
            </a:br>
            <a:r>
              <a:rPr lang="en-NZ" sz="2400" dirty="0">
                <a:latin typeface="+mn-lt"/>
              </a:rPr>
              <a:t/>
            </a:r>
            <a:br>
              <a:rPr lang="en-NZ" sz="2400" dirty="0">
                <a:latin typeface="+mn-lt"/>
              </a:rPr>
            </a:br>
            <a:r>
              <a:rPr lang="en-NZ" sz="2400" dirty="0">
                <a:latin typeface="+mn-lt"/>
              </a:rPr>
              <a:t>Papatūānuku is the parent of the human race</a:t>
            </a:r>
          </a:p>
        </p:txBody>
      </p:sp>
    </p:spTree>
    <p:extLst>
      <p:ext uri="{BB962C8B-B14F-4D97-AF65-F5344CB8AC3E}">
        <p14:creationId xmlns:p14="http://schemas.microsoft.com/office/powerpoint/2010/main" val="3086321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2976" y="1149791"/>
            <a:ext cx="10759289" cy="931524"/>
          </a:xfrm>
        </p:spPr>
        <p:txBody>
          <a:bodyPr>
            <a:normAutofit/>
          </a:bodyPr>
          <a:lstStyle/>
          <a:p>
            <a:r>
              <a:rPr lang="en-NZ" sz="1600" dirty="0">
                <a:solidFill>
                  <a:schemeClr val="tx2"/>
                </a:solidFill>
                <a:latin typeface="+mn-lt"/>
              </a:rPr>
              <a:t>4.2. The likely impact of climate change in the Bay of Plenty </a:t>
            </a:r>
          </a:p>
        </p:txBody>
      </p:sp>
      <p:sp>
        <p:nvSpPr>
          <p:cNvPr id="6" name="TextBox 5"/>
          <p:cNvSpPr txBox="1"/>
          <p:nvPr/>
        </p:nvSpPr>
        <p:spPr>
          <a:xfrm>
            <a:off x="5675267" y="5380171"/>
            <a:ext cx="4193010" cy="400366"/>
          </a:xfrm>
          <a:prstGeom prst="rect">
            <a:avLst/>
          </a:prstGeom>
          <a:noFill/>
        </p:spPr>
        <p:txBody>
          <a:bodyPr wrap="square" rtlCol="0">
            <a:spAutoFit/>
          </a:bodyPr>
          <a:lstStyle/>
          <a:p>
            <a:r>
              <a:rPr lang="en-NZ" sz="1001" dirty="0">
                <a:hlinkClick r:id="rId4"/>
              </a:rPr>
              <a:t>https://youtu.be/JoySrxGtfig</a:t>
            </a:r>
            <a:r>
              <a:rPr lang="en-NZ" sz="1001" dirty="0"/>
              <a:t> (21/04/2020) </a:t>
            </a:r>
          </a:p>
          <a:p>
            <a:endParaRPr lang="en-NZ" sz="1001" dirty="0"/>
          </a:p>
        </p:txBody>
      </p:sp>
      <p:pic>
        <p:nvPicPr>
          <p:cNvPr id="3" name="JoySrxGtfig"/>
          <p:cNvPicPr>
            <a:picLocks noRot="1" noChangeAspect="1"/>
          </p:cNvPicPr>
          <p:nvPr>
            <a:videoFile r:link="rId1"/>
          </p:nvPr>
        </p:nvPicPr>
        <p:blipFill>
          <a:blip r:embed="rId5"/>
          <a:stretch>
            <a:fillRect/>
          </a:stretch>
        </p:blipFill>
        <p:spPr>
          <a:xfrm>
            <a:off x="5758004" y="2008887"/>
            <a:ext cx="5993394" cy="3371284"/>
          </a:xfrm>
          <a:prstGeom prst="rect">
            <a:avLst/>
          </a:prstGeom>
        </p:spPr>
      </p:pic>
      <p:pic>
        <p:nvPicPr>
          <p:cNvPr id="5" name="Picture 4"/>
          <p:cNvPicPr>
            <a:picLocks noChangeAspect="1"/>
          </p:cNvPicPr>
          <p:nvPr/>
        </p:nvPicPr>
        <p:blipFill>
          <a:blip r:embed="rId6"/>
          <a:stretch>
            <a:fillRect/>
          </a:stretch>
        </p:blipFill>
        <p:spPr>
          <a:xfrm>
            <a:off x="206928" y="2081315"/>
            <a:ext cx="786452" cy="786452"/>
          </a:xfrm>
          <a:prstGeom prst="rect">
            <a:avLst/>
          </a:prstGeom>
        </p:spPr>
      </p:pic>
      <p:sp>
        <p:nvSpPr>
          <p:cNvPr id="2" name="TextBox 1"/>
          <p:cNvSpPr txBox="1"/>
          <p:nvPr/>
        </p:nvSpPr>
        <p:spPr>
          <a:xfrm>
            <a:off x="1176951" y="2008887"/>
            <a:ext cx="3820562" cy="1815882"/>
          </a:xfrm>
          <a:prstGeom prst="rect">
            <a:avLst/>
          </a:prstGeom>
          <a:noFill/>
        </p:spPr>
        <p:txBody>
          <a:bodyPr wrap="square" rtlCol="0">
            <a:spAutoFit/>
          </a:bodyPr>
          <a:lstStyle/>
          <a:p>
            <a:r>
              <a:rPr lang="en-NZ" sz="1400" dirty="0"/>
              <a:t>What sort of implications will climate change have on the Bay of Plenty? </a:t>
            </a:r>
            <a:br>
              <a:rPr lang="en-NZ" sz="1400" dirty="0"/>
            </a:br>
            <a:r>
              <a:rPr lang="en-NZ" sz="1400" dirty="0"/>
              <a:t>What will climate change look like in the Whakatāne District? </a:t>
            </a:r>
          </a:p>
          <a:p>
            <a:endParaRPr lang="en-NZ" sz="1400" dirty="0"/>
          </a:p>
          <a:p>
            <a:r>
              <a:rPr lang="en-NZ" sz="1400" dirty="0"/>
              <a:t>These are scenarios and models only, however, they provide us with an estimate of what is to come. </a:t>
            </a:r>
          </a:p>
        </p:txBody>
      </p:sp>
      <p:sp>
        <p:nvSpPr>
          <p:cNvPr id="7" name="TextBox 6"/>
          <p:cNvSpPr txBox="1"/>
          <p:nvPr/>
        </p:nvSpPr>
        <p:spPr>
          <a:xfrm>
            <a:off x="122976" y="6239267"/>
            <a:ext cx="10956175" cy="584775"/>
          </a:xfrm>
          <a:prstGeom prst="rect">
            <a:avLst/>
          </a:prstGeom>
          <a:noFill/>
        </p:spPr>
        <p:txBody>
          <a:bodyPr wrap="square" rtlCol="0">
            <a:spAutoFit/>
          </a:bodyPr>
          <a:lstStyle/>
          <a:p>
            <a:r>
              <a:rPr lang="en-NZ" sz="1400" dirty="0"/>
              <a:t>For the full ‘Climate change projections and impacts for the Bay of Plenty Region’ report (2019), please click </a:t>
            </a:r>
            <a:r>
              <a:rPr lang="en-NZ" sz="1400" dirty="0">
                <a:hlinkClick r:id="rId7"/>
              </a:rPr>
              <a:t>here</a:t>
            </a:r>
            <a:r>
              <a:rPr lang="en-NZ" sz="1400" dirty="0"/>
              <a:t>.  </a:t>
            </a:r>
          </a:p>
          <a:p>
            <a:endParaRPr lang="en-NZ" dirty="0"/>
          </a:p>
        </p:txBody>
      </p:sp>
      <p:pic>
        <p:nvPicPr>
          <p:cNvPr id="8" name="Picture 7" descr="Cartoon Doodle Alarm Clock #Doodle, #Cartoon, #Clock, #Alarm (With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64203" y="5547073"/>
            <a:ext cx="426316" cy="4364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841377" y="5626648"/>
            <a:ext cx="1404851" cy="307777"/>
          </a:xfrm>
          <a:prstGeom prst="rect">
            <a:avLst/>
          </a:prstGeom>
          <a:noFill/>
        </p:spPr>
        <p:txBody>
          <a:bodyPr wrap="square" rtlCol="0">
            <a:spAutoFit/>
          </a:bodyPr>
          <a:lstStyle/>
          <a:p>
            <a:r>
              <a:rPr lang="en-NZ" sz="1400" dirty="0"/>
              <a:t>4min</a:t>
            </a:r>
          </a:p>
        </p:txBody>
      </p:sp>
      <p:pic>
        <p:nvPicPr>
          <p:cNvPr id="13" name="Picture 12"/>
          <p:cNvPicPr>
            <a:picLocks noChangeAspect="1"/>
          </p:cNvPicPr>
          <p:nvPr/>
        </p:nvPicPr>
        <p:blipFill>
          <a:blip r:embed="rId9"/>
          <a:stretch>
            <a:fillRect/>
          </a:stretch>
        </p:blipFill>
        <p:spPr>
          <a:xfrm>
            <a:off x="336138" y="4070127"/>
            <a:ext cx="5222930" cy="1372331"/>
          </a:xfrm>
          <a:prstGeom prst="rect">
            <a:avLst/>
          </a:prstGeom>
        </p:spPr>
      </p:pic>
    </p:spTree>
    <p:extLst>
      <p:ext uri="{BB962C8B-B14F-4D97-AF65-F5344CB8AC3E}">
        <p14:creationId xmlns:p14="http://schemas.microsoft.com/office/powerpoint/2010/main" val="4127835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1813" y="6279652"/>
            <a:ext cx="11099547" cy="338554"/>
          </a:xfrm>
          <a:prstGeom prst="rect">
            <a:avLst/>
          </a:prstGeom>
          <a:noFill/>
        </p:spPr>
        <p:txBody>
          <a:bodyPr wrap="square" rtlCol="0">
            <a:spAutoFit/>
          </a:bodyPr>
          <a:lstStyle/>
          <a:p>
            <a:r>
              <a:rPr lang="en-NZ" sz="1600" dirty="0"/>
              <a:t>For the full ‘Climate change projections and impacts for the Bay of Plenty Region’ report (2019), please click </a:t>
            </a:r>
            <a:r>
              <a:rPr lang="en-NZ" sz="1600" dirty="0">
                <a:hlinkClick r:id="rId3"/>
              </a:rPr>
              <a:t>here</a:t>
            </a:r>
            <a:r>
              <a:rPr lang="en-NZ" sz="1600" dirty="0"/>
              <a:t>.  </a:t>
            </a:r>
          </a:p>
        </p:txBody>
      </p:sp>
      <p:pic>
        <p:nvPicPr>
          <p:cNvPr id="4" name="Picture 3"/>
          <p:cNvPicPr>
            <a:picLocks noChangeAspect="1"/>
          </p:cNvPicPr>
          <p:nvPr/>
        </p:nvPicPr>
        <p:blipFill>
          <a:blip r:embed="rId4"/>
          <a:stretch>
            <a:fillRect/>
          </a:stretch>
        </p:blipFill>
        <p:spPr>
          <a:xfrm>
            <a:off x="76404" y="1343540"/>
            <a:ext cx="1850075" cy="2336435"/>
          </a:xfrm>
          <a:prstGeom prst="rect">
            <a:avLst/>
          </a:prstGeom>
        </p:spPr>
      </p:pic>
      <p:pic>
        <p:nvPicPr>
          <p:cNvPr id="6" name="Picture 5"/>
          <p:cNvPicPr>
            <a:picLocks noChangeAspect="1"/>
          </p:cNvPicPr>
          <p:nvPr/>
        </p:nvPicPr>
        <p:blipFill>
          <a:blip r:embed="rId5"/>
          <a:stretch>
            <a:fillRect/>
          </a:stretch>
        </p:blipFill>
        <p:spPr>
          <a:xfrm>
            <a:off x="1826969" y="1369866"/>
            <a:ext cx="1780526" cy="2361133"/>
          </a:xfrm>
          <a:prstGeom prst="rect">
            <a:avLst/>
          </a:prstGeom>
        </p:spPr>
      </p:pic>
      <p:pic>
        <p:nvPicPr>
          <p:cNvPr id="7" name="Picture 6"/>
          <p:cNvPicPr>
            <a:picLocks noChangeAspect="1"/>
          </p:cNvPicPr>
          <p:nvPr/>
        </p:nvPicPr>
        <p:blipFill>
          <a:blip r:embed="rId6"/>
          <a:stretch>
            <a:fillRect/>
          </a:stretch>
        </p:blipFill>
        <p:spPr>
          <a:xfrm>
            <a:off x="3676758" y="1327472"/>
            <a:ext cx="1539070" cy="2368569"/>
          </a:xfrm>
          <a:prstGeom prst="rect">
            <a:avLst/>
          </a:prstGeom>
        </p:spPr>
      </p:pic>
      <p:pic>
        <p:nvPicPr>
          <p:cNvPr id="8" name="Picture 7"/>
          <p:cNvPicPr>
            <a:picLocks noChangeAspect="1"/>
          </p:cNvPicPr>
          <p:nvPr/>
        </p:nvPicPr>
        <p:blipFill>
          <a:blip r:embed="rId7"/>
          <a:stretch>
            <a:fillRect/>
          </a:stretch>
        </p:blipFill>
        <p:spPr>
          <a:xfrm>
            <a:off x="8073240" y="1398454"/>
            <a:ext cx="1765756" cy="2266211"/>
          </a:xfrm>
          <a:prstGeom prst="rect">
            <a:avLst/>
          </a:prstGeom>
        </p:spPr>
      </p:pic>
      <p:pic>
        <p:nvPicPr>
          <p:cNvPr id="9" name="Picture 8"/>
          <p:cNvPicPr>
            <a:picLocks noChangeAspect="1"/>
          </p:cNvPicPr>
          <p:nvPr/>
        </p:nvPicPr>
        <p:blipFill>
          <a:blip r:embed="rId8"/>
          <a:stretch>
            <a:fillRect/>
          </a:stretch>
        </p:blipFill>
        <p:spPr>
          <a:xfrm>
            <a:off x="10085562" y="1411479"/>
            <a:ext cx="1684273" cy="2371156"/>
          </a:xfrm>
          <a:prstGeom prst="rect">
            <a:avLst/>
          </a:prstGeom>
        </p:spPr>
      </p:pic>
      <p:pic>
        <p:nvPicPr>
          <p:cNvPr id="10" name="Picture 9"/>
          <p:cNvPicPr>
            <a:picLocks noChangeAspect="1"/>
          </p:cNvPicPr>
          <p:nvPr/>
        </p:nvPicPr>
        <p:blipFill rotWithShape="1">
          <a:blip r:embed="rId9"/>
          <a:srcRect t="9631" r="9722" b="6716"/>
          <a:stretch/>
        </p:blipFill>
        <p:spPr>
          <a:xfrm>
            <a:off x="158944" y="4140720"/>
            <a:ext cx="1580380" cy="1729212"/>
          </a:xfrm>
          <a:prstGeom prst="rect">
            <a:avLst/>
          </a:prstGeom>
        </p:spPr>
      </p:pic>
      <p:pic>
        <p:nvPicPr>
          <p:cNvPr id="11" name="Picture 10"/>
          <p:cNvPicPr>
            <a:picLocks noChangeAspect="1"/>
          </p:cNvPicPr>
          <p:nvPr/>
        </p:nvPicPr>
        <p:blipFill rotWithShape="1">
          <a:blip r:embed="rId10"/>
          <a:srcRect l="4923" t="8809" r="4071" b="7623"/>
          <a:stretch/>
        </p:blipFill>
        <p:spPr>
          <a:xfrm>
            <a:off x="1883098" y="3878623"/>
            <a:ext cx="1611517" cy="2008896"/>
          </a:xfrm>
          <a:prstGeom prst="rect">
            <a:avLst/>
          </a:prstGeom>
        </p:spPr>
      </p:pic>
      <p:pic>
        <p:nvPicPr>
          <p:cNvPr id="12" name="Picture 11"/>
          <p:cNvPicPr>
            <a:picLocks noChangeAspect="1"/>
          </p:cNvPicPr>
          <p:nvPr/>
        </p:nvPicPr>
        <p:blipFill rotWithShape="1">
          <a:blip r:embed="rId11"/>
          <a:srcRect b="3601"/>
          <a:stretch/>
        </p:blipFill>
        <p:spPr>
          <a:xfrm>
            <a:off x="3557526" y="3639685"/>
            <a:ext cx="1942897" cy="2363906"/>
          </a:xfrm>
          <a:prstGeom prst="rect">
            <a:avLst/>
          </a:prstGeom>
        </p:spPr>
      </p:pic>
      <p:pic>
        <p:nvPicPr>
          <p:cNvPr id="13" name="Picture 12"/>
          <p:cNvPicPr>
            <a:picLocks noChangeAspect="1"/>
          </p:cNvPicPr>
          <p:nvPr/>
        </p:nvPicPr>
        <p:blipFill rotWithShape="1">
          <a:blip r:embed="rId12"/>
          <a:srcRect b="8191"/>
          <a:stretch/>
        </p:blipFill>
        <p:spPr>
          <a:xfrm>
            <a:off x="8027950" y="3804529"/>
            <a:ext cx="1880832" cy="2217627"/>
          </a:xfrm>
          <a:prstGeom prst="rect">
            <a:avLst/>
          </a:prstGeom>
        </p:spPr>
      </p:pic>
      <p:pic>
        <p:nvPicPr>
          <p:cNvPr id="14" name="Picture 13"/>
          <p:cNvPicPr>
            <a:picLocks noChangeAspect="1"/>
          </p:cNvPicPr>
          <p:nvPr/>
        </p:nvPicPr>
        <p:blipFill rotWithShape="1">
          <a:blip r:embed="rId13"/>
          <a:srcRect t="3650" r="7778"/>
          <a:stretch/>
        </p:blipFill>
        <p:spPr>
          <a:xfrm>
            <a:off x="10085562" y="3804529"/>
            <a:ext cx="1846907" cy="2282032"/>
          </a:xfrm>
          <a:prstGeom prst="rect">
            <a:avLst/>
          </a:prstGeom>
        </p:spPr>
      </p:pic>
      <p:pic>
        <p:nvPicPr>
          <p:cNvPr id="15" name="Picture 14"/>
          <p:cNvPicPr>
            <a:picLocks noChangeAspect="1"/>
          </p:cNvPicPr>
          <p:nvPr/>
        </p:nvPicPr>
        <p:blipFill>
          <a:blip r:embed="rId14"/>
          <a:stretch>
            <a:fillRect/>
          </a:stretch>
        </p:blipFill>
        <p:spPr>
          <a:xfrm>
            <a:off x="5425454" y="2452140"/>
            <a:ext cx="2647786" cy="2375090"/>
          </a:xfrm>
          <a:prstGeom prst="rect">
            <a:avLst/>
          </a:prstGeom>
        </p:spPr>
      </p:pic>
    </p:spTree>
    <p:extLst>
      <p:ext uri="{BB962C8B-B14F-4D97-AF65-F5344CB8AC3E}">
        <p14:creationId xmlns:p14="http://schemas.microsoft.com/office/powerpoint/2010/main" val="2771341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31618" y="1332529"/>
            <a:ext cx="10515600" cy="586806"/>
          </a:xfrm>
        </p:spPr>
        <p:txBody>
          <a:bodyPr>
            <a:normAutofit/>
          </a:bodyPr>
          <a:lstStyle/>
          <a:p>
            <a:r>
              <a:rPr lang="mi-NZ" sz="2800" dirty="0">
                <a:solidFill>
                  <a:schemeClr val="tx2"/>
                </a:solidFill>
              </a:rPr>
              <a:t>5. Wellbeing and climate change </a:t>
            </a:r>
            <a:endParaRPr lang="en-NZ" sz="2800" dirty="0">
              <a:solidFill>
                <a:schemeClr val="tx2"/>
              </a:solidFill>
            </a:endParaRPr>
          </a:p>
        </p:txBody>
      </p:sp>
      <p:sp>
        <p:nvSpPr>
          <p:cNvPr id="5" name="Content Placeholder 4"/>
          <p:cNvSpPr>
            <a:spLocks noGrp="1"/>
          </p:cNvSpPr>
          <p:nvPr>
            <p:ph idx="1"/>
          </p:nvPr>
        </p:nvSpPr>
        <p:spPr>
          <a:xfrm>
            <a:off x="1146017" y="2090319"/>
            <a:ext cx="6495108" cy="3120448"/>
          </a:xfrm>
        </p:spPr>
        <p:txBody>
          <a:bodyPr>
            <a:normAutofit/>
          </a:bodyPr>
          <a:lstStyle/>
          <a:p>
            <a:pPr marL="0" indent="0">
              <a:buNone/>
            </a:pPr>
            <a:r>
              <a:rPr lang="en-NZ" sz="1400" dirty="0"/>
              <a:t>“Many factors that contribute to our health and well-being as New Zealanders are threatened by climate change. These include direct effects such as increased exposure to heat waves and weather events but also indirect effects, such as reduced water safety or challenges to our mental health”</a:t>
            </a:r>
          </a:p>
          <a:p>
            <a:pPr marL="0" indent="0">
              <a:buNone/>
            </a:pPr>
            <a:endParaRPr lang="en-NZ" sz="1600" dirty="0"/>
          </a:p>
        </p:txBody>
      </p:sp>
      <p:pic>
        <p:nvPicPr>
          <p:cNvPr id="6" name="Picture 5"/>
          <p:cNvPicPr>
            <a:picLocks noChangeAspect="1"/>
          </p:cNvPicPr>
          <p:nvPr/>
        </p:nvPicPr>
        <p:blipFill>
          <a:blip r:embed="rId3"/>
          <a:stretch>
            <a:fillRect/>
          </a:stretch>
        </p:blipFill>
        <p:spPr>
          <a:xfrm>
            <a:off x="231618" y="2162746"/>
            <a:ext cx="786452" cy="786452"/>
          </a:xfrm>
          <a:prstGeom prst="rect">
            <a:avLst/>
          </a:prstGeom>
        </p:spPr>
      </p:pic>
      <p:sp>
        <p:nvSpPr>
          <p:cNvPr id="2" name="Rectangle 1"/>
          <p:cNvSpPr/>
          <p:nvPr/>
        </p:nvSpPr>
        <p:spPr>
          <a:xfrm>
            <a:off x="70383" y="3272921"/>
            <a:ext cx="8646375" cy="492443"/>
          </a:xfrm>
          <a:prstGeom prst="rect">
            <a:avLst/>
          </a:prstGeom>
        </p:spPr>
        <p:txBody>
          <a:bodyPr wrap="square">
            <a:spAutoFit/>
          </a:bodyPr>
          <a:lstStyle/>
          <a:p>
            <a:r>
              <a:rPr lang="en-NZ" sz="1400" dirty="0"/>
              <a:t>For the summary report by the Royal Society on Human Health Impacts of Climate Change for New Zealand visit:</a:t>
            </a:r>
          </a:p>
          <a:p>
            <a:r>
              <a:rPr lang="en-NZ" sz="1200" dirty="0">
                <a:hlinkClick r:id="rId4"/>
              </a:rPr>
              <a:t>https://www.royalsociety.org.nz/assets/documents/Report-Human-Health-Impacts-of-Climate-Change-for-New-Zealand-Oct-2017.pdf</a:t>
            </a:r>
            <a:endParaRPr lang="en-NZ" sz="1600" dirty="0"/>
          </a:p>
        </p:txBody>
      </p:sp>
      <p:pic>
        <p:nvPicPr>
          <p:cNvPr id="8" name="Picture 7"/>
          <p:cNvPicPr>
            <a:picLocks noChangeAspect="1"/>
          </p:cNvPicPr>
          <p:nvPr/>
        </p:nvPicPr>
        <p:blipFill>
          <a:blip r:embed="rId5"/>
          <a:stretch>
            <a:fillRect/>
          </a:stretch>
        </p:blipFill>
        <p:spPr>
          <a:xfrm>
            <a:off x="8944825" y="1422139"/>
            <a:ext cx="3069880" cy="4352902"/>
          </a:xfrm>
          <a:prstGeom prst="rect">
            <a:avLst/>
          </a:prstGeom>
        </p:spPr>
      </p:pic>
      <p:pic>
        <p:nvPicPr>
          <p:cNvPr id="10" name="Picture 9"/>
          <p:cNvPicPr>
            <a:picLocks noChangeAspect="1"/>
          </p:cNvPicPr>
          <p:nvPr/>
        </p:nvPicPr>
        <p:blipFill>
          <a:blip r:embed="rId6"/>
          <a:stretch>
            <a:fillRect/>
          </a:stretch>
        </p:blipFill>
        <p:spPr>
          <a:xfrm>
            <a:off x="1094842" y="4203910"/>
            <a:ext cx="6597455" cy="1330580"/>
          </a:xfrm>
          <a:prstGeom prst="rect">
            <a:avLst/>
          </a:prstGeom>
        </p:spPr>
      </p:pic>
    </p:spTree>
    <p:extLst>
      <p:ext uri="{BB962C8B-B14F-4D97-AF65-F5344CB8AC3E}">
        <p14:creationId xmlns:p14="http://schemas.microsoft.com/office/powerpoint/2010/main" val="2003454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0135" y="1159719"/>
            <a:ext cx="7201277" cy="469111"/>
          </a:xfrm>
        </p:spPr>
        <p:txBody>
          <a:bodyPr>
            <a:noAutofit/>
          </a:bodyPr>
          <a:lstStyle/>
          <a:p>
            <a:r>
              <a:rPr lang="mi-NZ" sz="1600" dirty="0">
                <a:solidFill>
                  <a:schemeClr val="tx2"/>
                </a:solidFill>
                <a:latin typeface="+mn-lt"/>
              </a:rPr>
              <a:t>5.1. How climate change will disrupt many factors that contribute to our health </a:t>
            </a:r>
            <a:endParaRPr lang="en-NZ" sz="1600" dirty="0">
              <a:solidFill>
                <a:schemeClr val="tx2"/>
              </a:solidFill>
              <a:latin typeface="+mn-lt"/>
            </a:endParaRPr>
          </a:p>
        </p:txBody>
      </p:sp>
      <p:pic>
        <p:nvPicPr>
          <p:cNvPr id="6" name="Picture 4" descr="Cartoon Doodle Alarm Clock #Doodle, #Cartoon, #Clock, #Alarm (With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637" y="5519809"/>
            <a:ext cx="426316" cy="4364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6953" y="5568748"/>
            <a:ext cx="157530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i-NZ" sz="1600" b="0" i="0" u="none" strike="noStrike" kern="1200" cap="none" spc="0" normalizeH="0" baseline="0" noProof="0" dirty="0">
                <a:ln>
                  <a:noFill/>
                </a:ln>
                <a:solidFill>
                  <a:prstClr val="black"/>
                </a:solidFill>
                <a:effectLst/>
                <a:uLnTx/>
                <a:uFillTx/>
                <a:latin typeface="Calibri" panose="020F0502020204030204"/>
                <a:ea typeface="+mn-ea"/>
                <a:cs typeface="+mn-cs"/>
              </a:rPr>
              <a:t>4min</a:t>
            </a:r>
            <a:endParaRPr kumimoji="0" lang="en-NZ"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2293469" y="5627856"/>
            <a:ext cx="3502690" cy="307777"/>
          </a:xfrm>
          <a:prstGeom prst="rect">
            <a:avLst/>
          </a:prstGeom>
        </p:spPr>
        <p:txBody>
          <a:bodyPr wrap="none">
            <a:spAutoFit/>
          </a:bodyPr>
          <a:lstStyle/>
          <a:p>
            <a:r>
              <a:rPr lang="en-NZ" sz="1400" dirty="0">
                <a:hlinkClick r:id="rId5"/>
              </a:rPr>
              <a:t>https://vimeo.com/242646268</a:t>
            </a:r>
            <a:r>
              <a:rPr lang="en-NZ" sz="1400" dirty="0"/>
              <a:t> (29/05/2020) </a:t>
            </a:r>
          </a:p>
        </p:txBody>
      </p:sp>
      <p:pic>
        <p:nvPicPr>
          <p:cNvPr id="7" name="242646268"/>
          <p:cNvPicPr>
            <a:picLocks noRot="1" noChangeAspect="1"/>
          </p:cNvPicPr>
          <p:nvPr>
            <a:videoFile r:link="rId1"/>
          </p:nvPr>
        </p:nvPicPr>
        <p:blipFill>
          <a:blip r:embed="rId6"/>
          <a:stretch>
            <a:fillRect/>
          </a:stretch>
        </p:blipFill>
        <p:spPr>
          <a:xfrm>
            <a:off x="2393222" y="1628830"/>
            <a:ext cx="7004298" cy="3939918"/>
          </a:xfrm>
          <a:prstGeom prst="rect">
            <a:avLst/>
          </a:prstGeom>
        </p:spPr>
      </p:pic>
    </p:spTree>
    <p:extLst>
      <p:ext uri="{BB962C8B-B14F-4D97-AF65-F5344CB8AC3E}">
        <p14:creationId xmlns:p14="http://schemas.microsoft.com/office/powerpoint/2010/main" val="3201995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338453" y="1734900"/>
            <a:ext cx="5320706" cy="3809691"/>
          </a:xfrm>
          <a:prstGeom prst="rect">
            <a:avLst/>
          </a:prstGeom>
        </p:spPr>
      </p:pic>
      <p:sp>
        <p:nvSpPr>
          <p:cNvPr id="4" name="TextBox 3"/>
          <p:cNvSpPr txBox="1"/>
          <p:nvPr/>
        </p:nvSpPr>
        <p:spPr>
          <a:xfrm>
            <a:off x="207819" y="1734900"/>
            <a:ext cx="5793973" cy="338554"/>
          </a:xfrm>
          <a:prstGeom prst="rect">
            <a:avLst/>
          </a:prstGeom>
          <a:noFill/>
        </p:spPr>
        <p:txBody>
          <a:bodyPr wrap="square" rtlCol="0">
            <a:spAutoFit/>
          </a:bodyPr>
          <a:lstStyle/>
          <a:p>
            <a:r>
              <a:rPr lang="mi-NZ" sz="1600" dirty="0"/>
              <a:t>Next we will look at the impact of climate change on the biosphere </a:t>
            </a:r>
            <a:endParaRPr lang="en-NZ" sz="1600" dirty="0"/>
          </a:p>
        </p:txBody>
      </p:sp>
      <p:sp>
        <p:nvSpPr>
          <p:cNvPr id="5" name="Rectangle 4"/>
          <p:cNvSpPr/>
          <p:nvPr/>
        </p:nvSpPr>
        <p:spPr>
          <a:xfrm>
            <a:off x="207819" y="2452063"/>
            <a:ext cx="5893723" cy="1384995"/>
          </a:xfrm>
          <a:prstGeom prst="rect">
            <a:avLst/>
          </a:prstGeom>
        </p:spPr>
        <p:txBody>
          <a:bodyPr wrap="square">
            <a:spAutoFit/>
          </a:bodyPr>
          <a:lstStyle/>
          <a:p>
            <a:r>
              <a:rPr lang="en-NZ" sz="1400" dirty="0">
                <a:solidFill>
                  <a:srgbClr val="000000"/>
                </a:solidFill>
              </a:rPr>
              <a:t>The biosphere is the thin layer surrounding our planet that supports all life on Earth. The biosphere is home to societies, in which our economies are embedded. </a:t>
            </a:r>
          </a:p>
          <a:p>
            <a:endParaRPr lang="mi-NZ" sz="1400" dirty="0">
              <a:solidFill>
                <a:srgbClr val="000000"/>
              </a:solidFill>
            </a:endParaRPr>
          </a:p>
          <a:p>
            <a:r>
              <a:rPr lang="mi-NZ" sz="1400" dirty="0">
                <a:solidFill>
                  <a:srgbClr val="000000"/>
                </a:solidFill>
              </a:rPr>
              <a:t>In </a:t>
            </a:r>
            <a:r>
              <a:rPr lang="mi-NZ" sz="1400" b="1" dirty="0">
                <a:solidFill>
                  <a:srgbClr val="000000"/>
                </a:solidFill>
              </a:rPr>
              <a:t>Module 2</a:t>
            </a:r>
            <a:r>
              <a:rPr lang="mi-NZ" sz="1400" dirty="0">
                <a:solidFill>
                  <a:srgbClr val="000000"/>
                </a:solidFill>
              </a:rPr>
              <a:t> we will more closely examine the effect of climate change on our societies and our economies. </a:t>
            </a:r>
          </a:p>
        </p:txBody>
      </p:sp>
      <p:pic>
        <p:nvPicPr>
          <p:cNvPr id="6" name="Picture 5"/>
          <p:cNvPicPr>
            <a:picLocks noChangeAspect="1"/>
          </p:cNvPicPr>
          <p:nvPr/>
        </p:nvPicPr>
        <p:blipFill>
          <a:blip r:embed="rId4"/>
          <a:stretch>
            <a:fillRect/>
          </a:stretch>
        </p:blipFill>
        <p:spPr>
          <a:xfrm>
            <a:off x="129021" y="4788075"/>
            <a:ext cx="6041101" cy="1126181"/>
          </a:xfrm>
          <a:prstGeom prst="rect">
            <a:avLst/>
          </a:prstGeom>
        </p:spPr>
      </p:pic>
    </p:spTree>
    <p:extLst>
      <p:ext uri="{BB962C8B-B14F-4D97-AF65-F5344CB8AC3E}">
        <p14:creationId xmlns:p14="http://schemas.microsoft.com/office/powerpoint/2010/main" val="1105003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3"/>
          <p:cNvSpPr txBox="1">
            <a:spLocks/>
          </p:cNvSpPr>
          <p:nvPr/>
        </p:nvSpPr>
        <p:spPr>
          <a:xfrm>
            <a:off x="106352" y="1238957"/>
            <a:ext cx="10342746" cy="555427"/>
          </a:xfrm>
          <a:prstGeom prst="rect">
            <a:avLst/>
          </a:prstGeom>
        </p:spPr>
        <p:txBody>
          <a:bodyPr vert="horz" lIns="91440" tIns="45720" rIns="91440" bIns="45720" rtlCol="0" anchor="ctr">
            <a:noAutofit/>
          </a:bodyPr>
          <a:lstStyle>
            <a:lvl1pPr algn="l" defTabSz="914422" rtl="0" eaLnBrk="1" latinLnBrk="0" hangingPunct="1">
              <a:lnSpc>
                <a:spcPct val="90000"/>
              </a:lnSpc>
              <a:spcBef>
                <a:spcPct val="0"/>
              </a:spcBef>
              <a:buNone/>
              <a:defRPr sz="4400" kern="1200">
                <a:solidFill>
                  <a:schemeClr val="tx1"/>
                </a:solidFill>
                <a:latin typeface="+mj-lt"/>
                <a:ea typeface="+mj-ea"/>
                <a:cs typeface="+mj-cs"/>
              </a:defRPr>
            </a:lvl1pPr>
          </a:lstStyle>
          <a:p>
            <a:r>
              <a:rPr lang="en-NZ" sz="2400" dirty="0">
                <a:solidFill>
                  <a:schemeClr val="tx2"/>
                </a:solidFill>
              </a:rPr>
              <a:t>6. The impact of climate change on biodiversity and ecology</a:t>
            </a:r>
          </a:p>
        </p:txBody>
      </p:sp>
      <p:sp>
        <p:nvSpPr>
          <p:cNvPr id="5" name="TextBox 4"/>
          <p:cNvSpPr txBox="1"/>
          <p:nvPr/>
        </p:nvSpPr>
        <p:spPr>
          <a:xfrm>
            <a:off x="1255251" y="3069868"/>
            <a:ext cx="3449753" cy="738664"/>
          </a:xfrm>
          <a:prstGeom prst="rect">
            <a:avLst/>
          </a:prstGeom>
          <a:noFill/>
        </p:spPr>
        <p:txBody>
          <a:bodyPr wrap="square" rtlCol="0">
            <a:spAutoFit/>
          </a:bodyPr>
          <a:lstStyle/>
          <a:p>
            <a:r>
              <a:rPr lang="en-NZ" sz="1400" dirty="0"/>
              <a:t>Biodiversity is often defined as the variety of all forms of life, from genes to species, through to the broad scale of ecosystems</a:t>
            </a:r>
          </a:p>
        </p:txBody>
      </p:sp>
      <p:pic>
        <p:nvPicPr>
          <p:cNvPr id="6" name="Picture 5"/>
          <p:cNvPicPr>
            <a:picLocks noChangeAspect="1"/>
          </p:cNvPicPr>
          <p:nvPr/>
        </p:nvPicPr>
        <p:blipFill rotWithShape="1">
          <a:blip r:embed="rId4"/>
          <a:srcRect l="15118" r="14763"/>
          <a:stretch/>
        </p:blipFill>
        <p:spPr>
          <a:xfrm rot="1145845">
            <a:off x="3636536" y="4018081"/>
            <a:ext cx="1006397" cy="1799578"/>
          </a:xfrm>
          <a:prstGeom prst="rect">
            <a:avLst/>
          </a:prstGeom>
        </p:spPr>
      </p:pic>
      <p:pic>
        <p:nvPicPr>
          <p:cNvPr id="7" name="Picture 6"/>
          <p:cNvPicPr>
            <a:picLocks noChangeAspect="1"/>
          </p:cNvPicPr>
          <p:nvPr/>
        </p:nvPicPr>
        <p:blipFill>
          <a:blip r:embed="rId5"/>
          <a:stretch>
            <a:fillRect/>
          </a:stretch>
        </p:blipFill>
        <p:spPr>
          <a:xfrm>
            <a:off x="377359" y="3022080"/>
            <a:ext cx="786452" cy="786452"/>
          </a:xfrm>
          <a:prstGeom prst="rect">
            <a:avLst/>
          </a:prstGeom>
        </p:spPr>
      </p:pic>
      <p:pic>
        <p:nvPicPr>
          <p:cNvPr id="8" name="1cvMX82iwRM"/>
          <p:cNvPicPr>
            <a:picLocks noRot="1" noChangeAspect="1"/>
          </p:cNvPicPr>
          <p:nvPr>
            <a:videoFile r:link="rId1"/>
          </p:nvPr>
        </p:nvPicPr>
        <p:blipFill>
          <a:blip r:embed="rId6"/>
          <a:stretch>
            <a:fillRect/>
          </a:stretch>
        </p:blipFill>
        <p:spPr>
          <a:xfrm>
            <a:off x="5386317" y="1941357"/>
            <a:ext cx="6603408" cy="3714417"/>
          </a:xfrm>
          <a:prstGeom prst="rect">
            <a:avLst/>
          </a:prstGeom>
        </p:spPr>
      </p:pic>
      <p:sp>
        <p:nvSpPr>
          <p:cNvPr id="9" name="Rectangle 8"/>
          <p:cNvSpPr/>
          <p:nvPr/>
        </p:nvSpPr>
        <p:spPr>
          <a:xfrm>
            <a:off x="5277725" y="5655774"/>
            <a:ext cx="4274247" cy="276999"/>
          </a:xfrm>
          <a:prstGeom prst="rect">
            <a:avLst/>
          </a:prstGeom>
        </p:spPr>
        <p:txBody>
          <a:bodyPr wrap="none">
            <a:spAutoFit/>
          </a:bodyPr>
          <a:lstStyle/>
          <a:p>
            <a:r>
              <a:rPr lang="en-NZ" sz="1200" dirty="0">
                <a:hlinkClick r:id="rId7"/>
              </a:rPr>
              <a:t>https://www.youtube.com/watch?v=1cvMX82iwRM</a:t>
            </a:r>
            <a:r>
              <a:rPr lang="en-NZ" sz="1200" dirty="0"/>
              <a:t> (04.04.2020)</a:t>
            </a:r>
          </a:p>
        </p:txBody>
      </p:sp>
      <p:pic>
        <p:nvPicPr>
          <p:cNvPr id="10" name="Picture 9" descr="Cartoon Doodle Alarm Clock #Doodle, #Cartoon, #Clock, #Alarm (With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2980" y="5547073"/>
            <a:ext cx="426316" cy="4364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1130" y="5611400"/>
            <a:ext cx="789709" cy="307777"/>
          </a:xfrm>
          <a:prstGeom prst="rect">
            <a:avLst/>
          </a:prstGeom>
          <a:noFill/>
        </p:spPr>
        <p:txBody>
          <a:bodyPr wrap="square" rtlCol="0">
            <a:spAutoFit/>
          </a:bodyPr>
          <a:lstStyle/>
          <a:p>
            <a:r>
              <a:rPr lang="mi-NZ" sz="1400" dirty="0"/>
              <a:t>8min</a:t>
            </a:r>
            <a:endParaRPr lang="en-NZ" sz="1400" dirty="0"/>
          </a:p>
        </p:txBody>
      </p:sp>
      <p:pic>
        <p:nvPicPr>
          <p:cNvPr id="4" name="Picture 3"/>
          <p:cNvPicPr>
            <a:picLocks noChangeAspect="1"/>
          </p:cNvPicPr>
          <p:nvPr/>
        </p:nvPicPr>
        <p:blipFill>
          <a:blip r:embed="rId9"/>
          <a:stretch>
            <a:fillRect/>
          </a:stretch>
        </p:blipFill>
        <p:spPr>
          <a:xfrm>
            <a:off x="1255251" y="4193369"/>
            <a:ext cx="2019813" cy="1353704"/>
          </a:xfrm>
          <a:prstGeom prst="rect">
            <a:avLst/>
          </a:prstGeom>
        </p:spPr>
      </p:pic>
    </p:spTree>
    <p:extLst>
      <p:ext uri="{BB962C8B-B14F-4D97-AF65-F5344CB8AC3E}">
        <p14:creationId xmlns:p14="http://schemas.microsoft.com/office/powerpoint/2010/main" val="2596965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3"/>
          <p:cNvSpPr txBox="1">
            <a:spLocks/>
          </p:cNvSpPr>
          <p:nvPr/>
        </p:nvSpPr>
        <p:spPr>
          <a:xfrm>
            <a:off x="106352" y="1238957"/>
            <a:ext cx="10342746" cy="555427"/>
          </a:xfrm>
          <a:prstGeom prst="rect">
            <a:avLst/>
          </a:prstGeom>
        </p:spPr>
        <p:txBody>
          <a:bodyPr vert="horz" lIns="91440" tIns="45720" rIns="91440" bIns="45720" rtlCol="0" anchor="ctr">
            <a:noAutofit/>
          </a:bodyPr>
          <a:lstStyle>
            <a:lvl1pPr algn="l" defTabSz="914422" rtl="0" eaLnBrk="1" latinLnBrk="0" hangingPunct="1">
              <a:lnSpc>
                <a:spcPct val="90000"/>
              </a:lnSpc>
              <a:spcBef>
                <a:spcPct val="0"/>
              </a:spcBef>
              <a:buNone/>
              <a:defRPr sz="4400" kern="1200">
                <a:solidFill>
                  <a:schemeClr val="tx1"/>
                </a:solidFill>
                <a:latin typeface="+mj-lt"/>
                <a:ea typeface="+mj-ea"/>
                <a:cs typeface="+mj-cs"/>
              </a:defRPr>
            </a:lvl1pPr>
          </a:lstStyle>
          <a:p>
            <a:r>
              <a:rPr lang="en-NZ" sz="1600" dirty="0">
                <a:solidFill>
                  <a:schemeClr val="tx2"/>
                </a:solidFill>
                <a:latin typeface="+mn-lt"/>
              </a:rPr>
              <a:t>David Attenborough on the importance of biodiversity – “How to save our planet”   </a:t>
            </a:r>
          </a:p>
        </p:txBody>
      </p:sp>
      <p:sp>
        <p:nvSpPr>
          <p:cNvPr id="9" name="Rectangle 8"/>
          <p:cNvSpPr/>
          <p:nvPr/>
        </p:nvSpPr>
        <p:spPr>
          <a:xfrm>
            <a:off x="2435630" y="5547073"/>
            <a:ext cx="4170822" cy="276999"/>
          </a:xfrm>
          <a:prstGeom prst="rect">
            <a:avLst/>
          </a:prstGeom>
        </p:spPr>
        <p:txBody>
          <a:bodyPr wrap="none">
            <a:spAutoFit/>
          </a:bodyPr>
          <a:lstStyle/>
          <a:p>
            <a:r>
              <a:rPr lang="en-NZ" sz="1200" dirty="0">
                <a:hlinkClick r:id="rId4"/>
              </a:rPr>
              <a:t>https://www.youtube.com/watch?v=0Puv0Pss33M</a:t>
            </a:r>
            <a:r>
              <a:rPr lang="en-NZ" sz="1200" dirty="0"/>
              <a:t> (17.11.2020)</a:t>
            </a:r>
          </a:p>
        </p:txBody>
      </p:sp>
      <p:pic>
        <p:nvPicPr>
          <p:cNvPr id="10" name="Picture 9" descr="Cartoon Doodle Alarm Clock #Doodle, #Cartoon, #Clock, #Alarm (With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980" y="5547073"/>
            <a:ext cx="426316" cy="4364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1130" y="5611400"/>
            <a:ext cx="789709" cy="307777"/>
          </a:xfrm>
          <a:prstGeom prst="rect">
            <a:avLst/>
          </a:prstGeom>
          <a:noFill/>
        </p:spPr>
        <p:txBody>
          <a:bodyPr wrap="square" rtlCol="0">
            <a:spAutoFit/>
          </a:bodyPr>
          <a:lstStyle/>
          <a:p>
            <a:r>
              <a:rPr lang="mi-NZ" sz="1400" dirty="0"/>
              <a:t>8min</a:t>
            </a:r>
            <a:endParaRPr lang="en-NZ" sz="1400" dirty="0"/>
          </a:p>
        </p:txBody>
      </p:sp>
      <p:pic>
        <p:nvPicPr>
          <p:cNvPr id="11" name="0Puv0Pss33M"/>
          <p:cNvPicPr>
            <a:picLocks noRot="1" noChangeAspect="1"/>
          </p:cNvPicPr>
          <p:nvPr>
            <a:videoFile r:link="rId1"/>
          </p:nvPr>
        </p:nvPicPr>
        <p:blipFill>
          <a:blip r:embed="rId6"/>
          <a:stretch>
            <a:fillRect/>
          </a:stretch>
        </p:blipFill>
        <p:spPr>
          <a:xfrm>
            <a:off x="2518757" y="1794384"/>
            <a:ext cx="6660027" cy="3746265"/>
          </a:xfrm>
          <a:prstGeom prst="rect">
            <a:avLst/>
          </a:prstGeom>
        </p:spPr>
      </p:pic>
    </p:spTree>
    <p:extLst>
      <p:ext uri="{BB962C8B-B14F-4D97-AF65-F5344CB8AC3E}">
        <p14:creationId xmlns:p14="http://schemas.microsoft.com/office/powerpoint/2010/main" val="2292333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98039" y="6179029"/>
            <a:ext cx="9057313" cy="492443"/>
          </a:xfrm>
          <a:prstGeom prst="rect">
            <a:avLst/>
          </a:prstGeom>
        </p:spPr>
        <p:txBody>
          <a:bodyPr wrap="square">
            <a:spAutoFit/>
          </a:bodyPr>
          <a:lstStyle/>
          <a:p>
            <a:r>
              <a:rPr lang="en-NZ" sz="1400" dirty="0"/>
              <a:t>Ministry for the Environment report – Adapting to Climate Change in New Zealand (from page 29 onwards for biodiversity) </a:t>
            </a:r>
          </a:p>
          <a:p>
            <a:r>
              <a:rPr lang="en-NZ" sz="1200" dirty="0">
                <a:hlinkClick r:id="rId3"/>
              </a:rPr>
              <a:t>https://www.mfe.govt.nz/sites/default/files/media/Climate%20Change/adapting-to-climate-change-stocktake-tag-report.pdf</a:t>
            </a:r>
            <a:endParaRPr lang="en-NZ" sz="1200" dirty="0"/>
          </a:p>
        </p:txBody>
      </p:sp>
      <p:pic>
        <p:nvPicPr>
          <p:cNvPr id="7" name="Picture 6"/>
          <p:cNvPicPr>
            <a:picLocks noChangeAspect="1"/>
          </p:cNvPicPr>
          <p:nvPr/>
        </p:nvPicPr>
        <p:blipFill>
          <a:blip r:embed="rId4"/>
          <a:stretch>
            <a:fillRect/>
          </a:stretch>
        </p:blipFill>
        <p:spPr>
          <a:xfrm>
            <a:off x="9155352" y="1858927"/>
            <a:ext cx="2900756" cy="4110756"/>
          </a:xfrm>
          <a:prstGeom prst="rect">
            <a:avLst/>
          </a:prstGeom>
        </p:spPr>
      </p:pic>
      <p:sp>
        <p:nvSpPr>
          <p:cNvPr id="8" name="TextBox 7"/>
          <p:cNvSpPr txBox="1"/>
          <p:nvPr/>
        </p:nvSpPr>
        <p:spPr>
          <a:xfrm>
            <a:off x="257694" y="1868016"/>
            <a:ext cx="8447331" cy="2246769"/>
          </a:xfrm>
          <a:prstGeom prst="rect">
            <a:avLst/>
          </a:prstGeom>
          <a:noFill/>
        </p:spPr>
        <p:txBody>
          <a:bodyPr wrap="square" rtlCol="0">
            <a:spAutoFit/>
          </a:bodyPr>
          <a:lstStyle/>
          <a:p>
            <a:r>
              <a:rPr lang="en-NZ" sz="1400" dirty="0"/>
              <a:t>Many aspects of New Zealand’s biodiversity will be impacted by climate change in some way. New Zealand has a number of unique indigenous ecosystems, and changing temperatures and water availability as a result of climate change will have impacts on where species can survive (RSNZ, 2016). The range of ecosystems and species will change, as will the timing of annual and seasonal events (</a:t>
            </a:r>
            <a:r>
              <a:rPr lang="en-NZ" sz="1400" dirty="0" err="1"/>
              <a:t>eg</a:t>
            </a:r>
            <a:r>
              <a:rPr lang="en-NZ" sz="1400" dirty="0"/>
              <a:t>, beech </a:t>
            </a:r>
            <a:r>
              <a:rPr lang="en-NZ" sz="1400" dirty="0" err="1"/>
              <a:t>masting</a:t>
            </a:r>
            <a:r>
              <a:rPr lang="en-NZ" sz="1400" dirty="0"/>
              <a:t>), and ecosystem functions (</a:t>
            </a:r>
            <a:r>
              <a:rPr lang="en-NZ" sz="1400" dirty="0" err="1"/>
              <a:t>eg</a:t>
            </a:r>
            <a:r>
              <a:rPr lang="en-NZ" sz="1400" dirty="0"/>
              <a:t>, food webs). Indirectly, climate change will increase the range and abundance of invasive pests and weed species which is currently a key driver of extinction. </a:t>
            </a:r>
          </a:p>
          <a:p>
            <a:endParaRPr lang="en-NZ" sz="1400" dirty="0"/>
          </a:p>
          <a:p>
            <a:r>
              <a:rPr lang="en-NZ" sz="1400" dirty="0"/>
              <a:t>Many of New Zealand’s unique species are highly specialised (</a:t>
            </a:r>
            <a:r>
              <a:rPr lang="en-NZ" sz="1400" dirty="0" err="1"/>
              <a:t>eg</a:t>
            </a:r>
            <a:r>
              <a:rPr lang="en-NZ" sz="1400" dirty="0"/>
              <a:t>, tuatara), limited in number (</a:t>
            </a:r>
            <a:r>
              <a:rPr lang="en-NZ" sz="1400" dirty="0" err="1"/>
              <a:t>eg</a:t>
            </a:r>
            <a:r>
              <a:rPr lang="en-NZ" sz="1400" dirty="0"/>
              <a:t>, </a:t>
            </a:r>
            <a:r>
              <a:rPr lang="en-NZ" sz="1400" dirty="0" err="1"/>
              <a:t>takahe</a:t>
            </a:r>
            <a:r>
              <a:rPr lang="en-NZ" sz="1400" dirty="0"/>
              <a:t>) and/or have specialised habitat requirements (</a:t>
            </a:r>
            <a:r>
              <a:rPr lang="en-NZ" sz="1400" dirty="0" err="1"/>
              <a:t>eg</a:t>
            </a:r>
            <a:r>
              <a:rPr lang="en-NZ" sz="1400" dirty="0"/>
              <a:t>, frogs and lizards). These factors will reduce their capacity to adapt to a changing climate. </a:t>
            </a:r>
          </a:p>
        </p:txBody>
      </p:sp>
      <p:pic>
        <p:nvPicPr>
          <p:cNvPr id="1026" name="Picture 2" descr="Tuatara Picture | Tuatara, Drawings,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6319" y="4483028"/>
            <a:ext cx="1702934" cy="132775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8039" y="1320116"/>
            <a:ext cx="6978642" cy="338554"/>
          </a:xfrm>
          <a:prstGeom prst="rect">
            <a:avLst/>
          </a:prstGeom>
          <a:noFill/>
        </p:spPr>
        <p:txBody>
          <a:bodyPr wrap="none" rtlCol="0">
            <a:spAutoFit/>
          </a:bodyPr>
          <a:lstStyle/>
          <a:p>
            <a:r>
              <a:rPr lang="en-NZ" sz="1600" dirty="0">
                <a:solidFill>
                  <a:schemeClr val="tx2"/>
                </a:solidFill>
              </a:rPr>
              <a:t>6.1. The impact of climate change on the biodiversity and ecology of New Zealand </a:t>
            </a:r>
          </a:p>
        </p:txBody>
      </p:sp>
      <p:pic>
        <p:nvPicPr>
          <p:cNvPr id="6" name="Picture 5"/>
          <p:cNvPicPr>
            <a:picLocks noChangeAspect="1"/>
          </p:cNvPicPr>
          <p:nvPr/>
        </p:nvPicPr>
        <p:blipFill>
          <a:blip r:embed="rId6"/>
          <a:stretch>
            <a:fillRect/>
          </a:stretch>
        </p:blipFill>
        <p:spPr>
          <a:xfrm>
            <a:off x="4031805" y="3977549"/>
            <a:ext cx="1456998" cy="1927773"/>
          </a:xfrm>
          <a:prstGeom prst="rect">
            <a:avLst/>
          </a:prstGeom>
        </p:spPr>
      </p:pic>
      <p:pic>
        <p:nvPicPr>
          <p:cNvPr id="13" name="Picture 12"/>
          <p:cNvPicPr>
            <a:picLocks noChangeAspect="1"/>
          </p:cNvPicPr>
          <p:nvPr/>
        </p:nvPicPr>
        <p:blipFill>
          <a:blip r:embed="rId7"/>
          <a:stretch>
            <a:fillRect/>
          </a:stretch>
        </p:blipFill>
        <p:spPr>
          <a:xfrm>
            <a:off x="6081105" y="4520893"/>
            <a:ext cx="1991151" cy="977041"/>
          </a:xfrm>
          <a:prstGeom prst="rect">
            <a:avLst/>
          </a:prstGeom>
        </p:spPr>
      </p:pic>
    </p:spTree>
    <p:extLst>
      <p:ext uri="{BB962C8B-B14F-4D97-AF65-F5344CB8AC3E}">
        <p14:creationId xmlns:p14="http://schemas.microsoft.com/office/powerpoint/2010/main" val="2345411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90460" y="1498259"/>
            <a:ext cx="7610832" cy="1325563"/>
          </a:xfrm>
        </p:spPr>
        <p:txBody>
          <a:bodyPr>
            <a:normAutofit fontScale="90000"/>
          </a:bodyPr>
          <a:lstStyle/>
          <a:p>
            <a:pPr algn="ctr"/>
            <a:r>
              <a:rPr lang="en-NZ" sz="1800" dirty="0"/>
              <a:t>Module 1 survey </a:t>
            </a:r>
            <a:r>
              <a:rPr lang="en-NZ" sz="1800" dirty="0">
                <a:cs typeface="Calibri Light"/>
              </a:rPr>
              <a:t/>
            </a:r>
            <a:br>
              <a:rPr lang="en-NZ" sz="1800" dirty="0">
                <a:cs typeface="Calibri Light"/>
              </a:rPr>
            </a:br>
            <a:r>
              <a:rPr lang="en-NZ" sz="1800" dirty="0"/>
              <a:t/>
            </a:r>
            <a:br>
              <a:rPr lang="en-NZ" sz="1800" dirty="0"/>
            </a:br>
            <a:r>
              <a:rPr lang="en-NZ" sz="1800" dirty="0">
                <a:ea typeface="+mj-lt"/>
                <a:cs typeface="+mj-lt"/>
                <a:hlinkClick r:id="rId3"/>
              </a:rPr>
              <a:t>https://survey.alchemer.com/s3/6035974/Module-1-Climate-change-101-public-survey</a:t>
            </a:r>
            <a:r>
              <a:rPr lang="en-NZ" sz="1800" dirty="0">
                <a:ea typeface="+mj-lt"/>
                <a:cs typeface="+mj-lt"/>
              </a:rPr>
              <a:t/>
            </a:r>
            <a:br>
              <a:rPr lang="en-NZ" sz="1800" dirty="0">
                <a:ea typeface="+mj-lt"/>
                <a:cs typeface="+mj-lt"/>
              </a:rPr>
            </a:br>
            <a:r>
              <a:rPr lang="en-NZ" sz="1800" dirty="0">
                <a:ea typeface="+mj-lt"/>
                <a:cs typeface="+mj-lt"/>
              </a:rPr>
              <a:t/>
            </a:r>
            <a:br>
              <a:rPr lang="en-NZ" sz="1800" dirty="0">
                <a:ea typeface="+mj-lt"/>
                <a:cs typeface="+mj-lt"/>
              </a:rPr>
            </a:br>
            <a:endParaRPr lang="en-NZ" sz="1800">
              <a:cs typeface="Calibri Light"/>
            </a:endParaRPr>
          </a:p>
        </p:txBody>
      </p:sp>
      <p:pic>
        <p:nvPicPr>
          <p:cNvPr id="3" name="Picture 2" descr="5 Reasons Why you Should Try a Safety Perception Survey – CGA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1573" y="2718262"/>
            <a:ext cx="4615181" cy="2596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650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52176" y="1612035"/>
            <a:ext cx="7515277" cy="432896"/>
          </a:xfrm>
        </p:spPr>
        <p:txBody>
          <a:bodyPr>
            <a:normAutofit fontScale="90000"/>
          </a:bodyPr>
          <a:lstStyle/>
          <a:p>
            <a:pPr algn="ctr"/>
            <a:r>
              <a:rPr lang="en-NZ" sz="1400" dirty="0">
                <a:latin typeface="+mn-lt"/>
              </a:rPr>
              <a:t>Next, in </a:t>
            </a:r>
            <a:r>
              <a:rPr lang="en-NZ" sz="1400" b="1" dirty="0">
                <a:latin typeface="+mn-lt"/>
              </a:rPr>
              <a:t>Module 2,</a:t>
            </a:r>
            <a:r>
              <a:rPr lang="en-NZ" sz="1400" dirty="0">
                <a:latin typeface="+mn-lt"/>
              </a:rPr>
              <a:t> we will be looking the need for us to act now</a:t>
            </a:r>
            <a:br>
              <a:rPr lang="en-NZ" sz="1400" dirty="0">
                <a:latin typeface="+mn-lt"/>
              </a:rPr>
            </a:br>
            <a:r>
              <a:rPr lang="en-NZ" sz="1400" dirty="0">
                <a:latin typeface="+mn-lt"/>
              </a:rPr>
              <a:t> including financial, legal, equity and cultural considerations and building resilience to natural hazard risk </a:t>
            </a:r>
          </a:p>
        </p:txBody>
      </p:sp>
      <p:pic>
        <p:nvPicPr>
          <p:cNvPr id="3" name="Picture 2"/>
          <p:cNvPicPr>
            <a:picLocks noChangeAspect="1"/>
          </p:cNvPicPr>
          <p:nvPr/>
        </p:nvPicPr>
        <p:blipFill>
          <a:blip r:embed="rId3"/>
          <a:stretch>
            <a:fillRect/>
          </a:stretch>
        </p:blipFill>
        <p:spPr>
          <a:xfrm>
            <a:off x="3753772" y="2202873"/>
            <a:ext cx="4900588" cy="3255390"/>
          </a:xfrm>
          <a:prstGeom prst="rect">
            <a:avLst/>
          </a:prstGeom>
        </p:spPr>
      </p:pic>
    </p:spTree>
    <p:extLst>
      <p:ext uri="{BB962C8B-B14F-4D97-AF65-F5344CB8AC3E}">
        <p14:creationId xmlns:p14="http://schemas.microsoft.com/office/powerpoint/2010/main" val="896551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10515600" cy="3037320"/>
          </a:xfrm>
        </p:spPr>
        <p:txBody>
          <a:bodyPr>
            <a:normAutofit/>
          </a:bodyPr>
          <a:lstStyle/>
          <a:p>
            <a:pPr marL="0" indent="0" algn="ctr" fontAlgn="base">
              <a:buNone/>
            </a:pPr>
            <a:r>
              <a:rPr lang="en-NZ" dirty="0">
                <a:solidFill>
                  <a:schemeClr val="tx2"/>
                </a:solidFill>
              </a:rPr>
              <a:t>Disclaimer:​</a:t>
            </a:r>
          </a:p>
          <a:p>
            <a:pPr marL="0" indent="0" algn="ctr" fontAlgn="base">
              <a:buNone/>
            </a:pPr>
            <a:r>
              <a:rPr lang="en-AU" sz="2000" dirty="0"/>
              <a:t>The information included in this e-learning hub has been compiled by the Whakatāne District Council to help us and our community on a journey of learning and development. The Council does not own and is not the authors of most of the content included in this hub. The Council has compiled content that we felt to be relevant, engaging and wherever possible to provide a local context. Further information regarding Council’s Climate Change Principles, our Climate Change project or our current engagement opportunities can we found on our project page:</a:t>
            </a:r>
            <a:r>
              <a:rPr lang="mi-NZ" sz="2000" dirty="0"/>
              <a:t>​</a:t>
            </a:r>
          </a:p>
          <a:p>
            <a:pPr marL="0" indent="0" algn="ctr" fontAlgn="base">
              <a:buNone/>
            </a:pPr>
            <a:r>
              <a:rPr lang="mi-NZ" sz="2000" dirty="0"/>
              <a:t> </a:t>
            </a:r>
            <a:r>
              <a:rPr lang="mi-NZ" sz="2000" u="sng" dirty="0">
                <a:hlinkClick r:id="rId3"/>
              </a:rPr>
              <a:t>https://www.whakatane.govt.nz/climate-change</a:t>
            </a:r>
            <a:r>
              <a:rPr lang="mi-NZ" sz="2000" dirty="0"/>
              <a:t> </a:t>
            </a:r>
          </a:p>
          <a:p>
            <a:endParaRPr lang="en-NZ" dirty="0"/>
          </a:p>
        </p:txBody>
      </p:sp>
    </p:spTree>
    <p:extLst>
      <p:ext uri="{BB962C8B-B14F-4D97-AF65-F5344CB8AC3E}">
        <p14:creationId xmlns:p14="http://schemas.microsoft.com/office/powerpoint/2010/main" val="1184441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39176" y="1210615"/>
            <a:ext cx="5721872" cy="629403"/>
          </a:xfrm>
        </p:spPr>
        <p:txBody>
          <a:bodyPr>
            <a:normAutofit/>
          </a:bodyPr>
          <a:lstStyle/>
          <a:p>
            <a:r>
              <a:rPr lang="mi-NZ" sz="2800" dirty="0">
                <a:solidFill>
                  <a:schemeClr val="tx2"/>
                </a:solidFill>
              </a:rPr>
              <a:t>Module 1: Climate change 101 </a:t>
            </a:r>
            <a:endParaRPr lang="en-NZ" sz="2800" dirty="0">
              <a:solidFill>
                <a:schemeClr val="tx2"/>
              </a:solidFill>
            </a:endParaRPr>
          </a:p>
        </p:txBody>
      </p:sp>
      <p:sp>
        <p:nvSpPr>
          <p:cNvPr id="5" name="TextBox 4"/>
          <p:cNvSpPr txBox="1"/>
          <p:nvPr/>
        </p:nvSpPr>
        <p:spPr>
          <a:xfrm>
            <a:off x="139176" y="1821263"/>
            <a:ext cx="8258497" cy="4524315"/>
          </a:xfrm>
          <a:prstGeom prst="rect">
            <a:avLst/>
          </a:prstGeom>
          <a:noFill/>
        </p:spPr>
        <p:txBody>
          <a:bodyPr wrap="square" rtlCol="0">
            <a:spAutoFit/>
          </a:bodyPr>
          <a:lstStyle/>
          <a:p>
            <a:r>
              <a:rPr lang="mi-NZ" sz="1400" dirty="0"/>
              <a:t>Topics covered in this module: </a:t>
            </a:r>
          </a:p>
          <a:p>
            <a:pPr marL="342900" indent="-342900">
              <a:buFont typeface="+mj-lt"/>
              <a:buAutoNum type="arabicPeriod"/>
            </a:pPr>
            <a:endParaRPr lang="mi-NZ" sz="1400" dirty="0"/>
          </a:p>
          <a:p>
            <a:pPr marL="342900" indent="-342900">
              <a:buAutoNum type="arabicPeriod"/>
            </a:pPr>
            <a:r>
              <a:rPr lang="mi-NZ" sz="1400" dirty="0">
                <a:hlinkClick r:id="rId3" action="ppaction://hlinksldjump"/>
              </a:rPr>
              <a:t>Climate change 101 </a:t>
            </a:r>
            <a:endParaRPr lang="mi-NZ" sz="1400" dirty="0"/>
          </a:p>
          <a:p>
            <a:pPr lvl="1"/>
            <a:r>
              <a:rPr lang="mi-NZ" sz="1400" dirty="0"/>
              <a:t>	</a:t>
            </a:r>
            <a:r>
              <a:rPr lang="mi-NZ" sz="1400" dirty="0">
                <a:hlinkClick r:id="rId4" action="ppaction://hlinksldjump"/>
              </a:rPr>
              <a:t>1.1. Mitigation and adaptation</a:t>
            </a:r>
            <a:endParaRPr lang="mi-NZ" sz="1400" dirty="0"/>
          </a:p>
          <a:p>
            <a:pPr marL="342900" indent="-342900">
              <a:buAutoNum type="arabicPeriod"/>
            </a:pPr>
            <a:r>
              <a:rPr lang="mi-NZ" sz="1400" dirty="0"/>
              <a:t>International context </a:t>
            </a:r>
          </a:p>
          <a:p>
            <a:r>
              <a:rPr lang="mi-NZ" sz="1400" dirty="0"/>
              <a:t>	</a:t>
            </a:r>
            <a:r>
              <a:rPr lang="mi-NZ" sz="1400" dirty="0">
                <a:hlinkClick r:id="rId5" action="ppaction://hlinksldjump"/>
              </a:rPr>
              <a:t>2.1. The United Nations Framework Convention on Climate Change (UNFCCC)</a:t>
            </a:r>
            <a:endParaRPr lang="mi-NZ" sz="1400" dirty="0"/>
          </a:p>
          <a:p>
            <a:r>
              <a:rPr lang="mi-NZ" sz="1400" dirty="0"/>
              <a:t>	</a:t>
            </a:r>
            <a:r>
              <a:rPr lang="mi-NZ" sz="1400" dirty="0">
                <a:hlinkClick r:id="rId6" action="ppaction://hlinksldjump"/>
              </a:rPr>
              <a:t>2.2. The Paris Agreement   </a:t>
            </a:r>
            <a:endParaRPr lang="mi-NZ" sz="1400" dirty="0"/>
          </a:p>
          <a:p>
            <a:pPr marL="342900" indent="-342900">
              <a:buAutoNum type="arabicPeriod" startAt="3"/>
            </a:pPr>
            <a:r>
              <a:rPr lang="mi-NZ" sz="1400" dirty="0"/>
              <a:t>National context</a:t>
            </a:r>
          </a:p>
          <a:p>
            <a:r>
              <a:rPr lang="mi-NZ" sz="1400" dirty="0"/>
              <a:t>	</a:t>
            </a:r>
            <a:r>
              <a:rPr lang="mi-NZ" sz="1400" dirty="0">
                <a:hlinkClick r:id="rId7" action="ppaction://hlinksldjump"/>
              </a:rPr>
              <a:t>3.1. Legislative context </a:t>
            </a:r>
            <a:endParaRPr lang="mi-NZ" sz="1400" dirty="0"/>
          </a:p>
          <a:p>
            <a:r>
              <a:rPr lang="mi-NZ" sz="1400" dirty="0"/>
              <a:t>	</a:t>
            </a:r>
            <a:r>
              <a:rPr lang="mi-NZ" sz="1400" dirty="0">
                <a:hlinkClick r:id="rId8" action="ppaction://hlinksldjump"/>
              </a:rPr>
              <a:t>3.2. Where is New Zealand at?  </a:t>
            </a:r>
            <a:endParaRPr lang="mi-NZ" sz="1400" dirty="0"/>
          </a:p>
          <a:p>
            <a:r>
              <a:rPr lang="mi-NZ" sz="1400" dirty="0"/>
              <a:t>	</a:t>
            </a:r>
            <a:r>
              <a:rPr lang="mi-NZ" sz="1400" dirty="0">
                <a:hlinkClick r:id="rId9" action="ppaction://hlinksldjump"/>
              </a:rPr>
              <a:t>3.3. The New Zealand Local Government Leader’s Climate Change Declaration</a:t>
            </a:r>
            <a:endParaRPr lang="mi-NZ" sz="1400" dirty="0"/>
          </a:p>
          <a:p>
            <a:r>
              <a:rPr lang="mi-NZ" sz="1400" dirty="0"/>
              <a:t>4.     Likely impacts of climate change </a:t>
            </a:r>
          </a:p>
          <a:p>
            <a:r>
              <a:rPr lang="mi-NZ" sz="1400" dirty="0"/>
              <a:t>	</a:t>
            </a:r>
            <a:r>
              <a:rPr lang="mi-NZ" sz="1400" dirty="0">
                <a:hlinkClick r:id="rId10" action="ppaction://hlinksldjump"/>
              </a:rPr>
              <a:t>4.1. Likely impacts of climate change in New Zealand </a:t>
            </a:r>
            <a:endParaRPr lang="mi-NZ" sz="1400" dirty="0"/>
          </a:p>
          <a:p>
            <a:r>
              <a:rPr lang="mi-NZ" sz="1400" dirty="0"/>
              <a:t>	</a:t>
            </a:r>
            <a:r>
              <a:rPr lang="mi-NZ" sz="1400" dirty="0">
                <a:hlinkClick r:id="rId11" action="ppaction://hlinksldjump"/>
              </a:rPr>
              <a:t>4.2. Likely impacts of climate change in the Bay of Plenty </a:t>
            </a:r>
            <a:endParaRPr lang="mi-NZ" sz="1400" dirty="0"/>
          </a:p>
          <a:p>
            <a:r>
              <a:rPr lang="mi-NZ" sz="1400" dirty="0"/>
              <a:t>5.     </a:t>
            </a:r>
            <a:r>
              <a:rPr lang="mi-NZ" sz="1400" dirty="0">
                <a:hlinkClick r:id="rId12" action="ppaction://hlinksldjump"/>
              </a:rPr>
              <a:t>Wellbeing and climate change  </a:t>
            </a:r>
            <a:endParaRPr lang="mi-NZ" sz="1400" dirty="0"/>
          </a:p>
          <a:p>
            <a:r>
              <a:rPr lang="mi-NZ" sz="1400" dirty="0"/>
              <a:t>6.     </a:t>
            </a:r>
            <a:r>
              <a:rPr lang="mi-NZ" sz="1400" dirty="0">
                <a:hlinkClick r:id="rId13" action="ppaction://hlinksldjump"/>
              </a:rPr>
              <a:t>The impact of climate change on biodiversity and ecology</a:t>
            </a:r>
            <a:endParaRPr lang="mi-NZ" sz="1400" dirty="0"/>
          </a:p>
          <a:p>
            <a:pPr lvl="2"/>
            <a:r>
              <a:rPr lang="mi-NZ" sz="1400" dirty="0">
                <a:hlinkClick r:id="rId14" action="ppaction://hlinksldjump"/>
              </a:rPr>
              <a:t>6.1. The impact of climate change on the biodiversity and ecology of New Zealand </a:t>
            </a:r>
            <a:endParaRPr lang="mi-NZ" sz="1400" dirty="0"/>
          </a:p>
          <a:p>
            <a:endParaRPr lang="mi-NZ" sz="1400" dirty="0"/>
          </a:p>
          <a:p>
            <a:pPr marL="342900" indent="-342900">
              <a:buAutoNum type="arabicPeriod"/>
            </a:pPr>
            <a:endParaRPr lang="mi-NZ" dirty="0"/>
          </a:p>
          <a:p>
            <a:pPr marL="342900" indent="-342900">
              <a:buAutoNum type="arabicPeriod"/>
            </a:pPr>
            <a:endParaRPr lang="mi-NZ" dirty="0"/>
          </a:p>
        </p:txBody>
      </p:sp>
      <p:pic>
        <p:nvPicPr>
          <p:cNvPr id="10" name="Picture 9"/>
          <p:cNvPicPr>
            <a:picLocks noChangeAspect="1"/>
          </p:cNvPicPr>
          <p:nvPr/>
        </p:nvPicPr>
        <p:blipFill>
          <a:blip r:embed="rId15"/>
          <a:stretch>
            <a:fillRect/>
          </a:stretch>
        </p:blipFill>
        <p:spPr>
          <a:xfrm>
            <a:off x="8232423" y="1320591"/>
            <a:ext cx="3550165" cy="3334537"/>
          </a:xfrm>
          <a:prstGeom prst="rect">
            <a:avLst/>
          </a:prstGeom>
        </p:spPr>
      </p:pic>
      <p:sp>
        <p:nvSpPr>
          <p:cNvPr id="11" name="Title 1"/>
          <p:cNvSpPr txBox="1">
            <a:spLocks/>
          </p:cNvSpPr>
          <p:nvPr/>
        </p:nvSpPr>
        <p:spPr>
          <a:xfrm>
            <a:off x="8464805" y="4746566"/>
            <a:ext cx="3085402" cy="966287"/>
          </a:xfrm>
          <a:prstGeom prst="rect">
            <a:avLst/>
          </a:prstGeom>
          <a:ln w="19050">
            <a:solidFill>
              <a:schemeClr val="tx1"/>
            </a:solidFill>
          </a:ln>
        </p:spPr>
        <p:txBody>
          <a:bodyPr vert="horz" lIns="91440" tIns="45720" rIns="91440" bIns="45720" rtlCol="0" anchor="b">
            <a:noAutofit/>
          </a:bodyPr>
          <a:lstStyle>
            <a:lvl1pPr algn="l" defTabSz="914422"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mi-NZ" sz="1400" u="sng" dirty="0">
                <a:latin typeface="+mn-lt"/>
              </a:rPr>
              <a:t>Learning statement for this module</a:t>
            </a:r>
            <a:br>
              <a:rPr lang="mi-NZ" sz="1400" u="sng" dirty="0">
                <a:latin typeface="+mn-lt"/>
              </a:rPr>
            </a:br>
            <a:r>
              <a:rPr lang="mi-NZ" sz="1400" dirty="0">
                <a:latin typeface="+mn-lt"/>
              </a:rPr>
              <a:t/>
            </a:r>
            <a:br>
              <a:rPr lang="mi-NZ" sz="1400" dirty="0">
                <a:latin typeface="+mn-lt"/>
              </a:rPr>
            </a:br>
            <a:r>
              <a:rPr lang="mi-NZ" sz="1400" dirty="0">
                <a:latin typeface="+mn-lt"/>
              </a:rPr>
              <a:t>What is climate change and how is it going to impact us? </a:t>
            </a:r>
            <a:endParaRPr lang="en-NZ" sz="1400" dirty="0">
              <a:latin typeface="+mn-lt"/>
            </a:endParaRPr>
          </a:p>
        </p:txBody>
      </p:sp>
      <p:sp>
        <p:nvSpPr>
          <p:cNvPr id="6" name="Rectangle 5"/>
          <p:cNvSpPr/>
          <p:nvPr/>
        </p:nvSpPr>
        <p:spPr>
          <a:xfrm>
            <a:off x="72044" y="6326822"/>
            <a:ext cx="10485120" cy="307777"/>
          </a:xfrm>
          <a:prstGeom prst="rect">
            <a:avLst/>
          </a:prstGeom>
        </p:spPr>
        <p:txBody>
          <a:bodyPr wrap="square">
            <a:spAutoFit/>
          </a:bodyPr>
          <a:lstStyle/>
          <a:p>
            <a:pPr lvl="0">
              <a:defRPr/>
            </a:pPr>
            <a:r>
              <a:rPr lang="en-NZ" sz="1400" dirty="0">
                <a:solidFill>
                  <a:prstClr val="black"/>
                </a:solidFill>
              </a:rPr>
              <a:t>Followed by a </a:t>
            </a:r>
            <a:r>
              <a:rPr lang="en-NZ" sz="1400" dirty="0">
                <a:solidFill>
                  <a:prstClr val="black"/>
                </a:solidFill>
                <a:hlinkClick r:id="rId16" action="ppaction://hlinksldjump"/>
              </a:rPr>
              <a:t>short survey </a:t>
            </a:r>
            <a:r>
              <a:rPr lang="en-NZ" sz="1400" dirty="0">
                <a:solidFill>
                  <a:prstClr val="black"/>
                </a:solidFill>
              </a:rPr>
              <a:t>to reflect on your comfort levels with the concepts covered in this Module. </a:t>
            </a:r>
          </a:p>
        </p:txBody>
      </p:sp>
    </p:spTree>
    <p:extLst>
      <p:ext uri="{BB962C8B-B14F-4D97-AF65-F5344CB8AC3E}">
        <p14:creationId xmlns:p14="http://schemas.microsoft.com/office/powerpoint/2010/main" val="3563706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2980" y="1149791"/>
            <a:ext cx="4675362" cy="715223"/>
          </a:xfrm>
        </p:spPr>
        <p:txBody>
          <a:bodyPr>
            <a:normAutofit/>
          </a:bodyPr>
          <a:lstStyle/>
          <a:p>
            <a:r>
              <a:rPr lang="en-NZ" sz="3200" dirty="0">
                <a:solidFill>
                  <a:schemeClr val="tx2"/>
                </a:solidFill>
              </a:rPr>
              <a:t>1. Climate change 101 </a:t>
            </a:r>
          </a:p>
        </p:txBody>
      </p:sp>
      <p:pic>
        <p:nvPicPr>
          <p:cNvPr id="2" name="3v-w8Cyfoq8"/>
          <p:cNvPicPr>
            <a:picLocks noRot="1" noChangeAspect="1"/>
          </p:cNvPicPr>
          <p:nvPr>
            <a:videoFile r:link="rId1"/>
          </p:nvPr>
        </p:nvPicPr>
        <p:blipFill>
          <a:blip r:embed="rId4"/>
          <a:stretch>
            <a:fillRect/>
          </a:stretch>
        </p:blipFill>
        <p:spPr>
          <a:xfrm>
            <a:off x="4196882" y="1729213"/>
            <a:ext cx="7153568" cy="4023882"/>
          </a:xfrm>
          <a:prstGeom prst="rect">
            <a:avLst/>
          </a:prstGeom>
        </p:spPr>
      </p:pic>
      <p:sp>
        <p:nvSpPr>
          <p:cNvPr id="6" name="TextBox 5"/>
          <p:cNvSpPr txBox="1"/>
          <p:nvPr/>
        </p:nvSpPr>
        <p:spPr>
          <a:xfrm>
            <a:off x="4109018" y="5753095"/>
            <a:ext cx="4193010" cy="246349"/>
          </a:xfrm>
          <a:prstGeom prst="rect">
            <a:avLst/>
          </a:prstGeom>
          <a:noFill/>
        </p:spPr>
        <p:txBody>
          <a:bodyPr wrap="square" rtlCol="0">
            <a:spAutoFit/>
          </a:bodyPr>
          <a:lstStyle/>
          <a:p>
            <a:r>
              <a:rPr lang="en-NZ" sz="1001" dirty="0">
                <a:hlinkClick r:id="rId5"/>
              </a:rPr>
              <a:t>https://www.youtube.com/watch?v=3v-w8Cyfoq8</a:t>
            </a:r>
            <a:r>
              <a:rPr lang="en-NZ" sz="1001" dirty="0"/>
              <a:t> (15/04/2020)</a:t>
            </a:r>
          </a:p>
        </p:txBody>
      </p:sp>
      <p:pic>
        <p:nvPicPr>
          <p:cNvPr id="2050" name="Picture 2" descr="Why Is That Important? | Listen via Stitcher for Podcast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0657" y="2318444"/>
            <a:ext cx="959668" cy="9596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39912" y="2418031"/>
            <a:ext cx="2192195" cy="738664"/>
          </a:xfrm>
          <a:prstGeom prst="rect">
            <a:avLst/>
          </a:prstGeom>
          <a:noFill/>
        </p:spPr>
        <p:txBody>
          <a:bodyPr wrap="square" rtlCol="0">
            <a:spAutoFit/>
          </a:bodyPr>
          <a:lstStyle/>
          <a:p>
            <a:r>
              <a:rPr lang="fi-FI" sz="1400" dirty="0"/>
              <a:t>What is climate change? </a:t>
            </a:r>
          </a:p>
          <a:p>
            <a:r>
              <a:rPr lang="fi-FI" sz="1400" dirty="0"/>
              <a:t>What causes it?  </a:t>
            </a:r>
          </a:p>
          <a:p>
            <a:r>
              <a:rPr lang="fi-FI" sz="1400" dirty="0"/>
              <a:t>What</a:t>
            </a:r>
            <a:r>
              <a:rPr lang="en-NZ" sz="1400" dirty="0"/>
              <a:t>’s the science? </a:t>
            </a:r>
          </a:p>
        </p:txBody>
      </p:sp>
      <p:pic>
        <p:nvPicPr>
          <p:cNvPr id="7" name="Picture 4" descr="Cartoon Doodle Alarm Clock #Doodle, #Cartoon, #Clock, #Alarm (With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2980" y="5547073"/>
            <a:ext cx="426316" cy="4364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9296" y="5628337"/>
            <a:ext cx="1051211" cy="307777"/>
          </a:xfrm>
          <a:prstGeom prst="rect">
            <a:avLst/>
          </a:prstGeom>
          <a:noFill/>
        </p:spPr>
        <p:txBody>
          <a:bodyPr wrap="square" rtlCol="0">
            <a:spAutoFit/>
          </a:bodyPr>
          <a:lstStyle/>
          <a:p>
            <a:r>
              <a:rPr lang="en-NZ" sz="1400" dirty="0"/>
              <a:t>5min</a:t>
            </a:r>
          </a:p>
        </p:txBody>
      </p:sp>
    </p:spTree>
    <p:extLst>
      <p:ext uri="{BB962C8B-B14F-4D97-AF65-F5344CB8AC3E}">
        <p14:creationId xmlns:p14="http://schemas.microsoft.com/office/powerpoint/2010/main" val="1693551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4" y="1295400"/>
            <a:ext cx="10515600" cy="471488"/>
          </a:xfrm>
        </p:spPr>
        <p:txBody>
          <a:bodyPr>
            <a:normAutofit/>
          </a:bodyPr>
          <a:lstStyle/>
          <a:p>
            <a:r>
              <a:rPr lang="mi-NZ" sz="1600" dirty="0">
                <a:solidFill>
                  <a:schemeClr val="tx2"/>
                </a:solidFill>
                <a:latin typeface="+mn-lt"/>
              </a:rPr>
              <a:t>1.1. Mitigation and adaptation </a:t>
            </a:r>
            <a:endParaRPr lang="en-NZ" sz="1600" dirty="0">
              <a:solidFill>
                <a:schemeClr val="tx2"/>
              </a:solidFill>
              <a:latin typeface="+mn-lt"/>
            </a:endParaRPr>
          </a:p>
        </p:txBody>
      </p:sp>
      <p:pic>
        <p:nvPicPr>
          <p:cNvPr id="5" name="Picture 4"/>
          <p:cNvPicPr>
            <a:picLocks noChangeAspect="1"/>
          </p:cNvPicPr>
          <p:nvPr/>
        </p:nvPicPr>
        <p:blipFill>
          <a:blip r:embed="rId3"/>
          <a:stretch>
            <a:fillRect/>
          </a:stretch>
        </p:blipFill>
        <p:spPr>
          <a:xfrm>
            <a:off x="4088123" y="3581715"/>
            <a:ext cx="3162576" cy="2458902"/>
          </a:xfrm>
          <a:prstGeom prst="rect">
            <a:avLst/>
          </a:prstGeom>
        </p:spPr>
      </p:pic>
      <p:sp>
        <p:nvSpPr>
          <p:cNvPr id="6" name="TextBox 5"/>
          <p:cNvSpPr txBox="1"/>
          <p:nvPr/>
        </p:nvSpPr>
        <p:spPr>
          <a:xfrm>
            <a:off x="354883" y="3535220"/>
            <a:ext cx="3447302" cy="2462213"/>
          </a:xfrm>
          <a:prstGeom prst="rect">
            <a:avLst/>
          </a:prstGeom>
          <a:noFill/>
        </p:spPr>
        <p:txBody>
          <a:bodyPr wrap="square" rtlCol="0">
            <a:spAutoFit/>
          </a:bodyPr>
          <a:lstStyle/>
          <a:p>
            <a:r>
              <a:rPr lang="en-NZ" sz="1400" dirty="0"/>
              <a:t>Using a bathtub analogy,</a:t>
            </a:r>
            <a:r>
              <a:rPr lang="en-NZ" sz="1400" b="1" dirty="0"/>
              <a:t> </a:t>
            </a:r>
            <a:r>
              <a:rPr lang="en-NZ" sz="1400" dirty="0"/>
              <a:t>green-house gas emissions are like the water that comes out of a tap. Turning the tap up or down emits more or less water. </a:t>
            </a:r>
            <a:r>
              <a:rPr lang="en-NZ" sz="1400" b="1" dirty="0"/>
              <a:t>Mitigation</a:t>
            </a:r>
            <a:r>
              <a:rPr lang="en-NZ" sz="1400" dirty="0"/>
              <a:t> is like turning the tap down or off.</a:t>
            </a:r>
          </a:p>
          <a:p>
            <a:endParaRPr lang="en-NZ" sz="1400" dirty="0"/>
          </a:p>
          <a:p>
            <a:r>
              <a:rPr lang="en-NZ" sz="1400" dirty="0"/>
              <a:t>Imagine realising you left the bathtub water running and now the bath is overflowing. </a:t>
            </a:r>
          </a:p>
          <a:p>
            <a:r>
              <a:rPr lang="en-NZ" sz="1400" dirty="0"/>
              <a:t>The first thing you want to do is stop more water making the situation worse, so </a:t>
            </a:r>
            <a:r>
              <a:rPr lang="en-NZ" sz="1400" b="1" dirty="0"/>
              <a:t>you turn the tap off. </a:t>
            </a:r>
          </a:p>
        </p:txBody>
      </p:sp>
      <p:sp>
        <p:nvSpPr>
          <p:cNvPr id="7" name="TextBox 6"/>
          <p:cNvSpPr txBox="1"/>
          <p:nvPr/>
        </p:nvSpPr>
        <p:spPr>
          <a:xfrm>
            <a:off x="7688993" y="3535220"/>
            <a:ext cx="3494638" cy="3016210"/>
          </a:xfrm>
          <a:prstGeom prst="rect">
            <a:avLst/>
          </a:prstGeom>
          <a:noFill/>
        </p:spPr>
        <p:txBody>
          <a:bodyPr wrap="square" rtlCol="0">
            <a:spAutoFit/>
          </a:bodyPr>
          <a:lstStyle/>
          <a:p>
            <a:r>
              <a:rPr lang="en-NZ" sz="1400" dirty="0"/>
              <a:t>Using the same bathtub analogy, </a:t>
            </a:r>
            <a:r>
              <a:rPr lang="en-NZ" sz="1400" b="1" dirty="0"/>
              <a:t>adaptation</a:t>
            </a:r>
            <a:r>
              <a:rPr lang="en-NZ" sz="1400" dirty="0"/>
              <a:t> is how you respond to the water that has already over-flowed. </a:t>
            </a:r>
          </a:p>
          <a:p>
            <a:endParaRPr lang="en-NZ" sz="1400" dirty="0"/>
          </a:p>
          <a:p>
            <a:r>
              <a:rPr lang="en-NZ" sz="1400" dirty="0"/>
              <a:t>Damage has already happened and more will continue into the future unless we undertake actions to deal with the water. There’s water on the floor and it is now running down the hallway… You have no choice than to clean up the best you can to stop the water causing further damage. </a:t>
            </a:r>
            <a:r>
              <a:rPr lang="en-NZ" sz="1400" b="1" dirty="0"/>
              <a:t/>
            </a:r>
            <a:br>
              <a:rPr lang="en-NZ" sz="1400" b="1" dirty="0"/>
            </a:br>
            <a:endParaRPr lang="en-NZ" b="1" dirty="0"/>
          </a:p>
          <a:p>
            <a:r>
              <a:rPr lang="en-NZ" dirty="0"/>
              <a:t> </a:t>
            </a:r>
          </a:p>
        </p:txBody>
      </p:sp>
      <p:pic>
        <p:nvPicPr>
          <p:cNvPr id="1028" name="Picture 4" descr="15,007 Mop Stock Vector Illustration And Royalty Free Mop Clip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062" t="11070" r="25541" b="8967"/>
          <a:stretch/>
        </p:blipFill>
        <p:spPr bwMode="auto">
          <a:xfrm>
            <a:off x="11082215" y="4618891"/>
            <a:ext cx="816708" cy="12958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54883" y="2232919"/>
            <a:ext cx="4756642" cy="1015663"/>
          </a:xfrm>
          <a:prstGeom prst="rect">
            <a:avLst/>
          </a:prstGeom>
          <a:solidFill>
            <a:srgbClr val="7CCAD6"/>
          </a:solidFill>
        </p:spPr>
        <p:txBody>
          <a:bodyPr wrap="square" numCol="1" rtlCol="0">
            <a:spAutoFit/>
          </a:bodyPr>
          <a:lstStyle/>
          <a:p>
            <a:r>
              <a:rPr lang="mi-NZ" sz="2000" b="1" dirty="0"/>
              <a:t>Mitigation </a:t>
            </a:r>
            <a:r>
              <a:rPr lang="mi-NZ" sz="2000" dirty="0"/>
              <a:t>is about reducing the amount of change to our climate in the future by reducing green-house gas emissions now.</a:t>
            </a:r>
            <a:endParaRPr lang="en-NZ" sz="2000" dirty="0"/>
          </a:p>
        </p:txBody>
      </p:sp>
      <p:sp>
        <p:nvSpPr>
          <p:cNvPr id="11" name="TextBox 10"/>
          <p:cNvSpPr txBox="1"/>
          <p:nvPr/>
        </p:nvSpPr>
        <p:spPr>
          <a:xfrm>
            <a:off x="5981563" y="2232920"/>
            <a:ext cx="5335161" cy="1015663"/>
          </a:xfrm>
          <a:prstGeom prst="rect">
            <a:avLst/>
          </a:prstGeom>
          <a:solidFill>
            <a:srgbClr val="75C997"/>
          </a:solidFill>
        </p:spPr>
        <p:txBody>
          <a:bodyPr wrap="square" numCol="1" rtlCol="0">
            <a:spAutoFit/>
          </a:bodyPr>
          <a:lstStyle/>
          <a:p>
            <a:r>
              <a:rPr lang="mi-NZ" sz="2000" b="1" dirty="0"/>
              <a:t>Adaptation </a:t>
            </a:r>
            <a:r>
              <a:rPr lang="mi-NZ" sz="2000" dirty="0"/>
              <a:t>is about how we respond to the impact of a changing climate (such as sea level rise, changes in temperature, rainfall etc.)</a:t>
            </a:r>
            <a:endParaRPr lang="en-NZ" sz="2000" dirty="0"/>
          </a:p>
        </p:txBody>
      </p:sp>
      <p:sp>
        <p:nvSpPr>
          <p:cNvPr id="12" name="TextBox 11"/>
          <p:cNvSpPr txBox="1"/>
          <p:nvPr/>
        </p:nvSpPr>
        <p:spPr>
          <a:xfrm>
            <a:off x="190504" y="1740930"/>
            <a:ext cx="10809796" cy="338554"/>
          </a:xfrm>
          <a:prstGeom prst="rect">
            <a:avLst/>
          </a:prstGeom>
          <a:noFill/>
        </p:spPr>
        <p:txBody>
          <a:bodyPr wrap="square" numCol="1" rtlCol="0">
            <a:spAutoFit/>
          </a:bodyPr>
          <a:lstStyle/>
          <a:p>
            <a:r>
              <a:rPr lang="mi-NZ" sz="1600" dirty="0"/>
              <a:t>In New Zealand we talk quite specifically about Climate Change ‘Mitigation’ and ‘Adaptation’: </a:t>
            </a:r>
            <a:endParaRPr lang="en-NZ" sz="1400" dirty="0"/>
          </a:p>
        </p:txBody>
      </p:sp>
    </p:spTree>
    <p:extLst>
      <p:ext uri="{BB962C8B-B14F-4D97-AF65-F5344CB8AC3E}">
        <p14:creationId xmlns:p14="http://schemas.microsoft.com/office/powerpoint/2010/main" val="937692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02876" y="1250726"/>
            <a:ext cx="2774129" cy="459417"/>
          </a:xfrm>
        </p:spPr>
        <p:txBody>
          <a:bodyPr>
            <a:noAutofit/>
          </a:bodyPr>
          <a:lstStyle/>
          <a:p>
            <a:r>
              <a:rPr lang="en-NZ" sz="1400" dirty="0">
                <a:latin typeface="+mn-lt"/>
              </a:rPr>
              <a:t>More on mitigation and adaptation:</a:t>
            </a:r>
          </a:p>
        </p:txBody>
      </p:sp>
      <p:pic>
        <p:nvPicPr>
          <p:cNvPr id="3" name="fmBDZKOdbkY"/>
          <p:cNvPicPr>
            <a:picLocks noRot="1" noChangeAspect="1"/>
          </p:cNvPicPr>
          <p:nvPr>
            <a:videoFile r:link="rId1"/>
          </p:nvPr>
        </p:nvPicPr>
        <p:blipFill>
          <a:blip r:embed="rId4"/>
          <a:stretch>
            <a:fillRect/>
          </a:stretch>
        </p:blipFill>
        <p:spPr>
          <a:xfrm>
            <a:off x="2642103" y="1690688"/>
            <a:ext cx="6989358" cy="3931514"/>
          </a:xfrm>
          <a:prstGeom prst="rect">
            <a:avLst/>
          </a:prstGeom>
        </p:spPr>
      </p:pic>
      <p:sp>
        <p:nvSpPr>
          <p:cNvPr id="4" name="TextBox 3"/>
          <p:cNvSpPr txBox="1"/>
          <p:nvPr/>
        </p:nvSpPr>
        <p:spPr>
          <a:xfrm>
            <a:off x="2560623" y="5622202"/>
            <a:ext cx="5632764" cy="276999"/>
          </a:xfrm>
          <a:prstGeom prst="rect">
            <a:avLst/>
          </a:prstGeom>
          <a:noFill/>
        </p:spPr>
        <p:txBody>
          <a:bodyPr wrap="square" rtlCol="0">
            <a:spAutoFit/>
          </a:bodyPr>
          <a:lstStyle/>
          <a:p>
            <a:r>
              <a:rPr lang="en-NZ" sz="1200" dirty="0">
                <a:hlinkClick r:id="rId5"/>
              </a:rPr>
              <a:t>https://www.youtube.com/watch?v=fmBDZKOdbkY</a:t>
            </a:r>
            <a:r>
              <a:rPr lang="en-NZ" sz="1200" dirty="0"/>
              <a:t> (28/05/2020) </a:t>
            </a:r>
          </a:p>
        </p:txBody>
      </p:sp>
      <p:pic>
        <p:nvPicPr>
          <p:cNvPr id="5" name="Picture 4" descr="Cartoon Doodle Alarm Clock #Doodle, #Cartoon, #Clock, #Alarm (With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980" y="5547073"/>
            <a:ext cx="426316" cy="4364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8523" y="5622202"/>
            <a:ext cx="796705" cy="307777"/>
          </a:xfrm>
          <a:prstGeom prst="rect">
            <a:avLst/>
          </a:prstGeom>
          <a:noFill/>
        </p:spPr>
        <p:txBody>
          <a:bodyPr wrap="square" rtlCol="0">
            <a:spAutoFit/>
          </a:bodyPr>
          <a:lstStyle/>
          <a:p>
            <a:r>
              <a:rPr lang="en-NZ" sz="1400" dirty="0"/>
              <a:t>3min</a:t>
            </a:r>
          </a:p>
        </p:txBody>
      </p:sp>
    </p:spTree>
    <p:extLst>
      <p:ext uri="{BB962C8B-B14F-4D97-AF65-F5344CB8AC3E}">
        <p14:creationId xmlns:p14="http://schemas.microsoft.com/office/powerpoint/2010/main" val="2064685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6761" y="1267484"/>
            <a:ext cx="10759289" cy="570369"/>
          </a:xfrm>
        </p:spPr>
        <p:txBody>
          <a:bodyPr>
            <a:normAutofit fontScale="90000"/>
          </a:bodyPr>
          <a:lstStyle/>
          <a:p>
            <a:r>
              <a:rPr lang="mi-NZ" sz="3600" dirty="0">
                <a:solidFill>
                  <a:schemeClr val="tx2"/>
                </a:solidFill>
              </a:rPr>
              <a:t>2. International context</a:t>
            </a:r>
            <a:endParaRPr lang="en-NZ" sz="3600" dirty="0">
              <a:solidFill>
                <a:schemeClr val="tx2"/>
              </a:solidFill>
            </a:endParaRPr>
          </a:p>
        </p:txBody>
      </p:sp>
      <p:sp>
        <p:nvSpPr>
          <p:cNvPr id="3" name="TextBox 2"/>
          <p:cNvSpPr txBox="1"/>
          <p:nvPr/>
        </p:nvSpPr>
        <p:spPr>
          <a:xfrm>
            <a:off x="86761" y="1826895"/>
            <a:ext cx="7810330" cy="369332"/>
          </a:xfrm>
          <a:prstGeom prst="rect">
            <a:avLst/>
          </a:prstGeom>
          <a:noFill/>
        </p:spPr>
        <p:txBody>
          <a:bodyPr wrap="square" rtlCol="0">
            <a:spAutoFit/>
          </a:bodyPr>
          <a:lstStyle/>
          <a:p>
            <a:r>
              <a:rPr lang="mi-NZ" dirty="0">
                <a:solidFill>
                  <a:schemeClr val="tx2"/>
                </a:solidFill>
              </a:rPr>
              <a:t>2.1. The United Nations Framework Convention on Climate Change (UNFCCC)</a:t>
            </a:r>
            <a:endParaRPr lang="en-NZ" dirty="0">
              <a:solidFill>
                <a:schemeClr val="tx2"/>
              </a:solidFill>
            </a:endParaRPr>
          </a:p>
        </p:txBody>
      </p:sp>
      <p:pic>
        <p:nvPicPr>
          <p:cNvPr id="5" name="Picture 2" descr="Why Is That Important? | Listen via Stitcher for Podcas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846" y="2422694"/>
            <a:ext cx="785985" cy="7859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46085" y="2238965"/>
            <a:ext cx="6958577" cy="3785652"/>
          </a:xfrm>
          <a:prstGeom prst="rect">
            <a:avLst/>
          </a:prstGeom>
          <a:noFill/>
        </p:spPr>
        <p:txBody>
          <a:bodyPr wrap="square" rtlCol="0">
            <a:spAutoFit/>
          </a:bodyPr>
          <a:lstStyle/>
          <a:p>
            <a:r>
              <a:rPr lang="en-NZ" sz="1600" dirty="0"/>
              <a:t>The </a:t>
            </a:r>
            <a:r>
              <a:rPr lang="en-NZ" sz="1600" b="1" dirty="0"/>
              <a:t>United Nations Framework Convention on Climate Change (UNFCCC)</a:t>
            </a:r>
            <a:r>
              <a:rPr lang="en-NZ" sz="1600" dirty="0"/>
              <a:t> is an international environmental treaty with the objective to:</a:t>
            </a:r>
          </a:p>
          <a:p>
            <a:endParaRPr lang="en-NZ" sz="1600" dirty="0"/>
          </a:p>
          <a:p>
            <a:r>
              <a:rPr lang="en-NZ" sz="1600" dirty="0"/>
              <a:t>“Stabilize greenhouse gas concentrations in the atmosphere at a level that would prevent dangerous anthropogenic interference with the climate system”. </a:t>
            </a:r>
          </a:p>
          <a:p>
            <a:endParaRPr lang="en-NZ" sz="1600" dirty="0"/>
          </a:p>
          <a:p>
            <a:r>
              <a:rPr lang="en-NZ" sz="1600" dirty="0"/>
              <a:t>The UNFCCC was adopted by over 185 countries including New Zealand at the Rio Earth Summit in 1992.</a:t>
            </a:r>
          </a:p>
          <a:p>
            <a:endParaRPr lang="en-NZ" sz="1600" dirty="0"/>
          </a:p>
          <a:p>
            <a:r>
              <a:rPr lang="en-NZ" sz="1600" b="1" dirty="0"/>
              <a:t>The Kyoto protocol in 1997 </a:t>
            </a:r>
            <a:r>
              <a:rPr lang="en-NZ" sz="1600" dirty="0"/>
              <a:t>is an international treaty that extends the 1992 UNFCCC and commits state parties to reduce greenhouse gas emissions, based on the scientific consensus that: </a:t>
            </a:r>
          </a:p>
          <a:p>
            <a:pPr marL="342900" indent="-342900">
              <a:buAutoNum type="arabicPeriod"/>
            </a:pPr>
            <a:r>
              <a:rPr lang="en-NZ" sz="1600" dirty="0"/>
              <a:t>Global warming is occurring </a:t>
            </a:r>
          </a:p>
          <a:p>
            <a:pPr marL="342900" indent="-342900">
              <a:buAutoNum type="arabicPeriod"/>
            </a:pPr>
            <a:r>
              <a:rPr lang="en-NZ" sz="1600" dirty="0"/>
              <a:t>It’s extremely likely that human emitted CO2 emissions have predominantly caused it. </a:t>
            </a:r>
          </a:p>
        </p:txBody>
      </p:sp>
      <p:sp>
        <p:nvSpPr>
          <p:cNvPr id="7" name="TextBox 6"/>
          <p:cNvSpPr txBox="1"/>
          <p:nvPr/>
        </p:nvSpPr>
        <p:spPr>
          <a:xfrm>
            <a:off x="86760" y="6271800"/>
            <a:ext cx="10955782" cy="338554"/>
          </a:xfrm>
          <a:prstGeom prst="rect">
            <a:avLst/>
          </a:prstGeom>
          <a:noFill/>
        </p:spPr>
        <p:txBody>
          <a:bodyPr wrap="square" rtlCol="0">
            <a:spAutoFit/>
          </a:bodyPr>
          <a:lstStyle/>
          <a:p>
            <a:r>
              <a:rPr lang="en-NZ" sz="1600" dirty="0"/>
              <a:t>Learn more: </a:t>
            </a:r>
            <a:r>
              <a:rPr lang="en-NZ" sz="1600" dirty="0">
                <a:hlinkClick r:id="rId4"/>
              </a:rPr>
              <a:t>https://unfccc.int/</a:t>
            </a:r>
            <a:endParaRPr lang="en-NZ" sz="1600" dirty="0"/>
          </a:p>
        </p:txBody>
      </p:sp>
      <p:pic>
        <p:nvPicPr>
          <p:cNvPr id="5122" name="Picture 2" descr="United Nations Framework Convention on Climate Change | Land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0154" y="1705945"/>
            <a:ext cx="3230421" cy="71674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925449" y="4272741"/>
            <a:ext cx="2896101" cy="1261884"/>
          </a:xfrm>
          <a:prstGeom prst="rect">
            <a:avLst/>
          </a:prstGeom>
        </p:spPr>
        <p:txBody>
          <a:bodyPr wrap="square">
            <a:spAutoFit/>
          </a:bodyPr>
          <a:lstStyle/>
          <a:p>
            <a:pPr algn="ctr"/>
            <a:r>
              <a:rPr lang="en-NZ" sz="1400" u="sng" dirty="0"/>
              <a:t>Whakatāne District Council</a:t>
            </a:r>
          </a:p>
          <a:p>
            <a:pPr algn="ctr"/>
            <a:endParaRPr lang="en-NZ" sz="1400" dirty="0"/>
          </a:p>
          <a:p>
            <a:pPr algn="ctr"/>
            <a:r>
              <a:rPr lang="en-NZ" sz="1200" dirty="0"/>
              <a:t>Acknowledges that mitigating and adapting to climate change is the right thing to do not only for people but also for the health of the planet </a:t>
            </a:r>
          </a:p>
        </p:txBody>
      </p:sp>
      <p:pic>
        <p:nvPicPr>
          <p:cNvPr id="10" name="Picture 9"/>
          <p:cNvPicPr>
            <a:picLocks noChangeAspect="1"/>
          </p:cNvPicPr>
          <p:nvPr/>
        </p:nvPicPr>
        <p:blipFill>
          <a:blip r:embed="rId6"/>
          <a:stretch>
            <a:fillRect/>
          </a:stretch>
        </p:blipFill>
        <p:spPr>
          <a:xfrm>
            <a:off x="8969072" y="3056873"/>
            <a:ext cx="2692583" cy="1029298"/>
          </a:xfrm>
          <a:prstGeom prst="rect">
            <a:avLst/>
          </a:prstGeom>
        </p:spPr>
      </p:pic>
      <p:sp>
        <p:nvSpPr>
          <p:cNvPr id="12" name="TextBox 11"/>
          <p:cNvSpPr txBox="1"/>
          <p:nvPr/>
        </p:nvSpPr>
        <p:spPr>
          <a:xfrm>
            <a:off x="8700154" y="2815686"/>
            <a:ext cx="3230421" cy="2986598"/>
          </a:xfrm>
          <a:prstGeom prst="rect">
            <a:avLst/>
          </a:prstGeom>
          <a:noFill/>
          <a:ln w="38100">
            <a:solidFill>
              <a:srgbClr val="75C997"/>
            </a:solidFill>
          </a:ln>
        </p:spPr>
        <p:txBody>
          <a:bodyPr wrap="square" rtlCol="0">
            <a:spAutoFit/>
          </a:bodyPr>
          <a:lstStyle/>
          <a:p>
            <a:endParaRPr lang="en-NZ" dirty="0"/>
          </a:p>
        </p:txBody>
      </p:sp>
    </p:spTree>
    <p:extLst>
      <p:ext uri="{BB962C8B-B14F-4D97-AF65-F5344CB8AC3E}">
        <p14:creationId xmlns:p14="http://schemas.microsoft.com/office/powerpoint/2010/main" val="2141314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21952" y="1397220"/>
            <a:ext cx="5309098" cy="564835"/>
          </a:xfrm>
        </p:spPr>
        <p:txBody>
          <a:bodyPr>
            <a:noAutofit/>
          </a:bodyPr>
          <a:lstStyle/>
          <a:p>
            <a:r>
              <a:rPr lang="en-NZ" sz="1600" dirty="0">
                <a:latin typeface="+mn-lt"/>
              </a:rPr>
              <a:t>The history of climate change negotiations in 82 seconds: </a:t>
            </a:r>
          </a:p>
        </p:txBody>
      </p:sp>
      <p:pic>
        <p:nvPicPr>
          <p:cNvPr id="2" name="B11kASPfYxY"/>
          <p:cNvPicPr>
            <a:picLocks noRot="1" noChangeAspect="1"/>
          </p:cNvPicPr>
          <p:nvPr>
            <a:videoFile r:link="rId1"/>
          </p:nvPr>
        </p:nvPicPr>
        <p:blipFill>
          <a:blip r:embed="rId4"/>
          <a:stretch>
            <a:fillRect/>
          </a:stretch>
        </p:blipFill>
        <p:spPr>
          <a:xfrm>
            <a:off x="2823551" y="1844360"/>
            <a:ext cx="6700067" cy="3768788"/>
          </a:xfrm>
          <a:prstGeom prst="rect">
            <a:avLst/>
          </a:prstGeom>
        </p:spPr>
      </p:pic>
      <p:sp>
        <p:nvSpPr>
          <p:cNvPr id="4" name="TextBox 3"/>
          <p:cNvSpPr txBox="1"/>
          <p:nvPr/>
        </p:nvSpPr>
        <p:spPr>
          <a:xfrm>
            <a:off x="2721952" y="5613148"/>
            <a:ext cx="5272258" cy="276999"/>
          </a:xfrm>
          <a:prstGeom prst="rect">
            <a:avLst/>
          </a:prstGeom>
          <a:noFill/>
        </p:spPr>
        <p:txBody>
          <a:bodyPr wrap="square" rtlCol="0">
            <a:spAutoFit/>
          </a:bodyPr>
          <a:lstStyle/>
          <a:p>
            <a:r>
              <a:rPr lang="en-NZ" sz="1200" dirty="0">
                <a:hlinkClick r:id="rId5"/>
              </a:rPr>
              <a:t>https://youtu.be/B11kASPfYxY</a:t>
            </a:r>
            <a:r>
              <a:rPr lang="en-NZ" sz="1200" dirty="0"/>
              <a:t> (22/05/2020) </a:t>
            </a:r>
          </a:p>
        </p:txBody>
      </p:sp>
      <p:pic>
        <p:nvPicPr>
          <p:cNvPr id="5" name="Picture 4" descr="Cartoon Doodle Alarm Clock #Doodle, #Cartoon, #Clock, #Alarm (With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980" y="5547073"/>
            <a:ext cx="426316" cy="4364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9296" y="5613148"/>
            <a:ext cx="1163126" cy="307777"/>
          </a:xfrm>
          <a:prstGeom prst="rect">
            <a:avLst/>
          </a:prstGeom>
          <a:noFill/>
        </p:spPr>
        <p:txBody>
          <a:bodyPr wrap="square" rtlCol="0">
            <a:spAutoFit/>
          </a:bodyPr>
          <a:lstStyle/>
          <a:p>
            <a:r>
              <a:rPr lang="en-NZ" sz="1400" dirty="0"/>
              <a:t>1min</a:t>
            </a:r>
          </a:p>
        </p:txBody>
      </p:sp>
    </p:spTree>
    <p:extLst>
      <p:ext uri="{BB962C8B-B14F-4D97-AF65-F5344CB8AC3E}">
        <p14:creationId xmlns:p14="http://schemas.microsoft.com/office/powerpoint/2010/main" val="2103849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7242BEC-984C-4A93-8E76-56228754BEEE}" vid="{605843CF-CD23-4187-91A0-FE9F75D551C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7242BEC-984C-4A93-8E76-56228754BEEE}" vid="{605843CF-CD23-4187-91A0-FE9F75D551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2.xml.rels>&#65279;<?xml version="1.0" encoding="utf-8"?><Relationships xmlns="http://schemas.openxmlformats.org/package/2006/relationships"><Relationship Type="http://schemas.openxmlformats.org/officeDocument/2006/relationships/customXmlProps" Target="/customXML/itemProps2.xml" Id="Rd3c4172d526e4b2384ade4b889302c76" /></Relationships>
</file>

<file path=customXML/item2.xml><?xml version="1.0" encoding="utf-8"?>
<metadata xmlns="http://www.objective.com/ecm/document/metadata/69BC14198B914B00A714316109F088DF" version="1.0.0">
  <systemFields>
    <field name="Objective-Id">
      <value order="0">A1828350</value>
    </field>
    <field name="Objective-Title">
      <value order="0">Module 1_ Climate change 101 - public version</value>
    </field>
    <field name="Objective-Description">
      <value order="0"/>
    </field>
    <field name="Objective-CreationStamp">
      <value order="0">2020-11-17T04:56:36Z</value>
    </field>
    <field name="Objective-IsApproved">
      <value order="0">false</value>
    </field>
    <field name="Objective-IsPublished">
      <value order="0">true</value>
    </field>
    <field name="Objective-DatePublished">
      <value order="0">2020-11-17T04:59:13Z</value>
    </field>
    <field name="Objective-ModificationStamp">
      <value order="0">2020-11-17T05:01:58Z</value>
    </field>
    <field name="Objective-Owner">
      <value order="0">Katri Harmoinen</value>
    </field>
    <field name="Objective-Path">
      <value order="0">Whakatane District Council:Information Classification:Policy and planning:Strategy and Community Development:Strategies and policies:Sustainability:1-Research:Council's Climate Change Project:Climate Change Training (external and internal initiatives):Climate Change Training - E-learning Hub:Council's climate change e-learning hub - Public/external</value>
    </field>
    <field name="Objective-Parent">
      <value order="0">Classified Object</value>
    </field>
    <field name="Objective-State">
      <value order="0">Published</value>
    </field>
    <field name="Objective-VersionId">
      <value order="0">vA2504366</value>
    </field>
    <field name="Objective-Version">
      <value order="0">1.0</value>
    </field>
    <field name="Objective-VersionNumber">
      <value order="0">1</value>
    </field>
    <field name="Objective-VersionComment">
      <value order="0">First version</value>
    </field>
    <field name="Objective-FileNumber">
      <value order="0">10-00027</value>
    </field>
    <field name="Objective-Classification">
      <value order="0">Internal</value>
    </field>
    <field name="Objective-Caveats">
      <value order="0"/>
    </field>
  </systemFields>
  <catalogues>
    <catalogue name="Reference Type Catalogue" type="type" ori="id:cA12">
      <field name="Objective-Fields NOT required">
        <value order="0"/>
      </field>
      <field name="Objective-Reference Type">
        <value order="0">General</value>
      </field>
      <field name="Objective-Records - day box number">
        <value order="0"/>
      </field>
      <field name="Objective--- To (Lookup list)">
        <value order="0"/>
      </field>
      <field name="Objective--- To (free text)">
        <value order="0"/>
      </field>
      <field name="Objective--- From">
        <value order="0"/>
      </field>
      <field name="Objective--- Correspondence Date">
        <value order="0"/>
      </field>
      <field name="Objective--- Organisation Name">
        <value order="0"/>
      </field>
      <field name="Objective-Metadata Inheritance">
        <value order="0"/>
      </field>
    </catalogue>
  </catalogues>
</metadata>
</file>

<file path=customXML/itemProps2.xml><?xml version="1.0" encoding="utf-8"?>
<ds:datastoreItem xmlns:ds="http://schemas.openxmlformats.org/officeDocument/2006/customXml" ds:itemID="{5745109E-2DDF-40CB-AC2B-FF9B10C90820}">
  <ds:schemaRefs>
    <ds:schemaRef ds:uri="http://www.objective.com/ecm/document/metadata/69BC14198B914B00A714316109F088DF"/>
  </ds:schemaRefs>
</ds:datastoreItem>
</file>

<file path=docProps/app.xml><?xml version="1.0" encoding="utf-8"?>
<Properties xmlns="http://schemas.openxmlformats.org/officeDocument/2006/extended-properties" xmlns:vt="http://schemas.openxmlformats.org/officeDocument/2006/docPropsVTypes">
  <Template>wdc-template-powerpoint-16x9-climate-change-proof1</Template>
  <TotalTime>3407</TotalTime>
  <Words>2422</Words>
  <Application>Microsoft Office PowerPoint</Application>
  <PresentationFormat>Widescreen</PresentationFormat>
  <Paragraphs>205</Paragraphs>
  <Slides>29</Slides>
  <Notes>0</Notes>
  <HiddenSlides>0</HiddenSlides>
  <MMClips>8</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Calibri Light</vt:lpstr>
      <vt:lpstr>Courier New</vt:lpstr>
      <vt:lpstr>SourceSans</vt:lpstr>
      <vt:lpstr>Office Theme</vt:lpstr>
      <vt:lpstr>1_Office Theme</vt:lpstr>
      <vt:lpstr>PowerPoint Presentation</vt:lpstr>
      <vt:lpstr>Whakatauki   Ko Papatūānuku te matua o te tangata   Papatūānuku is the parent of the human race</vt:lpstr>
      <vt:lpstr>PowerPoint Presentation</vt:lpstr>
      <vt:lpstr>Module 1: Climate change 101 </vt:lpstr>
      <vt:lpstr>1. Climate change 101 </vt:lpstr>
      <vt:lpstr>1.1. Mitigation and adaptation </vt:lpstr>
      <vt:lpstr>More on mitigation and adaptation:</vt:lpstr>
      <vt:lpstr>2. International context</vt:lpstr>
      <vt:lpstr>The history of climate change negotiations in 82 seconds: </vt:lpstr>
      <vt:lpstr>PowerPoint Presentation</vt:lpstr>
      <vt:lpstr>3.1. Legislative context </vt:lpstr>
      <vt:lpstr>PowerPoint Presentation</vt:lpstr>
      <vt:lpstr>PowerPoint Presentation</vt:lpstr>
      <vt:lpstr>PowerPoint Presentation</vt:lpstr>
      <vt:lpstr>PowerPoint Presentation</vt:lpstr>
      <vt:lpstr>PowerPoint Presentation</vt:lpstr>
      <vt:lpstr>PowerPoint Presentation</vt:lpstr>
      <vt:lpstr> The role and responsibilities of local government and  Council’s climate change project are further covered in Module 3 </vt:lpstr>
      <vt:lpstr>4. The likely impacts of climate change </vt:lpstr>
      <vt:lpstr>4.2. The likely impact of climate change in the Bay of Plenty </vt:lpstr>
      <vt:lpstr>PowerPoint Presentation</vt:lpstr>
      <vt:lpstr>5. Wellbeing and climate change </vt:lpstr>
      <vt:lpstr>5.1. How climate change will disrupt many factors that contribute to our health </vt:lpstr>
      <vt:lpstr>PowerPoint Presentation</vt:lpstr>
      <vt:lpstr>PowerPoint Presentation</vt:lpstr>
      <vt:lpstr>PowerPoint Presentation</vt:lpstr>
      <vt:lpstr>PowerPoint Presentation</vt:lpstr>
      <vt:lpstr>Module 1 survey   https://survey.alchemer.com/s3/6035974/Module-1-Climate-change-101-public-survey  </vt:lpstr>
      <vt:lpstr>Next, in Module 2, we will be looking the need for us to act now  including financial, legal, equity and cultural considerations and building resilience to natural hazard risk </vt:lpstr>
    </vt:vector>
  </TitlesOfParts>
  <Company>Whakatane District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Ronna Funtelar</dc:creator>
  <cp:lastModifiedBy>Katri Harmoinen</cp:lastModifiedBy>
  <cp:revision>299</cp:revision>
  <dcterms:created xsi:type="dcterms:W3CDTF">2020-04-06T01:17:59Z</dcterms:created>
  <dcterms:modified xsi:type="dcterms:W3CDTF">2020-11-17T03:56:36Z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A1828350</vt:lpwstr>
  </property>
  <property fmtid="{D5CDD505-2E9C-101B-9397-08002B2CF9AE}" pid="4" name="Objective-Title">
    <vt:lpwstr>Module 1_ Climate change 101 - public version</vt:lpwstr>
  </property>
  <property fmtid="{D5CDD505-2E9C-101B-9397-08002B2CF9AE}" pid="5" name="Objective-Description">
    <vt:lpwstr/>
  </property>
  <property fmtid="{D5CDD505-2E9C-101B-9397-08002B2CF9AE}" pid="6" name="Objective-CreationStamp">
    <vt:filetime>2020-11-17T04:56:36Z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2020-11-17T04:59:13Z</vt:filetime>
  </property>
  <property fmtid="{D5CDD505-2E9C-101B-9397-08002B2CF9AE}" pid="10" name="Objective-ModificationStamp">
    <vt:filetime>2020-11-17T05:01:58Z</vt:filetime>
  </property>
  <property fmtid="{D5CDD505-2E9C-101B-9397-08002B2CF9AE}" pid="11" name="Objective-Owner">
    <vt:lpwstr>Katri Harmoinen</vt:lpwstr>
  </property>
  <property fmtid="{D5CDD505-2E9C-101B-9397-08002B2CF9AE}" pid="12" name="Objective-Path">
    <vt:lpwstr>Whakatane District Council:Information Classification:Policy and planning:Strategy and Community Development:Strategies and policies:Sustainability:1-Research:Council's Climate Change Project:Climate Change Training (external and internal initiatives):Climate Change Training - E-learning Hub:Council's climate change e-learning hub - Public/external</vt:lpwstr>
  </property>
  <property fmtid="{D5CDD505-2E9C-101B-9397-08002B2CF9AE}" pid="13" name="Objective-Parent">
    <vt:lpwstr>Classified Object</vt:lpwstr>
  </property>
  <property fmtid="{D5CDD505-2E9C-101B-9397-08002B2CF9AE}" pid="14" name="Objective-State">
    <vt:lpwstr>Published</vt:lpwstr>
  </property>
  <property fmtid="{D5CDD505-2E9C-101B-9397-08002B2CF9AE}" pid="15" name="Objective-VersionId">
    <vt:lpwstr>vA2504366</vt:lpwstr>
  </property>
  <property fmtid="{D5CDD505-2E9C-101B-9397-08002B2CF9AE}" pid="16" name="Objective-Version">
    <vt:lpwstr>1.0</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10-00027</vt:lpwstr>
  </property>
  <property fmtid="{D5CDD505-2E9C-101B-9397-08002B2CF9AE}" pid="20" name="Objective-Classification">
    <vt:lpwstr>Internal</vt:lpwstr>
  </property>
  <property fmtid="{D5CDD505-2E9C-101B-9397-08002B2CF9AE}" pid="21" name="Objective-Caveats">
    <vt:lpwstr/>
  </property>
  <property fmtid="{D5CDD505-2E9C-101B-9397-08002B2CF9AE}" pid="22" name="Objective-Fields NOT required">
    <vt:lpwstr/>
  </property>
  <property fmtid="{D5CDD505-2E9C-101B-9397-08002B2CF9AE}" pid="23" name="Objective-Reference Type">
    <vt:lpwstr>General</vt:lpwstr>
  </property>
  <property fmtid="{D5CDD505-2E9C-101B-9397-08002B2CF9AE}" pid="24" name="Objective-Records - day box number">
    <vt:lpwstr/>
  </property>
  <property fmtid="{D5CDD505-2E9C-101B-9397-08002B2CF9AE}" pid="25" name="Objective--- To (Lookup list)">
    <vt:lpwstr/>
  </property>
  <property fmtid="{D5CDD505-2E9C-101B-9397-08002B2CF9AE}" pid="26" name="Objective--- To (free text)">
    <vt:lpwstr/>
  </property>
  <property fmtid="{D5CDD505-2E9C-101B-9397-08002B2CF9AE}" pid="27" name="Objective--- From">
    <vt:lpwstr/>
  </property>
  <property fmtid="{D5CDD505-2E9C-101B-9397-08002B2CF9AE}" pid="28" name="Objective--- Correspondence Date">
    <vt:lpwstr/>
  </property>
  <property fmtid="{D5CDD505-2E9C-101B-9397-08002B2CF9AE}" pid="29" name="Objective--- Organisation Name">
    <vt:lpwstr/>
  </property>
  <property fmtid="{D5CDD505-2E9C-101B-9397-08002B2CF9AE}" pid="30" name="Objective-Metadata Inheritance">
    <vt:lpwstr/>
  </property>
  <property fmtid="{D5CDD505-2E9C-101B-9397-08002B2CF9AE}" pid="31" name="Objective-Comment">
    <vt:lpwstr/>
  </property>
  <property fmtid="{D5CDD505-2E9C-101B-9397-08002B2CF9AE}" pid="32" name="Objective-Fields NOT required [system]">
    <vt:lpwstr/>
  </property>
  <property fmtid="{D5CDD505-2E9C-101B-9397-08002B2CF9AE}" pid="33" name="Objective-Reference Type [system]">
    <vt:lpwstr>General</vt:lpwstr>
  </property>
  <property fmtid="{D5CDD505-2E9C-101B-9397-08002B2CF9AE}" pid="34" name="Objective-Records - day box number [system]">
    <vt:lpwstr/>
  </property>
  <property fmtid="{D5CDD505-2E9C-101B-9397-08002B2CF9AE}" pid="35" name="Objective--- To (Lookup list) [system]">
    <vt:lpwstr/>
  </property>
  <property fmtid="{D5CDD505-2E9C-101B-9397-08002B2CF9AE}" pid="36" name="Objective--- To (free text) [system]">
    <vt:lpwstr/>
  </property>
  <property fmtid="{D5CDD505-2E9C-101B-9397-08002B2CF9AE}" pid="37" name="Objective--- From [system]">
    <vt:lpwstr/>
  </property>
  <property fmtid="{D5CDD505-2E9C-101B-9397-08002B2CF9AE}" pid="38" name="Objective--- Correspondence Date [system]">
    <vt:lpwstr/>
  </property>
  <property fmtid="{D5CDD505-2E9C-101B-9397-08002B2CF9AE}" pid="39" name="Objective--- Organisation Name [system]">
    <vt:lpwstr/>
  </property>
  <property fmtid="{D5CDD505-2E9C-101B-9397-08002B2CF9AE}" pid="40" name="Objective-Metadata Inheritance [system]">
    <vt:lpwstr/>
  </property>
</Properties>
</file>