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6"/>
  </p:notesMasterIdLst>
  <p:sldIdLst>
    <p:sldId id="256" r:id="rId3"/>
    <p:sldId id="258" r:id="rId4"/>
    <p:sldId id="325" r:id="rId5"/>
    <p:sldId id="320" r:id="rId6"/>
    <p:sldId id="303" r:id="rId7"/>
    <p:sldId id="321" r:id="rId8"/>
    <p:sldId id="259" r:id="rId9"/>
    <p:sldId id="271" r:id="rId10"/>
    <p:sldId id="311" r:id="rId11"/>
    <p:sldId id="297" r:id="rId12"/>
    <p:sldId id="286" r:id="rId13"/>
    <p:sldId id="296" r:id="rId14"/>
    <p:sldId id="313" r:id="rId15"/>
    <p:sldId id="314" r:id="rId16"/>
    <p:sldId id="318" r:id="rId17"/>
    <p:sldId id="312" r:id="rId18"/>
    <p:sldId id="278" r:id="rId19"/>
    <p:sldId id="298" r:id="rId20"/>
    <p:sldId id="260" r:id="rId21"/>
    <p:sldId id="269" r:id="rId22"/>
    <p:sldId id="270" r:id="rId23"/>
    <p:sldId id="323" r:id="rId24"/>
    <p:sldId id="322" r:id="rId25"/>
    <p:sldId id="276" r:id="rId26"/>
    <p:sldId id="288" r:id="rId27"/>
    <p:sldId id="316" r:id="rId28"/>
    <p:sldId id="290" r:id="rId29"/>
    <p:sldId id="285" r:id="rId30"/>
    <p:sldId id="315" r:id="rId31"/>
    <p:sldId id="273" r:id="rId32"/>
    <p:sldId id="317" r:id="rId33"/>
    <p:sldId id="265" r:id="rId34"/>
    <p:sldId id="284" r:id="rId35"/>
    <p:sldId id="267" r:id="rId36"/>
    <p:sldId id="310" r:id="rId37"/>
    <p:sldId id="319" r:id="rId38"/>
    <p:sldId id="264" r:id="rId39"/>
    <p:sldId id="275" r:id="rId40"/>
    <p:sldId id="266" r:id="rId41"/>
    <p:sldId id="282" r:id="rId42"/>
    <p:sldId id="263" r:id="rId43"/>
    <p:sldId id="280" r:id="rId44"/>
    <p:sldId id="32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 Harmoinen" initials="KH" lastIdx="4" clrIdx="0">
    <p:extLst>
      <p:ext uri="{19B8F6BF-5375-455C-9EA6-DF929625EA0E}">
        <p15:presenceInfo xmlns:p15="http://schemas.microsoft.com/office/powerpoint/2012/main" userId="S-1-5-21-2946885236-243789891-1878128875-15159" providerId="AD"/>
      </p:ext>
    </p:extLst>
  </p:cmAuthor>
  <p:cmAuthor id="2" name="Cashy Ball" initials="CB" lastIdx="1" clrIdx="1">
    <p:extLst>
      <p:ext uri="{19B8F6BF-5375-455C-9EA6-DF929625EA0E}">
        <p15:presenceInfo xmlns:p15="http://schemas.microsoft.com/office/powerpoint/2012/main" userId="S-1-5-21-2946885236-243789891-1878128875-5124" providerId="AD"/>
      </p:ext>
    </p:extLst>
  </p:cmAuthor>
  <p:cmAuthor id="3" name="Charlotte Haeusler" initials="CH" lastIdx="1" clrIdx="2">
    <p:extLst>
      <p:ext uri="{19B8F6BF-5375-455C-9EA6-DF929625EA0E}">
        <p15:presenceInfo xmlns:p15="http://schemas.microsoft.com/office/powerpoint/2012/main" userId="S-1-5-21-2946885236-243789891-1878128875-11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C997"/>
    <a:srgbClr val="4959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9A010F-B276-4890-BD4B-2BC97CF9C83E}" v="16" dt="2020-11-17T03:07:13.344"/>
    <p1510:client id="{AFE1CD86-39BA-4BEC-A6DA-925442021951}" v="13" dt="2020-11-17T03:08:30.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3" d="100"/>
          <a:sy n="63" d="100"/>
        </p:scale>
        <p:origin x="792" y="60"/>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24.xml" Id="rId26" /><Relationship Type="http://schemas.openxmlformats.org/officeDocument/2006/relationships/slide" Target="slides/slide37.xml" Id="rId39" /><Relationship Type="http://schemas.openxmlformats.org/officeDocument/2006/relationships/slide" Target="slides/slide1.xml" Id="rId3" /><Relationship Type="http://schemas.openxmlformats.org/officeDocument/2006/relationships/slide" Target="slides/slide19.xml" Id="rId21" /><Relationship Type="http://schemas.openxmlformats.org/officeDocument/2006/relationships/slide" Target="slides/slide32.xml" Id="rId34" /><Relationship Type="http://schemas.openxmlformats.org/officeDocument/2006/relationships/slide" Target="slides/slide40.xml" Id="rId42" /><Relationship Type="http://schemas.openxmlformats.org/officeDocument/2006/relationships/commentAuthors" Target="commentAuthors.xml" Id="rId47" /><Relationship Type="http://schemas.openxmlformats.org/officeDocument/2006/relationships/theme" Target="theme/theme1.xml" Id="rId50"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 Target="slides/slide31.xml" Id="rId33" /><Relationship Type="http://schemas.openxmlformats.org/officeDocument/2006/relationships/slide" Target="slides/slide36.xml" Id="rId38" /><Relationship Type="http://schemas.openxmlformats.org/officeDocument/2006/relationships/notesMaster" Target="notesMasters/notesMaster1.xml" Id="rId46"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slide" Target="slides/slide27.xml" Id="rId29" /><Relationship Type="http://schemas.openxmlformats.org/officeDocument/2006/relationships/slide" Target="slides/slide39.xml" Id="rId4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slide" Target="slides/slide30.xml" Id="rId32" /><Relationship Type="http://schemas.openxmlformats.org/officeDocument/2006/relationships/slide" Target="slides/slide35.xml" Id="rId37" /><Relationship Type="http://schemas.openxmlformats.org/officeDocument/2006/relationships/slide" Target="slides/slide38.xml" Id="rId40" /><Relationship Type="http://schemas.openxmlformats.org/officeDocument/2006/relationships/slide" Target="slides/slide43.xml" Id="rId45" /><Relationship Type="http://schemas.microsoft.com/office/2015/10/relationships/revisionInfo" Target="revisionInfo.xml" Id="rId53"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slide" Target="slides/slide34.xml" Id="rId36" /><Relationship Type="http://schemas.openxmlformats.org/officeDocument/2006/relationships/viewProps" Target="viewProps.xml" Id="rId49"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slide" Target="slides/slide29.xml" Id="rId31" /><Relationship Type="http://schemas.openxmlformats.org/officeDocument/2006/relationships/slide" Target="slides/slide42.xml" Id="rId44" /><Relationship Type="http://schemas.microsoft.com/office/2016/11/relationships/changesInfo" Target="changesInfos/changesInfo1.xml" Id="rId52"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28.xml" Id="rId30" /><Relationship Type="http://schemas.openxmlformats.org/officeDocument/2006/relationships/slide" Target="slides/slide33.xml" Id="rId35" /><Relationship Type="http://schemas.openxmlformats.org/officeDocument/2006/relationships/slide" Target="slides/slide41.xml" Id="rId43" /><Relationship Type="http://schemas.openxmlformats.org/officeDocument/2006/relationships/presProps" Target="presProps.xml" Id="rId48" /><Relationship Type="http://schemas.openxmlformats.org/officeDocument/2006/relationships/slide" Target="slides/slide6.xml" Id="rId8" /><Relationship Type="http://schemas.openxmlformats.org/officeDocument/2006/relationships/tableStyles" Target="tableStyles.xml" Id="rId51" /><Relationship Type="http://schemas.openxmlformats.org/officeDocument/2006/relationships/customXml" Target="/customXML/item2.xml" Id="Rdb2579bcebf3488b"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akatane Council" userId="d302feef7e85a2e8" providerId="Windows Live" clId="Web-{AFE1CD86-39BA-4BEC-A6DA-925442021951}"/>
    <pc:docChg chg="modSld">
      <pc:chgData name="Whakatane Council" userId="d302feef7e85a2e8" providerId="Windows Live" clId="Web-{AFE1CD86-39BA-4BEC-A6DA-925442021951}" dt="2020-11-17T03:08:30.569" v="12" actId="1076"/>
      <pc:docMkLst>
        <pc:docMk/>
      </pc:docMkLst>
      <pc:sldChg chg="modSp">
        <pc:chgData name="Whakatane Council" userId="d302feef7e85a2e8" providerId="Windows Live" clId="Web-{AFE1CD86-39BA-4BEC-A6DA-925442021951}" dt="2020-11-17T03:08:30.569" v="12" actId="1076"/>
        <pc:sldMkLst>
          <pc:docMk/>
          <pc:sldMk cId="369527682" sldId="280"/>
        </pc:sldMkLst>
        <pc:spChg chg="mod">
          <ac:chgData name="Whakatane Council" userId="d302feef7e85a2e8" providerId="Windows Live" clId="Web-{AFE1CD86-39BA-4BEC-A6DA-925442021951}" dt="2020-11-17T03:08:30.569" v="12" actId="1076"/>
          <ac:spMkLst>
            <pc:docMk/>
            <pc:sldMk cId="369527682" sldId="280"/>
            <ac:spMk id="4" creationId="{00000000-0000-0000-0000-000000000000}"/>
          </ac:spMkLst>
        </pc:spChg>
      </pc:sldChg>
    </pc:docChg>
  </pc:docChgLst>
  <pc:docChgLst>
    <pc:chgData name="Whakatane Council" userId="d302feef7e85a2e8" providerId="Windows Live" clId="Web-{879A010F-B276-4890-BD4B-2BC97CF9C83E}"/>
    <pc:docChg chg="modSld">
      <pc:chgData name="Whakatane Council" userId="d302feef7e85a2e8" providerId="Windows Live" clId="Web-{879A010F-B276-4890-BD4B-2BC97CF9C83E}" dt="2020-11-17T03:07:13.344" v="14" actId="20577"/>
      <pc:docMkLst>
        <pc:docMk/>
      </pc:docMkLst>
      <pc:sldChg chg="modSp">
        <pc:chgData name="Whakatane Council" userId="d302feef7e85a2e8" providerId="Windows Live" clId="Web-{879A010F-B276-4890-BD4B-2BC97CF9C83E}" dt="2020-11-17T03:07:12.875" v="12" actId="20577"/>
        <pc:sldMkLst>
          <pc:docMk/>
          <pc:sldMk cId="369527682" sldId="280"/>
        </pc:sldMkLst>
        <pc:spChg chg="mod">
          <ac:chgData name="Whakatane Council" userId="d302feef7e85a2e8" providerId="Windows Live" clId="Web-{879A010F-B276-4890-BD4B-2BC97CF9C83E}" dt="2020-11-17T03:07:12.875" v="12" actId="20577"/>
          <ac:spMkLst>
            <pc:docMk/>
            <pc:sldMk cId="369527682" sldId="28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2D7DD-47E0-43C3-ADDE-3797272B1B9E}" type="datetimeFigureOut">
              <a:rPr lang="en-NZ" smtClean="0"/>
              <a:t>17/11/2020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BE25C-5530-4D38-9B07-65F931D09723}" type="slidenum">
              <a:rPr lang="en-NZ" smtClean="0"/>
              <a:t>‹#›</a:t>
            </a:fld>
            <a:endParaRPr lang="en-NZ"/>
          </a:p>
        </p:txBody>
      </p:sp>
    </p:spTree>
    <p:extLst>
      <p:ext uri="{BB962C8B-B14F-4D97-AF65-F5344CB8AC3E}">
        <p14:creationId xmlns:p14="http://schemas.microsoft.com/office/powerpoint/2010/main" val="3342847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020311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52673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31132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71314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E7227A-001F-4405-8A81-7190E07A4855}" type="datetimeFigureOut">
              <a:rPr lang="en-NZ" smtClean="0"/>
              <a:t>17/11/2020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01996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11514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4BE7227A-001F-4405-8A81-7190E07A4855}" type="datetimeFigureOut">
              <a:rPr lang="en-NZ" smtClean="0"/>
              <a:t>17/11/2020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185374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4BE7227A-001F-4405-8A81-7190E07A4855}" type="datetimeFigureOut">
              <a:rPr lang="en-NZ" smtClean="0"/>
              <a:t>17/11/2020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49626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7227A-001F-4405-8A81-7190E07A4855}" type="datetimeFigureOut">
              <a:rPr lang="en-NZ" smtClean="0"/>
              <a:t>17/11/2020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55017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322739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E7227A-001F-4405-8A81-7190E07A4855}" type="datetimeFigureOut">
              <a:rPr lang="en-NZ" smtClean="0"/>
              <a:t>17/11/2020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A482C11-918C-4253-9794-7D3AAEA6040A}" type="slidenum">
              <a:rPr lang="en-NZ" smtClean="0"/>
              <a:t>‹#›</a:t>
            </a:fld>
            <a:endParaRPr lang="en-NZ"/>
          </a:p>
        </p:txBody>
      </p:sp>
    </p:spTree>
    <p:extLst>
      <p:ext uri="{BB962C8B-B14F-4D97-AF65-F5344CB8AC3E}">
        <p14:creationId xmlns:p14="http://schemas.microsoft.com/office/powerpoint/2010/main" val="22174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7227A-001F-4405-8A81-7190E07A4855}" type="datetimeFigureOut">
              <a:rPr lang="en-NZ" smtClean="0"/>
              <a:t>17/11/2020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82C11-918C-4253-9794-7D3AAEA6040A}" type="slidenum">
              <a:rPr lang="en-NZ" smtClean="0"/>
              <a:t>‹#›</a:t>
            </a:fld>
            <a:endParaRPr lang="en-NZ"/>
          </a:p>
        </p:txBody>
      </p:sp>
    </p:spTree>
    <p:extLst>
      <p:ext uri="{BB962C8B-B14F-4D97-AF65-F5344CB8AC3E}">
        <p14:creationId xmlns:p14="http://schemas.microsoft.com/office/powerpoint/2010/main" val="1434901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ju1L7V94NPM" TargetMode="External"/><Relationship Id="rId6" Type="http://schemas.openxmlformats.org/officeDocument/2006/relationships/hyperlink" Target="http://www.deepsouthchallenge.co.nz/" TargetMode="External"/><Relationship Id="rId5" Type="http://schemas.openxmlformats.org/officeDocument/2006/relationships/hyperlink" Target="https://youtu.be/ju1L7V94NPM"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lgnz.co.nz/assets/Uploads/d566cc5291/47716-LGNZ-Sea-Level-Rise-Report-3-Proof-FINAL-compressed.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gnz.co.nz/our-work/publications/climate-change-litigation-whos-afraid-of-creative-judges/"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stuff.co.nz/environment/climate-news/120175034/thamescoromandel-council-fails-to-bat-off-climate-change-court-cas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jpeg"/><Relationship Id="rId4" Type="http://schemas.openxmlformats.org/officeDocument/2006/relationships/hyperlink" Target="http://climatecasechart.com/non-us-jurisdiction/new-zealan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limatecasechart.com/non-us-jurisdiction/new-zealand/"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mfe.govt.nz/climate-change/assessing-climate-change-risk"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UNDP" TargetMode="External"/><Relationship Id="rId3" Type="http://schemas.openxmlformats.org/officeDocument/2006/relationships/image" Target="../media/image2.png"/><Relationship Id="rId7" Type="http://schemas.openxmlformats.org/officeDocument/2006/relationships/hyperlink" Target="https://en.wikipedia.org/wiki/UNISDR" TargetMode="External"/><Relationship Id="rId2" Type="http://schemas.openxmlformats.org/officeDocument/2006/relationships/slideLayout" Target="../slideLayouts/slideLayout2.xml"/><Relationship Id="rId1" Type="http://schemas.openxmlformats.org/officeDocument/2006/relationships/video" Target="https://www.youtube.com/embed/y16aMLeh91Q" TargetMode="Externa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s://youtu.be/y16aMLeh91Q" TargetMode="External"/><Relationship Id="rId9" Type="http://schemas.openxmlformats.org/officeDocument/2006/relationships/hyperlink" Target="https://www.preventionweb.net/risk/drr-dr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M9m6mb-blYM" TargetMode="External"/><Relationship Id="rId6" Type="http://schemas.openxmlformats.org/officeDocument/2006/relationships/image" Target="../media/image32.jpeg"/><Relationship Id="rId5" Type="http://schemas.openxmlformats.org/officeDocument/2006/relationships/hyperlink" Target="https://www.undrr.org/" TargetMode="External"/><Relationship Id="rId4" Type="http://schemas.openxmlformats.org/officeDocument/2006/relationships/hyperlink" Target="https://youtu.be/M9m6mb-blY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cWYcXhMhJF4" TargetMode="External"/><Relationship Id="rId6" Type="http://schemas.openxmlformats.org/officeDocument/2006/relationships/hyperlink" Target="https://www.undrr.org/" TargetMode="External"/><Relationship Id="rId5" Type="http://schemas.openxmlformats.org/officeDocument/2006/relationships/image" Target="../media/image34.jpeg"/><Relationship Id="rId4" Type="http://schemas.openxmlformats.org/officeDocument/2006/relationships/hyperlink" Target="https://youtu.be/cWYcXhMhJF4"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gif"/><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hyperlink" Target="https://odihpn.org/" TargetMode="External"/><Relationship Id="rId9" Type="http://schemas.openxmlformats.org/officeDocument/2006/relationships/hyperlink" Target="https://www.aktion-deutschland-hilft.de/fileadmin/fm-dam/pdf/publikationen/aktion-deutschland-hilft-studie-zur-katastrophenvorsorge-englische-version-english-version.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hyperlink" Target="https://www.mfe.govt.nz/sites/default/files/media/Climate%20Change/adapting-to-climate-change-stocktake-tag-report.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motu.nz/assets/Documents/our-work/environment-and-agriculture/climate-change-impacts/Communities-and-Climate-Change-Report2.pdf"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Bi0GQcR8zJo" TargetMode="External"/><Relationship Id="rId6" Type="http://schemas.openxmlformats.org/officeDocument/2006/relationships/hyperlink" Target="https://www.youtube.com/watch?v=Bi0GQcR8zJo" TargetMode="External"/><Relationship Id="rId5" Type="http://schemas.openxmlformats.org/officeDocument/2006/relationships/hyperlink" Target="https://www.mfe.govt.nz/sites/default/files/media/Climate%20Change/adapting-to-climate-change-stocktake-tag-report.pdf" TargetMode="Externa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ideo" Target="https://www.youtube.com/embed/MmxS2ZdjmJY" TargetMode="Externa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hyperlink" Target="https://www.youtube.com/watch?v=MmxS2ZdjmJY#action=shar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deepsouthchallenge.co.nz/news-updates/not-my-problem-sharing-risks-sea-level-rise-fairly"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0.png"/><Relationship Id="rId4" Type="http://schemas.openxmlformats.org/officeDocument/2006/relationships/hyperlink" Target="https://www.deepsouthchallenge.co.nz/projects/how-should-risks-sea-level-rise-be-share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whakatane.govt.nz/climate-chang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fe.govt.nz/sites/default/files/media/Climate%20Change/adapting-to-climate-change-stocktake-tag-report.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hyperlink" Target="https://www.schoolstrike4climate.nz/" TargetMode="Externa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hyperlink" Target="https://www.victoria.ac.nz/__data/assets/pdf_file/0005/1175243/WP17-05-Climate-change-adaptation.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hyperlink" Target="https://worldleaders.columbia.edu/" TargetMode="External"/><Relationship Id="rId2" Type="http://schemas.openxmlformats.org/officeDocument/2006/relationships/slideLayout" Target="../slideLayouts/slideLayout2.xml"/><Relationship Id="rId1" Type="http://schemas.openxmlformats.org/officeDocument/2006/relationships/video" Target="https://www.youtube.com/embed/umzg8Keyybo?start=440" TargetMode="External"/><Relationship Id="rId6" Type="http://schemas.openxmlformats.org/officeDocument/2006/relationships/image" Target="../media/image54.png"/><Relationship Id="rId5" Type="http://schemas.openxmlformats.org/officeDocument/2006/relationships/image" Target="../media/image16.png"/><Relationship Id="rId4" Type="http://schemas.openxmlformats.org/officeDocument/2006/relationships/hyperlink" Target="https://youtu.be/umzg8Keyyb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www.mbie.govt.nz/business-and-employment/economic-development/just-transition/"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png"/><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ideo" Target="https://www.youtube.com/embed/5_hLuEui6ww" TargetMode="External"/><Relationship Id="rId6" Type="http://schemas.openxmlformats.org/officeDocument/2006/relationships/image" Target="../media/image32.jpeg"/><Relationship Id="rId5" Type="http://schemas.openxmlformats.org/officeDocument/2006/relationships/hyperlink" Target="https://youtu.be/5_hLuEui6ww" TargetMode="External"/><Relationship Id="rId4" Type="http://schemas.openxmlformats.org/officeDocument/2006/relationships/image" Target="../media/image60.jpeg"/><Relationship Id="rId9" Type="http://schemas.openxmlformats.org/officeDocument/2006/relationships/hyperlink" Target="https://www.un.org/sustainabledevelopment/sustainable-development-goals/"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adhb.health.nz/" TargetMode="External"/><Relationship Id="rId3" Type="http://schemas.openxmlformats.org/officeDocument/2006/relationships/image" Target="../media/image2.png"/><Relationship Id="rId7" Type="http://schemas.openxmlformats.org/officeDocument/2006/relationships/hyperlink" Target="https://wellingtonzoo.com/conservation/green-zoo-green-you/" TargetMode="External"/><Relationship Id="rId2" Type="http://schemas.openxmlformats.org/officeDocument/2006/relationships/slideLayout" Target="../slideLayouts/slideLayout2.xml"/><Relationship Id="rId1" Type="http://schemas.openxmlformats.org/officeDocument/2006/relationships/video" Target="https://www.youtube.com/embed/rUbsNJfeVM8" TargetMode="External"/><Relationship Id="rId6" Type="http://schemas.openxmlformats.org/officeDocument/2006/relationships/hyperlink" Target="https://sustainabledevelopment.un.org/" TargetMode="External"/><Relationship Id="rId5" Type="http://schemas.openxmlformats.org/officeDocument/2006/relationships/hyperlink" Target="https://youtu.be/rUbsNJfeVM8" TargetMode="External"/><Relationship Id="rId10" Type="http://schemas.openxmlformats.org/officeDocument/2006/relationships/image" Target="../media/image64.png"/><Relationship Id="rId4" Type="http://schemas.openxmlformats.org/officeDocument/2006/relationships/image" Target="../media/image63.jpeg"/><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hyperlink" Target="https://www.deepsouthchallenge.co.nz/news-updates/third-wai-o-papa-exhibition-project-hope-maori-coastal-communities" TargetMode="External"/><Relationship Id="rId3" Type="http://schemas.openxmlformats.org/officeDocument/2006/relationships/hyperlink" Target="https://www.deepsouthchallenge.co.nz/programmes/vision-matauranga" TargetMode="External"/><Relationship Id="rId7"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65.png"/><Relationship Id="rId4" Type="http://schemas.openxmlformats.org/officeDocument/2006/relationships/hyperlink" Target="https://www.deepsouthchallenge.co.nz/projects/climate-change-coastal-maori-communities" TargetMode="External"/><Relationship Id="rId9" Type="http://schemas.openxmlformats.org/officeDocument/2006/relationships/hyperlink" Target="https://soundcloud.com/thedowse/climate-talk-dr-huhana-smith"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6Q6qP647A6U" TargetMode="External"/><Relationship Id="rId6" Type="http://schemas.openxmlformats.org/officeDocument/2006/relationships/image" Target="../media/image68.jpeg"/><Relationship Id="rId5" Type="http://schemas.openxmlformats.org/officeDocument/2006/relationships/hyperlink" Target="https://youtu.be/6Q6qP647A6U" TargetMode="External"/><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ideo" Target="https://www.youtube.com/embed/pnxnnysCadA?start=429" TargetMode="External"/><Relationship Id="rId6" Type="http://schemas.openxmlformats.org/officeDocument/2006/relationships/image" Target="../media/image16.png"/><Relationship Id="rId5" Type="http://schemas.openxmlformats.org/officeDocument/2006/relationships/image" Target="../media/image68.jpeg"/><Relationship Id="rId4" Type="http://schemas.openxmlformats.org/officeDocument/2006/relationships/hyperlink" Target="https://youtu.be/pnxnnysCadA"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2.xml"/><Relationship Id="rId3" Type="http://schemas.openxmlformats.org/officeDocument/2006/relationships/slide" Target="slide7.xml"/><Relationship Id="rId7" Type="http://schemas.openxmlformats.org/officeDocument/2006/relationships/slide" Target="slide15.xml"/><Relationship Id="rId12" Type="http://schemas.openxmlformats.org/officeDocument/2006/relationships/slide" Target="slide21.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slide" Target="slide20.xml"/><Relationship Id="rId5" Type="http://schemas.openxmlformats.org/officeDocument/2006/relationships/slide" Target="slide12.xml"/><Relationship Id="rId10" Type="http://schemas.openxmlformats.org/officeDocument/2006/relationships/slide" Target="slide19.xml"/><Relationship Id="rId4" Type="http://schemas.openxmlformats.org/officeDocument/2006/relationships/slide" Target="slide11.xml"/><Relationship Id="rId9" Type="http://schemas.openxmlformats.org/officeDocument/2006/relationships/slide" Target="slide18.xml"/><Relationship Id="rId1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s://www.deepsouthchallenge.co.nz/news-updates/living-net-kai-changing-climat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8.jpeg"/><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boprc.govt.nz/your-council/plans-and-policies/plans/hapuiwi-resource-management-plans/" TargetMode="External"/><Relationship Id="rId5" Type="http://schemas.openxmlformats.org/officeDocument/2006/relationships/image" Target="../media/image73.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hyperlink" Target="https://survey.alchemer.com/s3/6035984/Module-2-The-need-to-act-now-public-survey"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9.xml"/><Relationship Id="rId3" Type="http://schemas.openxmlformats.org/officeDocument/2006/relationships/slide" Target="slide25.xml"/><Relationship Id="rId7" Type="http://schemas.openxmlformats.org/officeDocument/2006/relationships/slide" Target="slide30.xml"/><Relationship Id="rId12" Type="http://schemas.openxmlformats.org/officeDocument/2006/relationships/slide" Target="slide38.xml"/><Relationship Id="rId2" Type="http://schemas.openxmlformats.org/officeDocument/2006/relationships/image" Target="../media/image2.png"/><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slide" Target="slide36.xml"/><Relationship Id="rId5" Type="http://schemas.openxmlformats.org/officeDocument/2006/relationships/slide" Target="slide28.xml"/><Relationship Id="rId15" Type="http://schemas.openxmlformats.org/officeDocument/2006/relationships/slide" Target="slide41.xml"/><Relationship Id="rId10" Type="http://schemas.openxmlformats.org/officeDocument/2006/relationships/slide" Target="slide34.xml"/><Relationship Id="rId4" Type="http://schemas.openxmlformats.org/officeDocument/2006/relationships/slide" Target="slide27.xml"/><Relationship Id="rId9" Type="http://schemas.openxmlformats.org/officeDocument/2006/relationships/slide" Target="slide33.xml"/><Relationship Id="rId14" Type="http://schemas.openxmlformats.org/officeDocument/2006/relationships/slide" Target="slide4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nzherald.co.nz/nz/news/article.cfm?c_id=1&amp;objectid=12326761" TargetMode="External"/><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treasury.govt.nz/publications/commissioned-report/estimating-financial-costs-climate-change-nz"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riskscape.org.nz/surveying-flood-damage-edgecumbe"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stuff.co.nz/business/96155001/cost-of-cyclones-debbie-and-cook-rises-to-109-mill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39089" y="4796444"/>
            <a:ext cx="3167150" cy="646331"/>
          </a:xfrm>
          <a:prstGeom prst="rect">
            <a:avLst/>
          </a:prstGeom>
          <a:noFill/>
        </p:spPr>
        <p:txBody>
          <a:bodyPr wrap="square" rtlCol="0">
            <a:spAutoFit/>
          </a:bodyPr>
          <a:lstStyle/>
          <a:p>
            <a:r>
              <a:rPr lang="mi-NZ" sz="3600" dirty="0">
                <a:solidFill>
                  <a:schemeClr val="bg1"/>
                </a:solidFill>
              </a:rPr>
              <a:t>E-LEARNING</a:t>
            </a:r>
            <a:endParaRPr lang="en-NZ" sz="3200" dirty="0"/>
          </a:p>
        </p:txBody>
      </p:sp>
    </p:spTree>
    <p:extLst>
      <p:ext uri="{BB962C8B-B14F-4D97-AF65-F5344CB8AC3E}">
        <p14:creationId xmlns:p14="http://schemas.microsoft.com/office/powerpoint/2010/main" val="1566702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ju1L7V94NPM"/>
          <p:cNvPicPr>
            <a:picLocks noRot="1" noChangeAspect="1"/>
          </p:cNvPicPr>
          <p:nvPr>
            <a:videoFile r:link="rId1"/>
          </p:nvPr>
        </p:nvPicPr>
        <p:blipFill>
          <a:blip r:embed="rId4"/>
          <a:stretch>
            <a:fillRect/>
          </a:stretch>
        </p:blipFill>
        <p:spPr>
          <a:xfrm>
            <a:off x="4937759" y="1742953"/>
            <a:ext cx="7039619" cy="3959785"/>
          </a:xfrm>
          <a:prstGeom prst="rect">
            <a:avLst/>
          </a:prstGeom>
        </p:spPr>
      </p:pic>
      <p:sp>
        <p:nvSpPr>
          <p:cNvPr id="8" name="Content Placeholder 4"/>
          <p:cNvSpPr txBox="1">
            <a:spLocks/>
          </p:cNvSpPr>
          <p:nvPr/>
        </p:nvSpPr>
        <p:spPr>
          <a:xfrm>
            <a:off x="4857346" y="5706305"/>
            <a:ext cx="2845051" cy="2534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1000" dirty="0">
                <a:solidFill>
                  <a:schemeClr val="tx2"/>
                </a:solidFill>
                <a:hlinkClick r:id="rId5"/>
              </a:rPr>
              <a:t>https://youtu.be/ju1L7V94NPM</a:t>
            </a:r>
            <a:r>
              <a:rPr lang="en-NZ" sz="1000" dirty="0">
                <a:solidFill>
                  <a:schemeClr val="tx2"/>
                </a:solidFill>
              </a:rPr>
              <a:t> (12.05.2020</a:t>
            </a:r>
            <a:r>
              <a:rPr lang="en-NZ" sz="1100" dirty="0">
                <a:solidFill>
                  <a:schemeClr val="tx2"/>
                </a:solidFill>
              </a:rPr>
              <a:t>)</a:t>
            </a:r>
          </a:p>
        </p:txBody>
      </p:sp>
      <p:sp>
        <p:nvSpPr>
          <p:cNvPr id="2" name="TextBox 1"/>
          <p:cNvSpPr txBox="1"/>
          <p:nvPr/>
        </p:nvSpPr>
        <p:spPr>
          <a:xfrm>
            <a:off x="956679" y="5394961"/>
            <a:ext cx="731520" cy="307777"/>
          </a:xfrm>
          <a:prstGeom prst="rect">
            <a:avLst/>
          </a:prstGeom>
          <a:noFill/>
        </p:spPr>
        <p:txBody>
          <a:bodyPr wrap="square" rtlCol="0">
            <a:spAutoFit/>
          </a:bodyPr>
          <a:lstStyle/>
          <a:p>
            <a:r>
              <a:rPr lang="en-NZ" sz="1400" dirty="0"/>
              <a:t>1h</a:t>
            </a:r>
          </a:p>
        </p:txBody>
      </p:sp>
      <p:sp>
        <p:nvSpPr>
          <p:cNvPr id="3" name="Rectangle 2"/>
          <p:cNvSpPr/>
          <p:nvPr/>
        </p:nvSpPr>
        <p:spPr>
          <a:xfrm>
            <a:off x="113578" y="1778312"/>
            <a:ext cx="4703870" cy="3108543"/>
          </a:xfrm>
          <a:prstGeom prst="rect">
            <a:avLst/>
          </a:prstGeom>
        </p:spPr>
        <p:txBody>
          <a:bodyPr wrap="square">
            <a:spAutoFit/>
          </a:bodyPr>
          <a:lstStyle/>
          <a:p>
            <a:r>
              <a:rPr lang="en-NZ" sz="1400" dirty="0">
                <a:solidFill>
                  <a:srgbClr val="030303"/>
                </a:solidFill>
              </a:rPr>
              <a:t>Climate change is already making day-to-day life more precarious and more expensive. New Zealanders are increasingly interested in climate adaptation strategies. Conversations about the cost of early adaptation versus the risk of delayed action are growing in volume. </a:t>
            </a:r>
          </a:p>
          <a:p>
            <a:endParaRPr lang="en-NZ" sz="1400" dirty="0">
              <a:solidFill>
                <a:srgbClr val="030303"/>
              </a:solidFill>
            </a:endParaRPr>
          </a:p>
          <a:p>
            <a:r>
              <a:rPr lang="en-NZ" sz="1400" dirty="0">
                <a:solidFill>
                  <a:srgbClr val="030303"/>
                </a:solidFill>
              </a:rPr>
              <a:t>Researchers from the Deep South National Science Challenge are working on a huge range of climate adaptation issues. They are addressing urgent questions about the climate resilience of our infrastructure. They are asking who will pay for climate adaptation, and how. And they’re developing important solutions to the problem of decision-making in an uncertain future. </a:t>
            </a:r>
          </a:p>
          <a:p>
            <a:endParaRPr lang="en-NZ" sz="1400" dirty="0">
              <a:solidFill>
                <a:srgbClr val="030303"/>
              </a:solidFill>
            </a:endParaRPr>
          </a:p>
        </p:txBody>
      </p:sp>
      <p:sp>
        <p:nvSpPr>
          <p:cNvPr id="9" name="Rectangle 8"/>
          <p:cNvSpPr/>
          <p:nvPr/>
        </p:nvSpPr>
        <p:spPr>
          <a:xfrm>
            <a:off x="113578" y="1348636"/>
            <a:ext cx="7339573" cy="338554"/>
          </a:xfrm>
          <a:prstGeom prst="rect">
            <a:avLst/>
          </a:prstGeom>
        </p:spPr>
        <p:txBody>
          <a:bodyPr wrap="none">
            <a:spAutoFit/>
          </a:bodyPr>
          <a:lstStyle/>
          <a:p>
            <a:r>
              <a:rPr lang="en-NZ" sz="1600" dirty="0">
                <a:solidFill>
                  <a:schemeClr val="tx2"/>
                </a:solidFill>
              </a:rPr>
              <a:t>Deep South Challenge Seminar: Counting the Cost of Climate Change (Treasury </a:t>
            </a:r>
            <a:r>
              <a:rPr lang="en-NZ" sz="1600" dirty="0" err="1">
                <a:solidFill>
                  <a:schemeClr val="tx2"/>
                </a:solidFill>
              </a:rPr>
              <a:t>Redux</a:t>
            </a:r>
            <a:r>
              <a:rPr lang="en-NZ" sz="1600" dirty="0">
                <a:solidFill>
                  <a:schemeClr val="tx2"/>
                </a:solidFill>
              </a:rPr>
              <a:t>)</a:t>
            </a:r>
          </a:p>
        </p:txBody>
      </p:sp>
      <p:sp>
        <p:nvSpPr>
          <p:cNvPr id="4" name="Rectangle 3"/>
          <p:cNvSpPr/>
          <p:nvPr/>
        </p:nvSpPr>
        <p:spPr>
          <a:xfrm>
            <a:off x="68011" y="6173843"/>
            <a:ext cx="3077446" cy="523220"/>
          </a:xfrm>
          <a:prstGeom prst="rect">
            <a:avLst/>
          </a:prstGeom>
        </p:spPr>
        <p:txBody>
          <a:bodyPr wrap="none">
            <a:spAutoFit/>
          </a:bodyPr>
          <a:lstStyle/>
          <a:p>
            <a:r>
              <a:rPr lang="en-NZ" sz="1400" dirty="0">
                <a:solidFill>
                  <a:srgbClr val="030303"/>
                </a:solidFill>
              </a:rPr>
              <a:t>More about the Deep South Challenge: </a:t>
            </a:r>
          </a:p>
          <a:p>
            <a:r>
              <a:rPr lang="en-NZ" sz="1400" dirty="0">
                <a:solidFill>
                  <a:srgbClr val="030303"/>
                </a:solidFill>
                <a:hlinkClick r:id="rId6"/>
              </a:rPr>
              <a:t>www.deepsouthchallenge.co.nz</a:t>
            </a:r>
            <a:endParaRPr lang="en-NZ" sz="1400" dirty="0"/>
          </a:p>
        </p:txBody>
      </p:sp>
      <p:pic>
        <p:nvPicPr>
          <p:cNvPr id="10" name="Picture 9"/>
          <p:cNvPicPr>
            <a:picLocks noChangeAspect="1"/>
          </p:cNvPicPr>
          <p:nvPr/>
        </p:nvPicPr>
        <p:blipFill>
          <a:blip r:embed="rId7"/>
          <a:stretch>
            <a:fillRect/>
          </a:stretch>
        </p:blipFill>
        <p:spPr>
          <a:xfrm>
            <a:off x="113578" y="5145716"/>
            <a:ext cx="821217" cy="687338"/>
          </a:xfrm>
          <a:prstGeom prst="rect">
            <a:avLst/>
          </a:prstGeom>
        </p:spPr>
      </p:pic>
      <p:sp>
        <p:nvSpPr>
          <p:cNvPr id="7" name="Rectangle 6"/>
          <p:cNvSpPr/>
          <p:nvPr/>
        </p:nvSpPr>
        <p:spPr>
          <a:xfrm>
            <a:off x="1322439" y="4768739"/>
            <a:ext cx="3438386" cy="1169551"/>
          </a:xfrm>
          <a:prstGeom prst="rect">
            <a:avLst/>
          </a:prstGeom>
        </p:spPr>
        <p:txBody>
          <a:bodyPr wrap="square">
            <a:spAutoFit/>
          </a:bodyPr>
          <a:lstStyle/>
          <a:p>
            <a:r>
              <a:rPr lang="en-NZ" sz="1400" dirty="0">
                <a:solidFill>
                  <a:srgbClr val="030303"/>
                </a:solidFill>
              </a:rPr>
              <a:t>This seminar is an abridged version of the Treasury Guest Lecture delivered in early-March. While it is about one hour long, this is a great introduction to the work of the Deep South Challenge.</a:t>
            </a:r>
            <a:endParaRPr lang="en-NZ" sz="1400" dirty="0"/>
          </a:p>
        </p:txBody>
      </p:sp>
      <p:pic>
        <p:nvPicPr>
          <p:cNvPr id="7170" name="Picture 2" descr="Deep South National Science Challenge projects confirmed | NIW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47699" y="6217411"/>
            <a:ext cx="2846058" cy="47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76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1791" y="1897594"/>
            <a:ext cx="7751554" cy="3539430"/>
          </a:xfrm>
          <a:prstGeom prst="rect">
            <a:avLst/>
          </a:prstGeom>
        </p:spPr>
        <p:txBody>
          <a:bodyPr wrap="square">
            <a:spAutoFit/>
          </a:bodyPr>
          <a:lstStyle/>
          <a:p>
            <a:r>
              <a:rPr lang="fi-FI" sz="1400" dirty="0"/>
              <a:t>Mitigating and responding to climate change will be costly, and significant costs will fall on local government. For example, </a:t>
            </a:r>
            <a:r>
              <a:rPr lang="en-NZ" sz="1400" dirty="0"/>
              <a:t>LGNZ has gathered critical evidence identifying the current quantity and replacement value of infrastructure exposed to sea level rise at four increments. Although the focus was primarily on roads, three waters infrastructure and buildings, data was collected on all available owned infrastructure (such as greenspace, jetties and airports). </a:t>
            </a:r>
          </a:p>
          <a:p>
            <a:endParaRPr lang="en-NZ" sz="1400" dirty="0"/>
          </a:p>
          <a:p>
            <a:r>
              <a:rPr lang="en-NZ" sz="1400" dirty="0"/>
              <a:t>The analysis reveals that the total replacement value of all exposed infrastructure at the 1.5 metre increment is estimated at approximately $8 billion. Importantly, at each noted increase of sea level rise between 0.5 and 3.0 metres, the incremental increase in value is between 50 and 90 per cent. Notably, between 1.5 and 3.0 metres, the increase is an approximate doubling of value exposed creating a total estimated value greater than $13 billion.</a:t>
            </a:r>
          </a:p>
          <a:p>
            <a:endParaRPr lang="mi-NZ" sz="1400" dirty="0"/>
          </a:p>
          <a:p>
            <a:r>
              <a:rPr lang="en-NZ" sz="1400" dirty="0"/>
              <a:t>The greatest value of exposed local government owned infrastructure is different at varying increments. Generally, at the 1.5 metre increment, Canterbury’s exposure is the greatest, followed by the Hawke’s Bay and by Auckland. Additional noted areas include Greater Wellington, </a:t>
            </a:r>
            <a:r>
              <a:rPr lang="en-NZ" sz="1400" b="1" dirty="0"/>
              <a:t>Bay of Plenty</a:t>
            </a:r>
            <a:r>
              <a:rPr lang="en-NZ" sz="1400" dirty="0"/>
              <a:t>, Otago, and Waikato. </a:t>
            </a:r>
          </a:p>
        </p:txBody>
      </p:sp>
      <p:sp>
        <p:nvSpPr>
          <p:cNvPr id="3" name="TextBox 2"/>
          <p:cNvSpPr txBox="1"/>
          <p:nvPr/>
        </p:nvSpPr>
        <p:spPr>
          <a:xfrm>
            <a:off x="311791" y="1455119"/>
            <a:ext cx="8271491" cy="338554"/>
          </a:xfrm>
          <a:prstGeom prst="rect">
            <a:avLst/>
          </a:prstGeom>
          <a:noFill/>
        </p:spPr>
        <p:txBody>
          <a:bodyPr wrap="square" rtlCol="0">
            <a:spAutoFit/>
          </a:bodyPr>
          <a:lstStyle/>
          <a:p>
            <a:r>
              <a:rPr lang="en-NZ" sz="1600" dirty="0">
                <a:solidFill>
                  <a:schemeClr val="tx2"/>
                </a:solidFill>
              </a:rPr>
              <a:t>1.2. The costs of climate change for local government  </a:t>
            </a:r>
          </a:p>
        </p:txBody>
      </p:sp>
      <p:pic>
        <p:nvPicPr>
          <p:cNvPr id="4" name="Picture 3"/>
          <p:cNvPicPr>
            <a:picLocks noChangeAspect="1"/>
          </p:cNvPicPr>
          <p:nvPr/>
        </p:nvPicPr>
        <p:blipFill>
          <a:blip r:embed="rId3"/>
          <a:stretch>
            <a:fillRect/>
          </a:stretch>
        </p:blipFill>
        <p:spPr>
          <a:xfrm>
            <a:off x="8246226" y="1392104"/>
            <a:ext cx="3179431" cy="4508715"/>
          </a:xfrm>
          <a:prstGeom prst="rect">
            <a:avLst/>
          </a:prstGeom>
        </p:spPr>
      </p:pic>
      <p:sp>
        <p:nvSpPr>
          <p:cNvPr id="5" name="TextBox 4"/>
          <p:cNvSpPr txBox="1"/>
          <p:nvPr/>
        </p:nvSpPr>
        <p:spPr>
          <a:xfrm>
            <a:off x="90055" y="6176357"/>
            <a:ext cx="11781339" cy="523220"/>
          </a:xfrm>
          <a:prstGeom prst="rect">
            <a:avLst/>
          </a:prstGeom>
          <a:noFill/>
        </p:spPr>
        <p:txBody>
          <a:bodyPr wrap="square" rtlCol="0">
            <a:spAutoFit/>
          </a:bodyPr>
          <a:lstStyle/>
          <a:p>
            <a:r>
              <a:rPr lang="en-NZ" sz="1400" dirty="0"/>
              <a:t>Full report: </a:t>
            </a:r>
          </a:p>
          <a:p>
            <a:r>
              <a:rPr lang="en-NZ" sz="1400" dirty="0">
                <a:hlinkClick r:id="rId4"/>
              </a:rPr>
              <a:t>https://www.lgnz.co.nz/assets/Uploads/d566cc5291/47716-LGNZ-Sea-Level-Rise-Report-3-Proof-FINAL-compressed.pdf</a:t>
            </a:r>
            <a:endParaRPr lang="en-NZ" sz="1400" dirty="0"/>
          </a:p>
        </p:txBody>
      </p:sp>
      <p:pic>
        <p:nvPicPr>
          <p:cNvPr id="8194" name="Picture 2" descr="Local Government NZ (@lgnz) | Twit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8784" y="6176357"/>
            <a:ext cx="577921" cy="57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01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0456" y="2179796"/>
            <a:ext cx="6350174" cy="3539430"/>
          </a:xfrm>
          <a:prstGeom prst="rect">
            <a:avLst/>
          </a:prstGeom>
        </p:spPr>
        <p:txBody>
          <a:bodyPr wrap="square">
            <a:spAutoFit/>
          </a:bodyPr>
          <a:lstStyle/>
          <a:p>
            <a:endParaRPr lang="en-NZ" sz="1400" dirty="0"/>
          </a:p>
          <a:p>
            <a:r>
              <a:rPr lang="en-NZ" sz="1400" dirty="0"/>
              <a:t>LGNZ has commissioned a legal opinion from Jack Hodder QC, gauging the litigation risks that councils face by choosing to recognise or ignore climate change-related risks in their decision-making. Hodder found an increasing number of climate change-related law suits being brought by individuals and communities frustrated by a lack of progress on climate change internationally, and reasoned that it is only a matter of time before similar actions are taken in New Zealand.</a:t>
            </a:r>
          </a:p>
          <a:p>
            <a:endParaRPr lang="en-NZ" sz="1400" dirty="0"/>
          </a:p>
          <a:p>
            <a:r>
              <a:rPr lang="en-NZ" sz="1400" dirty="0"/>
              <a:t>A key risk raised is the absence of national climate change adaptation guidance in New Zealand, effectively leaving it to the courts to decide how to remedy climate change-related harms. LGNZ President Dave Cull noted that Mr Hodder’s report shone a vital spotlight on the tough position councils are in: On one hand there was no legislative framework to support decisions that reflect climate change risks. On the other hand, ratepayers – through councils – potentially faced significant costs through legal action by not adequately factoring climate risks into their decision-making, that subsequently result in physical or economic harm. </a:t>
            </a:r>
          </a:p>
        </p:txBody>
      </p:sp>
      <p:sp>
        <p:nvSpPr>
          <p:cNvPr id="6" name="Title 3"/>
          <p:cNvSpPr txBox="1">
            <a:spLocks/>
          </p:cNvSpPr>
          <p:nvPr/>
        </p:nvSpPr>
        <p:spPr>
          <a:xfrm>
            <a:off x="320455" y="1291798"/>
            <a:ext cx="5707267" cy="558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800" dirty="0">
                <a:solidFill>
                  <a:schemeClr val="tx2"/>
                </a:solidFill>
              </a:rPr>
              <a:t>2. The legal risks of not acting now </a:t>
            </a:r>
          </a:p>
        </p:txBody>
      </p:sp>
      <p:sp>
        <p:nvSpPr>
          <p:cNvPr id="7" name="Title 3"/>
          <p:cNvSpPr txBox="1">
            <a:spLocks/>
          </p:cNvSpPr>
          <p:nvPr/>
        </p:nvSpPr>
        <p:spPr>
          <a:xfrm>
            <a:off x="320455" y="1741849"/>
            <a:ext cx="11163677" cy="519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i-NZ" sz="1600" dirty="0">
                <a:solidFill>
                  <a:schemeClr val="tx2"/>
                </a:solidFill>
                <a:latin typeface="+mn-lt"/>
              </a:rPr>
              <a:t>2.1. Litigation risks</a:t>
            </a:r>
            <a:endParaRPr lang="en-NZ" sz="1600" dirty="0">
              <a:solidFill>
                <a:schemeClr val="tx2"/>
              </a:solidFill>
              <a:latin typeface="+mn-lt"/>
            </a:endParaRPr>
          </a:p>
        </p:txBody>
      </p:sp>
      <p:sp>
        <p:nvSpPr>
          <p:cNvPr id="3" name="Rectangle 2"/>
          <p:cNvSpPr/>
          <p:nvPr/>
        </p:nvSpPr>
        <p:spPr>
          <a:xfrm>
            <a:off x="126088" y="6230309"/>
            <a:ext cx="11358044" cy="523220"/>
          </a:xfrm>
          <a:prstGeom prst="rect">
            <a:avLst/>
          </a:prstGeom>
        </p:spPr>
        <p:txBody>
          <a:bodyPr wrap="square">
            <a:spAutoFit/>
          </a:bodyPr>
          <a:lstStyle/>
          <a:p>
            <a:r>
              <a:rPr lang="en-NZ" sz="1400" dirty="0"/>
              <a:t>Full article: </a:t>
            </a:r>
          </a:p>
          <a:p>
            <a:r>
              <a:rPr lang="en-NZ" sz="1400" dirty="0">
                <a:hlinkClick r:id="rId3"/>
              </a:rPr>
              <a:t>https://www.lgnz.co.nz/our-work/publications/climate-change-litigation-whos-afraid-of-creative-judges/</a:t>
            </a:r>
            <a:endParaRPr lang="en-NZ" sz="1400" dirty="0"/>
          </a:p>
        </p:txBody>
      </p:sp>
      <p:pic>
        <p:nvPicPr>
          <p:cNvPr id="2050" name="Picture 2" descr="Local Government NZ (@lgnz) |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50362" y="6177584"/>
            <a:ext cx="575945" cy="5759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842086" y="1675625"/>
            <a:ext cx="4813502" cy="4205737"/>
          </a:xfrm>
          <a:prstGeom prst="rect">
            <a:avLst/>
          </a:prstGeom>
          <a:ln>
            <a:solidFill>
              <a:schemeClr val="tx1"/>
            </a:solidFill>
          </a:ln>
        </p:spPr>
      </p:pic>
    </p:spTree>
    <p:extLst>
      <p:ext uri="{BB962C8B-B14F-4D97-AF65-F5344CB8AC3E}">
        <p14:creationId xmlns:p14="http://schemas.microsoft.com/office/powerpoint/2010/main" val="51838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3"/>
          <p:cNvSpPr txBox="1">
            <a:spLocks/>
          </p:cNvSpPr>
          <p:nvPr/>
        </p:nvSpPr>
        <p:spPr>
          <a:xfrm>
            <a:off x="320457" y="1363843"/>
            <a:ext cx="5589690" cy="4389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i-NZ" sz="1600" dirty="0">
                <a:solidFill>
                  <a:schemeClr val="tx2"/>
                </a:solidFill>
                <a:latin typeface="+mn-lt"/>
              </a:rPr>
              <a:t>2.2. What kind of litigation could occur?</a:t>
            </a:r>
          </a:p>
          <a:p>
            <a:endParaRPr lang="mi-NZ" sz="1600" dirty="0">
              <a:solidFill>
                <a:schemeClr val="tx2"/>
              </a:solidFill>
              <a:latin typeface="+mn-lt"/>
            </a:endParaRPr>
          </a:p>
          <a:p>
            <a:r>
              <a:rPr lang="en-NZ" sz="1400" b="1" dirty="0">
                <a:latin typeface="+mn-lt"/>
              </a:rPr>
              <a:t>Claims under the Bill of Rights Act</a:t>
            </a:r>
          </a:p>
          <a:p>
            <a:r>
              <a:rPr lang="en-NZ" sz="1400" dirty="0">
                <a:latin typeface="+mn-lt"/>
              </a:rPr>
              <a:t>Interpretations of Section 8 (Right not to be deprived of life) or Section 9 (Right not to be subjected to torture or cruel treatment) of the Bill of Rights Act could relate to disproportionately severe treatment of a person or persons through climate change effects due to actions or lack of actions by the Council. </a:t>
            </a:r>
          </a:p>
          <a:p>
            <a:endParaRPr lang="en-NZ" sz="1400" dirty="0">
              <a:latin typeface="+mn-lt"/>
            </a:endParaRPr>
          </a:p>
          <a:p>
            <a:r>
              <a:rPr lang="en-NZ" sz="1400" b="1" dirty="0">
                <a:latin typeface="+mn-lt"/>
              </a:rPr>
              <a:t>Tort law</a:t>
            </a:r>
          </a:p>
          <a:p>
            <a:r>
              <a:rPr lang="en-NZ" sz="1400" dirty="0">
                <a:latin typeface="+mn-lt"/>
              </a:rPr>
              <a:t>Tort law is an area of law that deals with the wrongful actions of an individual or entity, which cause injury to another individual’s or entity’s person, property, or reputation, and which entitle the injured party to compensation. A tort liability could relate to negligence or failure to act.</a:t>
            </a:r>
          </a:p>
          <a:p>
            <a:endParaRPr lang="mi-NZ" sz="1400" dirty="0">
              <a:latin typeface="+mn-lt"/>
            </a:endParaRPr>
          </a:p>
          <a:p>
            <a:r>
              <a:rPr lang="mi-NZ" sz="1400" b="1" dirty="0">
                <a:latin typeface="+mn-lt"/>
              </a:rPr>
              <a:t>Judicial Review</a:t>
            </a:r>
            <a:endParaRPr lang="en-NZ" sz="1400" b="1" dirty="0">
              <a:latin typeface="+mn-lt"/>
            </a:endParaRPr>
          </a:p>
          <a:p>
            <a:r>
              <a:rPr lang="en-NZ" sz="1400" dirty="0">
                <a:latin typeface="+mn-lt"/>
              </a:rPr>
              <a:t>If the Council has made a decision under a power granted by an Act, an application may be able to be made to the High Court for a “judicial review” of the particular decision.</a:t>
            </a:r>
          </a:p>
        </p:txBody>
      </p:sp>
      <p:sp>
        <p:nvSpPr>
          <p:cNvPr id="2" name="Footer Placeholder 1"/>
          <p:cNvSpPr>
            <a:spLocks noGrp="1"/>
          </p:cNvSpPr>
          <p:nvPr>
            <p:ph type="ftr" sz="quarter" idx="11"/>
          </p:nvPr>
        </p:nvSpPr>
        <p:spPr>
          <a:xfrm>
            <a:off x="199845" y="6295965"/>
            <a:ext cx="4114800" cy="365125"/>
          </a:xfrm>
        </p:spPr>
        <p:txBody>
          <a:bodyPr/>
          <a:lstStyle/>
          <a:p>
            <a:pPr algn="l"/>
            <a:r>
              <a:rPr lang="en-NZ" dirty="0">
                <a:solidFill>
                  <a:schemeClr val="tx1"/>
                </a:solidFill>
              </a:rPr>
              <a:t>https://legaldictionary.net/tort-law/</a:t>
            </a:r>
          </a:p>
        </p:txBody>
      </p:sp>
      <p:pic>
        <p:nvPicPr>
          <p:cNvPr id="11266" name="Picture 2" descr="Don't litigate – mediate instead – Global Legal Chronicle"/>
          <p:cNvPicPr>
            <a:picLocks noChangeAspect="1" noChangeArrowheads="1"/>
          </p:cNvPicPr>
          <p:nvPr/>
        </p:nvPicPr>
        <p:blipFill rotWithShape="1">
          <a:blip r:embed="rId3">
            <a:extLst>
              <a:ext uri="{28A0092B-C50C-407E-A947-70E740481C1C}">
                <a14:useLocalDpi xmlns:a14="http://schemas.microsoft.com/office/drawing/2010/main" val="0"/>
              </a:ext>
            </a:extLst>
          </a:blip>
          <a:srcRect b="3925"/>
          <a:stretch/>
        </p:blipFill>
        <p:spPr bwMode="auto">
          <a:xfrm>
            <a:off x="7105016" y="2377426"/>
            <a:ext cx="4083915" cy="294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84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3"/>
          <p:cNvSpPr txBox="1">
            <a:spLocks/>
          </p:cNvSpPr>
          <p:nvPr/>
        </p:nvSpPr>
        <p:spPr>
          <a:xfrm>
            <a:off x="320456" y="1604912"/>
            <a:ext cx="6520291" cy="31300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i-NZ" sz="1600" dirty="0">
                <a:solidFill>
                  <a:schemeClr val="tx2"/>
                </a:solidFill>
                <a:latin typeface="+mn-lt"/>
              </a:rPr>
              <a:t>Case study – Judicial Review: Thames-Coromandel District Council</a:t>
            </a:r>
          </a:p>
          <a:p>
            <a:endParaRPr lang="mi-NZ" sz="1600" dirty="0">
              <a:solidFill>
                <a:schemeClr val="tx2"/>
              </a:solidFill>
              <a:latin typeface="+mn-lt"/>
            </a:endParaRPr>
          </a:p>
          <a:p>
            <a:endParaRPr lang="mi-NZ" sz="1600" dirty="0">
              <a:solidFill>
                <a:schemeClr val="tx2"/>
              </a:solidFill>
              <a:latin typeface="+mn-lt"/>
            </a:endParaRPr>
          </a:p>
          <a:p>
            <a:r>
              <a:rPr lang="en-NZ" sz="1400" b="1" u="sng" dirty="0">
                <a:latin typeface="+mn-lt"/>
              </a:rPr>
              <a:t>Extract: </a:t>
            </a:r>
          </a:p>
          <a:p>
            <a:r>
              <a:rPr lang="en-NZ" sz="1400" dirty="0">
                <a:latin typeface="+mn-lt"/>
              </a:rPr>
              <a:t>“Climate change activists have won an early legal battle against Thames-Coromandel District Council and won't have to stump up $25,000 for their day in court, the High Court ruled.</a:t>
            </a:r>
          </a:p>
          <a:p>
            <a:endParaRPr lang="en-NZ" sz="1400" dirty="0">
              <a:latin typeface="+mn-lt"/>
            </a:endParaRPr>
          </a:p>
          <a:p>
            <a:r>
              <a:rPr lang="en-NZ" sz="1400" dirty="0">
                <a:latin typeface="+mn-lt"/>
              </a:rPr>
              <a:t>Hauraki Coromandel Climate Action hopes the High Court will quash the council's decision in April (2019) not to sign the Local Government New Zealand climate change declaration. </a:t>
            </a:r>
          </a:p>
          <a:p>
            <a:endParaRPr lang="en-NZ" sz="1400" dirty="0">
              <a:latin typeface="+mn-lt"/>
            </a:endParaRPr>
          </a:p>
          <a:p>
            <a:r>
              <a:rPr lang="en-NZ" sz="1400" dirty="0">
                <a:latin typeface="+mn-lt"/>
              </a:rPr>
              <a:t>After it was served with court documents in July, the council tried to have the legal action thrown out. Lawyers for the council also argued that the climate activist group should be required to hand over $25,000 as security, to cover the council's legal costs in case the council won the legal proceedings. The judge ruled against the council on both counts in a decision released this week (March 2020).”</a:t>
            </a:r>
          </a:p>
        </p:txBody>
      </p:sp>
      <p:sp>
        <p:nvSpPr>
          <p:cNvPr id="3" name="Rectangle 2"/>
          <p:cNvSpPr/>
          <p:nvPr/>
        </p:nvSpPr>
        <p:spPr>
          <a:xfrm>
            <a:off x="320456" y="5114635"/>
            <a:ext cx="6662235" cy="954107"/>
          </a:xfrm>
          <a:prstGeom prst="rect">
            <a:avLst/>
          </a:prstGeom>
        </p:spPr>
        <p:txBody>
          <a:bodyPr wrap="square">
            <a:spAutoFit/>
          </a:bodyPr>
          <a:lstStyle/>
          <a:p>
            <a:r>
              <a:rPr lang="en-NZ" sz="1400" dirty="0"/>
              <a:t>Read the full article:</a:t>
            </a:r>
          </a:p>
          <a:p>
            <a:r>
              <a:rPr lang="en-NZ" sz="1400" dirty="0">
                <a:hlinkClick r:id="rId3"/>
              </a:rPr>
              <a:t>https://i.stuff.co.nz/environment/climate-news/120175034/thamescoromandel-council-fails-to-bat-off-climate-change-court-case</a:t>
            </a:r>
            <a:endParaRPr lang="en-NZ" sz="1400" dirty="0">
              <a:hlinkClick r:id="rId4"/>
            </a:endParaRPr>
          </a:p>
          <a:p>
            <a:r>
              <a:rPr lang="en-NZ" sz="1400" dirty="0"/>
              <a:t> </a:t>
            </a:r>
          </a:p>
        </p:txBody>
      </p:sp>
      <p:pic>
        <p:nvPicPr>
          <p:cNvPr id="2050" name="Picture 2" descr="Local Government NZ (@lgnz) | Twit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50362" y="6177584"/>
            <a:ext cx="575945" cy="5759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7327646" y="1695754"/>
            <a:ext cx="4384985" cy="3980217"/>
          </a:xfrm>
          <a:prstGeom prst="rect">
            <a:avLst/>
          </a:prstGeom>
          <a:ln>
            <a:solidFill>
              <a:schemeClr val="tx1"/>
            </a:solidFill>
          </a:ln>
        </p:spPr>
      </p:pic>
    </p:spTree>
    <p:extLst>
      <p:ext uri="{BB962C8B-B14F-4D97-AF65-F5344CB8AC3E}">
        <p14:creationId xmlns:p14="http://schemas.microsoft.com/office/powerpoint/2010/main" val="299003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3"/>
          <p:cNvSpPr txBox="1">
            <a:spLocks/>
          </p:cNvSpPr>
          <p:nvPr/>
        </p:nvSpPr>
        <p:spPr>
          <a:xfrm>
            <a:off x="403584" y="1330592"/>
            <a:ext cx="10544278" cy="90706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i-NZ" sz="1600" dirty="0">
                <a:solidFill>
                  <a:schemeClr val="tx2"/>
                </a:solidFill>
                <a:latin typeface="+mn-lt"/>
              </a:rPr>
              <a:t>2.3. Litigation in New Zealand</a:t>
            </a:r>
          </a:p>
          <a:p>
            <a:endParaRPr lang="mi-NZ" sz="2500" dirty="0">
              <a:solidFill>
                <a:schemeClr val="tx2"/>
              </a:solidFill>
              <a:latin typeface="+mn-lt"/>
            </a:endParaRPr>
          </a:p>
          <a:p>
            <a:r>
              <a:rPr lang="en-US" sz="1400" dirty="0">
                <a:latin typeface="+mn-lt"/>
              </a:rPr>
              <a:t>Climatecasechart.com is a website which </a:t>
            </a:r>
            <a:r>
              <a:rPr lang="en-NZ" sz="1400" dirty="0">
                <a:latin typeface="+mn-lt"/>
              </a:rPr>
              <a:t>provides databases of climate change litigation, one for U.S. climate change litigation and one for non-U.S. cases. It currently shows 18 cases of climate change litigation in New Zealand.</a:t>
            </a:r>
          </a:p>
        </p:txBody>
      </p:sp>
      <p:sp>
        <p:nvSpPr>
          <p:cNvPr id="3" name="Rectangle 2"/>
          <p:cNvSpPr/>
          <p:nvPr/>
        </p:nvSpPr>
        <p:spPr>
          <a:xfrm>
            <a:off x="480290" y="5190200"/>
            <a:ext cx="11358044" cy="523220"/>
          </a:xfrm>
          <a:prstGeom prst="rect">
            <a:avLst/>
          </a:prstGeom>
        </p:spPr>
        <p:txBody>
          <a:bodyPr wrap="square">
            <a:spAutoFit/>
          </a:bodyPr>
          <a:lstStyle/>
          <a:p>
            <a:r>
              <a:rPr lang="en-NZ" sz="1400" dirty="0"/>
              <a:t>Details on each case:</a:t>
            </a:r>
          </a:p>
          <a:p>
            <a:r>
              <a:rPr lang="en-NZ" sz="1400" dirty="0">
                <a:hlinkClick r:id="rId3"/>
              </a:rPr>
              <a:t>http://climatecasechart.com/non-us-jurisdiction/new-zealand/</a:t>
            </a:r>
            <a:r>
              <a:rPr lang="en-NZ" sz="1400" dirty="0"/>
              <a:t> </a:t>
            </a:r>
          </a:p>
        </p:txBody>
      </p:sp>
      <p:pic>
        <p:nvPicPr>
          <p:cNvPr id="2050" name="Picture 2" descr="Local Government NZ (@lgnz) |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50362" y="6177584"/>
            <a:ext cx="575945" cy="5759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2612865" y="2340462"/>
            <a:ext cx="6857718" cy="2630550"/>
          </a:xfrm>
          <a:prstGeom prst="rect">
            <a:avLst/>
          </a:prstGeom>
        </p:spPr>
      </p:pic>
    </p:spTree>
    <p:extLst>
      <p:ext uri="{BB962C8B-B14F-4D97-AF65-F5344CB8AC3E}">
        <p14:creationId xmlns:p14="http://schemas.microsoft.com/office/powerpoint/2010/main" val="154230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2016" y="1271847"/>
            <a:ext cx="10515600" cy="673332"/>
          </a:xfrm>
        </p:spPr>
        <p:txBody>
          <a:bodyPr>
            <a:normAutofit/>
          </a:bodyPr>
          <a:lstStyle/>
          <a:p>
            <a:r>
              <a:rPr lang="en-NZ" sz="2400" dirty="0">
                <a:solidFill>
                  <a:schemeClr val="tx2"/>
                </a:solidFill>
              </a:rPr>
              <a:t>3. Natural hazard risk and building resilience</a:t>
            </a:r>
          </a:p>
        </p:txBody>
      </p:sp>
      <p:sp>
        <p:nvSpPr>
          <p:cNvPr id="5" name="Content Placeholder 4"/>
          <p:cNvSpPr>
            <a:spLocks noGrp="1"/>
          </p:cNvSpPr>
          <p:nvPr>
            <p:ph idx="1"/>
          </p:nvPr>
        </p:nvSpPr>
        <p:spPr>
          <a:xfrm>
            <a:off x="540327" y="2009599"/>
            <a:ext cx="6517179" cy="3825936"/>
          </a:xfrm>
        </p:spPr>
        <p:txBody>
          <a:bodyPr>
            <a:normAutofit/>
          </a:bodyPr>
          <a:lstStyle/>
          <a:p>
            <a:pPr marL="0" indent="0">
              <a:buNone/>
            </a:pPr>
            <a:r>
              <a:rPr lang="en-NZ" sz="1400" dirty="0"/>
              <a:t>Risk is often expressed in terms of a combination of the consequences of an event and the likelihood of that event occurring. The Intergovernmental Panel on Climate Change describes climate risks as:</a:t>
            </a:r>
          </a:p>
          <a:p>
            <a:pPr marL="0" indent="0">
              <a:buNone/>
            </a:pPr>
            <a:r>
              <a:rPr lang="en-NZ" sz="1400" dirty="0"/>
              <a:t>“Climate change will amplify existing risks and create new risks for natural and human systems. Risks are unevenly distributed and are generally greater for disadvantaged people and communities in countries at all levels of development.” (IPCC, 2014)</a:t>
            </a:r>
          </a:p>
          <a:p>
            <a:pPr marL="0" indent="0">
              <a:buNone/>
            </a:pPr>
            <a:r>
              <a:rPr lang="en-NZ" sz="1400" dirty="0"/>
              <a:t>The Whakatāne District is already vulnerable to natural hazards including slips, flooding, coastal erosion and inundation. Climate change is likely to exacerbate the consequences of these hazards. Building resilience is crucial.</a:t>
            </a:r>
          </a:p>
          <a:p>
            <a:pPr marL="0" indent="0">
              <a:buNone/>
            </a:pPr>
            <a:r>
              <a:rPr lang="en-NZ" sz="1400" dirty="0"/>
              <a:t>In our Climate Change Principles, we define resilience as “the ability to anticipate, minimise, absorb, respond to, adapt to, and recover from disruptive events.”</a:t>
            </a:r>
          </a:p>
          <a:p>
            <a:pPr marL="0" indent="0">
              <a:buNone/>
            </a:pPr>
            <a:r>
              <a:rPr lang="en-NZ" sz="1400" dirty="0"/>
              <a:t>One of the changes introduced by the Resource Legislation Amendment Act 2017 is that “the management of significant risks from natural hazards” is a matter of national importance in Section 6 of the RMA, a key guiding document for councils.</a:t>
            </a:r>
            <a:endParaRPr lang="en-NZ" dirty="0"/>
          </a:p>
          <a:p>
            <a:pPr marL="0" indent="0">
              <a:buNone/>
            </a:pPr>
            <a:endParaRPr lang="en-NZ" sz="1400" dirty="0">
              <a:solidFill>
                <a:srgbClr val="49596E"/>
              </a:solidFill>
            </a:endParaRPr>
          </a:p>
        </p:txBody>
      </p:sp>
      <p:pic>
        <p:nvPicPr>
          <p:cNvPr id="7" name="Picture 6"/>
          <p:cNvPicPr>
            <a:picLocks noChangeAspect="1"/>
          </p:cNvPicPr>
          <p:nvPr/>
        </p:nvPicPr>
        <p:blipFill>
          <a:blip r:embed="rId3"/>
          <a:stretch>
            <a:fillRect/>
          </a:stretch>
        </p:blipFill>
        <p:spPr>
          <a:xfrm>
            <a:off x="9000489" y="1271847"/>
            <a:ext cx="3191512" cy="3167149"/>
          </a:xfrm>
          <a:prstGeom prst="rect">
            <a:avLst/>
          </a:prstGeom>
        </p:spPr>
      </p:pic>
      <p:pic>
        <p:nvPicPr>
          <p:cNvPr id="6" name="Picture 4" descr="Resilience as a key part of business - The Regis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08" t="2550" r="12157" b="4200"/>
          <a:stretch/>
        </p:blipFill>
        <p:spPr bwMode="auto">
          <a:xfrm>
            <a:off x="6852579" y="4438996"/>
            <a:ext cx="2522802" cy="159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3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789" y="1800994"/>
            <a:ext cx="6875253" cy="4327525"/>
          </a:xfrm>
        </p:spPr>
        <p:txBody>
          <a:bodyPr>
            <a:noAutofit/>
          </a:bodyPr>
          <a:lstStyle/>
          <a:p>
            <a:pPr marL="0" indent="0">
              <a:buNone/>
            </a:pPr>
            <a:r>
              <a:rPr lang="en-NZ" sz="1400" dirty="0"/>
              <a:t>The Central/Local Government Partnerships (CLGP) team within the Department of Internal Affairs was established in mid-2017 to facilitate a collaborative system-wide, public service approach in which central and local government work effectively together for the benefit of people, communities, business, and the environment.</a:t>
            </a:r>
          </a:p>
          <a:p>
            <a:pPr marL="0" indent="0" fontAlgn="base">
              <a:buNone/>
            </a:pPr>
            <a:r>
              <a:rPr lang="en-NZ" sz="1400" dirty="0"/>
              <a:t>The CLGP team is leading an inter-agency approach to strengthen community resilience in the face of natural hazards and the effects of climate change. This work has been commissioned in partnership with Local Government New Zealand and involves a number of case studies where the CLGP team is working directly with Councils to manage natural hazards at </a:t>
            </a:r>
            <a:r>
              <a:rPr lang="en-NZ" sz="1400" dirty="0" err="1"/>
              <a:t>Kaikōura</a:t>
            </a:r>
            <a:r>
              <a:rPr lang="en-NZ" sz="1400" dirty="0"/>
              <a:t>, </a:t>
            </a:r>
            <a:r>
              <a:rPr lang="en-NZ" sz="1400" b="1" dirty="0" err="1"/>
              <a:t>Matatā</a:t>
            </a:r>
            <a:r>
              <a:rPr lang="en-NZ" sz="1400" dirty="0"/>
              <a:t> and Franz Josef.</a:t>
            </a:r>
          </a:p>
          <a:p>
            <a:pPr marL="0" indent="0" fontAlgn="base">
              <a:buNone/>
            </a:pPr>
            <a:r>
              <a:rPr lang="en-NZ" sz="1400" dirty="0"/>
              <a:t>The community resilience work programme involves five areas to enable communities to better invest in risk reduction and adaptation activity:</a:t>
            </a:r>
          </a:p>
          <a:p>
            <a:pPr marL="0" lvl="5" indent="0" fontAlgn="base">
              <a:spcBef>
                <a:spcPts val="1200"/>
              </a:spcBef>
              <a:buNone/>
            </a:pPr>
            <a:r>
              <a:rPr lang="en-NZ" sz="1400" dirty="0"/>
              <a:t>1. Information to support better decision making.</a:t>
            </a:r>
          </a:p>
          <a:p>
            <a:pPr marL="0" lvl="5" indent="0" fontAlgn="base">
              <a:buNone/>
            </a:pPr>
            <a:r>
              <a:rPr lang="en-NZ" sz="1400" dirty="0"/>
              <a:t>2. Enhanced use of risk assessment.</a:t>
            </a:r>
          </a:p>
          <a:p>
            <a:pPr marL="0" lvl="5" indent="0" fontAlgn="base">
              <a:buNone/>
            </a:pPr>
            <a:r>
              <a:rPr lang="en-NZ" sz="1400" dirty="0"/>
              <a:t>3. Enabling better decision making in the resource management system for natural hazard risk management and adaptation to the effects of climate change. </a:t>
            </a:r>
          </a:p>
          <a:p>
            <a:pPr marL="0" lvl="5" indent="0" fontAlgn="base">
              <a:buNone/>
            </a:pPr>
            <a:r>
              <a:rPr lang="en-NZ" sz="1400" dirty="0"/>
              <a:t>4. Insurance markets and risk financing.</a:t>
            </a:r>
          </a:p>
          <a:p>
            <a:pPr marL="0" lvl="5" indent="0" fontAlgn="base">
              <a:buNone/>
            </a:pPr>
            <a:r>
              <a:rPr lang="en-NZ" sz="1400" dirty="0"/>
              <a:t>5. Principles and approaches to funding and financing.</a:t>
            </a:r>
          </a:p>
        </p:txBody>
      </p:sp>
      <p:pic>
        <p:nvPicPr>
          <p:cNvPr id="3076" name="Picture 4" descr="Natural Disaster - Economic Growth Icon , Transparent Cartoon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31" r="14251"/>
          <a:stretch/>
        </p:blipFill>
        <p:spPr bwMode="auto">
          <a:xfrm>
            <a:off x="7828060" y="1800994"/>
            <a:ext cx="4000951" cy="371865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10836" y="1353397"/>
            <a:ext cx="5848845" cy="369332"/>
          </a:xfrm>
          <a:prstGeom prst="rect">
            <a:avLst/>
          </a:prstGeom>
        </p:spPr>
        <p:txBody>
          <a:bodyPr wrap="none">
            <a:spAutoFit/>
          </a:bodyPr>
          <a:lstStyle/>
          <a:p>
            <a:r>
              <a:rPr lang="en-NZ" dirty="0">
                <a:solidFill>
                  <a:schemeClr val="tx2"/>
                </a:solidFill>
              </a:rPr>
              <a:t>3.1. All of Government Community Resilience working group</a:t>
            </a:r>
            <a:endParaRPr lang="en-NZ" dirty="0"/>
          </a:p>
        </p:txBody>
      </p:sp>
      <p:sp>
        <p:nvSpPr>
          <p:cNvPr id="2" name="Rectangle 1"/>
          <p:cNvSpPr/>
          <p:nvPr/>
        </p:nvSpPr>
        <p:spPr>
          <a:xfrm>
            <a:off x="98884" y="6206784"/>
            <a:ext cx="7395062" cy="492443"/>
          </a:xfrm>
          <a:prstGeom prst="rect">
            <a:avLst/>
          </a:prstGeom>
        </p:spPr>
        <p:txBody>
          <a:bodyPr wrap="square">
            <a:spAutoFit/>
          </a:bodyPr>
          <a:lstStyle/>
          <a:p>
            <a:r>
              <a:rPr lang="en-NZ" sz="1400" dirty="0"/>
              <a:t>More on the CLGP team on the Department of Internal Affairs webpage: </a:t>
            </a:r>
          </a:p>
          <a:p>
            <a:r>
              <a:rPr lang="en-NZ" sz="1200" dirty="0"/>
              <a:t>https://www.dia.govt.nz/Central-Local-Government-Partnership</a:t>
            </a:r>
          </a:p>
        </p:txBody>
      </p:sp>
      <p:pic>
        <p:nvPicPr>
          <p:cNvPr id="12290" name="Picture 2" descr="Logos - dia.govt.n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2166" y="6240788"/>
            <a:ext cx="1698162" cy="45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1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7296" y="1699258"/>
            <a:ext cx="7774670" cy="3948764"/>
          </a:xfrm>
        </p:spPr>
        <p:txBody>
          <a:bodyPr>
            <a:noAutofit/>
          </a:bodyPr>
          <a:lstStyle/>
          <a:p>
            <a:r>
              <a:rPr lang="en-NZ" sz="1600" dirty="0">
                <a:solidFill>
                  <a:schemeClr val="tx2"/>
                </a:solidFill>
                <a:latin typeface="+mn-lt"/>
              </a:rPr>
              <a:t>3.2. National Climate Change Risk Assessment Framework </a:t>
            </a:r>
            <a:r>
              <a:rPr lang="en-NZ" sz="1400" dirty="0">
                <a:solidFill>
                  <a:schemeClr val="tx2"/>
                </a:solidFill>
                <a:latin typeface="+mn-lt"/>
              </a:rPr>
              <a:t/>
            </a:r>
            <a:br>
              <a:rPr lang="en-NZ" sz="1400" dirty="0">
                <a:solidFill>
                  <a:schemeClr val="tx2"/>
                </a:solidFill>
                <a:latin typeface="+mn-lt"/>
              </a:rPr>
            </a:br>
            <a:r>
              <a:rPr lang="en-NZ" sz="1400" dirty="0">
                <a:solidFill>
                  <a:schemeClr val="tx2"/>
                </a:solidFill>
                <a:latin typeface="+mn-lt"/>
              </a:rPr>
              <a:t/>
            </a:r>
            <a:br>
              <a:rPr lang="en-NZ" sz="1400" dirty="0">
                <a:solidFill>
                  <a:schemeClr val="tx2"/>
                </a:solidFill>
                <a:latin typeface="+mn-lt"/>
              </a:rPr>
            </a:br>
            <a:r>
              <a:rPr lang="en-NZ" sz="1400" dirty="0">
                <a:latin typeface="+mn-lt"/>
              </a:rPr>
              <a:t>The first national climate change risk assessment will identify the most significant risks New Zealand faces from climate change. This will enable the Government to prioritise action, including through a national adaptation plan. The national adaptation plan will compliment and build on the actions New Zealand is already taking to respond to the impacts of climate change.</a:t>
            </a:r>
            <a:br>
              <a:rPr lang="en-NZ" sz="1400" dirty="0">
                <a:latin typeface="+mn-lt"/>
              </a:rPr>
            </a:br>
            <a:r>
              <a:rPr lang="en-NZ" sz="1400" dirty="0">
                <a:latin typeface="+mn-lt"/>
              </a:rPr>
              <a:t/>
            </a:r>
            <a:br>
              <a:rPr lang="en-NZ" sz="1400" dirty="0">
                <a:latin typeface="+mn-lt"/>
              </a:rPr>
            </a:br>
            <a:r>
              <a:rPr lang="en-NZ" sz="1400" dirty="0">
                <a:latin typeface="+mn-lt"/>
              </a:rPr>
              <a:t>A framework, </a:t>
            </a:r>
            <a:r>
              <a:rPr lang="en-NZ" sz="1400" i="1" dirty="0" err="1">
                <a:latin typeface="+mn-lt"/>
              </a:rPr>
              <a:t>Arotakenga</a:t>
            </a:r>
            <a:r>
              <a:rPr lang="en-NZ" sz="1400" i="1" dirty="0">
                <a:latin typeface="+mn-lt"/>
              </a:rPr>
              <a:t> </a:t>
            </a:r>
            <a:r>
              <a:rPr lang="en-NZ" sz="1400" i="1" dirty="0" err="1">
                <a:latin typeface="+mn-lt"/>
              </a:rPr>
              <a:t>Huringa</a:t>
            </a:r>
            <a:r>
              <a:rPr lang="en-NZ" sz="1400" i="1" dirty="0">
                <a:latin typeface="+mn-lt"/>
              </a:rPr>
              <a:t> </a:t>
            </a:r>
            <a:r>
              <a:rPr lang="en-NZ" sz="1400" i="1" dirty="0" err="1">
                <a:latin typeface="+mn-lt"/>
              </a:rPr>
              <a:t>Āhuarangi</a:t>
            </a:r>
            <a:r>
              <a:rPr lang="en-NZ" sz="1400" dirty="0">
                <a:latin typeface="+mn-lt"/>
              </a:rPr>
              <a:t>, was published in September 2019 to carry out the national climate change risk assessment. It allows for a range of risks to be compared according to their nature, severity and urgency. It combines scientific, technical and expert information including </a:t>
            </a:r>
            <a:r>
              <a:rPr lang="en-NZ" sz="1400" dirty="0" err="1">
                <a:latin typeface="+mn-lt"/>
              </a:rPr>
              <a:t>Mātauranga</a:t>
            </a:r>
            <a:r>
              <a:rPr lang="en-NZ" sz="1400" dirty="0">
                <a:latin typeface="+mn-lt"/>
              </a:rPr>
              <a:t> Māori, local knowledge and experience. This framework can be used by local government, iwi/Māori and other organisations to perform their own climate change risk assessments.</a:t>
            </a:r>
            <a:br>
              <a:rPr lang="en-NZ" sz="1400" dirty="0">
                <a:latin typeface="+mn-lt"/>
              </a:rPr>
            </a:br>
            <a:r>
              <a:rPr lang="en-NZ" sz="1400" dirty="0">
                <a:latin typeface="+mn-lt"/>
              </a:rPr>
              <a:t/>
            </a:r>
            <a:br>
              <a:rPr lang="en-NZ" sz="1400" dirty="0">
                <a:latin typeface="+mn-lt"/>
              </a:rPr>
            </a:br>
            <a:r>
              <a:rPr lang="en-NZ" sz="1400" dirty="0">
                <a:latin typeface="+mn-lt"/>
              </a:rPr>
              <a:t>The first national climate change risk assessment report is on-track to be publicly released later this year. It will be very high level. The Government will plan and prioritise action to respond to the most significant risks identified in the risk assessment through a national adaptation plan. Under the Climate Change Response Act, the national adaptation plan must be delivered two years after the risk assessment is completed.</a:t>
            </a:r>
            <a:br>
              <a:rPr lang="en-NZ" sz="1400" dirty="0">
                <a:latin typeface="+mn-lt"/>
              </a:rPr>
            </a:br>
            <a:r>
              <a:rPr lang="en-NZ" sz="1400" dirty="0">
                <a:latin typeface="+mn-lt"/>
              </a:rPr>
              <a:t/>
            </a:r>
            <a:br>
              <a:rPr lang="en-NZ" sz="1400" dirty="0">
                <a:latin typeface="+mn-lt"/>
              </a:rPr>
            </a:br>
            <a:r>
              <a:rPr lang="en-NZ" sz="1400" dirty="0">
                <a:latin typeface="+mn-lt"/>
              </a:rPr>
              <a:t>The framework, and upcoming report, will provide guidance to local risk assessments which will provide valuable data for future national risk assessments.</a:t>
            </a:r>
            <a:br>
              <a:rPr lang="en-NZ" sz="1400" dirty="0">
                <a:latin typeface="+mn-lt"/>
              </a:rPr>
            </a:br>
            <a:r>
              <a:rPr lang="en-NZ" sz="1400" dirty="0">
                <a:latin typeface="+mn-lt"/>
              </a:rPr>
              <a:t/>
            </a:r>
            <a:br>
              <a:rPr lang="en-NZ" sz="1400" dirty="0">
                <a:latin typeface="+mn-lt"/>
              </a:rPr>
            </a:br>
            <a:r>
              <a:rPr lang="en-NZ" sz="1400" dirty="0">
                <a:latin typeface="+mn-lt"/>
              </a:rPr>
              <a:t> </a:t>
            </a:r>
            <a:endParaRPr lang="en-NZ" sz="1400" dirty="0">
              <a:solidFill>
                <a:schemeClr val="tx2"/>
              </a:solidFill>
              <a:latin typeface="+mn-lt"/>
            </a:endParaRPr>
          </a:p>
        </p:txBody>
      </p:sp>
      <p:sp>
        <p:nvSpPr>
          <p:cNvPr id="3" name="Rectangle 2"/>
          <p:cNvSpPr/>
          <p:nvPr/>
        </p:nvSpPr>
        <p:spPr>
          <a:xfrm>
            <a:off x="137296" y="6260135"/>
            <a:ext cx="11566688" cy="523220"/>
          </a:xfrm>
          <a:prstGeom prst="rect">
            <a:avLst/>
          </a:prstGeom>
        </p:spPr>
        <p:txBody>
          <a:bodyPr wrap="square">
            <a:spAutoFit/>
          </a:bodyPr>
          <a:lstStyle/>
          <a:p>
            <a:r>
              <a:rPr lang="en-NZ" sz="1400" dirty="0"/>
              <a:t>More information:</a:t>
            </a:r>
          </a:p>
          <a:p>
            <a:r>
              <a:rPr lang="en-NZ" sz="1400" dirty="0">
                <a:hlinkClick r:id="rId3"/>
              </a:rPr>
              <a:t>https://www.mfe.govt.nz/climate-change/assessing-climate-change-risk </a:t>
            </a:r>
            <a:endParaRPr lang="en-NZ" sz="1400" dirty="0"/>
          </a:p>
        </p:txBody>
      </p:sp>
      <p:pic>
        <p:nvPicPr>
          <p:cNvPr id="6" name="Picture 5"/>
          <p:cNvPicPr>
            <a:picLocks noChangeAspect="1"/>
          </p:cNvPicPr>
          <p:nvPr/>
        </p:nvPicPr>
        <p:blipFill>
          <a:blip r:embed="rId4"/>
          <a:stretch>
            <a:fillRect/>
          </a:stretch>
        </p:blipFill>
        <p:spPr>
          <a:xfrm>
            <a:off x="8828117" y="1345849"/>
            <a:ext cx="3150522" cy="4554438"/>
          </a:xfrm>
          <a:prstGeom prst="rect">
            <a:avLst/>
          </a:prstGeom>
        </p:spPr>
      </p:pic>
      <p:pic>
        <p:nvPicPr>
          <p:cNvPr id="2" name="Picture 1"/>
          <p:cNvPicPr>
            <a:picLocks noChangeAspect="1"/>
          </p:cNvPicPr>
          <p:nvPr/>
        </p:nvPicPr>
        <p:blipFill rotWithShape="1">
          <a:blip r:embed="rId5"/>
          <a:srcRect r="3153"/>
          <a:stretch/>
        </p:blipFill>
        <p:spPr>
          <a:xfrm>
            <a:off x="10403378" y="6187720"/>
            <a:ext cx="1702290" cy="595635"/>
          </a:xfrm>
          <a:prstGeom prst="rect">
            <a:avLst/>
          </a:prstGeom>
        </p:spPr>
      </p:pic>
    </p:spTree>
    <p:extLst>
      <p:ext uri="{BB962C8B-B14F-4D97-AF65-F5344CB8AC3E}">
        <p14:creationId xmlns:p14="http://schemas.microsoft.com/office/powerpoint/2010/main" val="423489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218772" y="5477884"/>
            <a:ext cx="3045737" cy="418959"/>
          </a:xfrm>
        </p:spPr>
        <p:txBody>
          <a:bodyPr>
            <a:normAutofit/>
          </a:bodyPr>
          <a:lstStyle/>
          <a:p>
            <a:pPr marL="0" indent="0">
              <a:buNone/>
            </a:pPr>
            <a:r>
              <a:rPr lang="en-NZ" sz="1000" dirty="0">
                <a:hlinkClick r:id="rId4"/>
              </a:rPr>
              <a:t>https://youtu.be/y16aMLeh91Q</a:t>
            </a:r>
            <a:r>
              <a:rPr lang="en-NZ" sz="1000" dirty="0"/>
              <a:t> (22/05/2020) </a:t>
            </a:r>
          </a:p>
        </p:txBody>
      </p:sp>
      <p:pic>
        <p:nvPicPr>
          <p:cNvPr id="3" name="y16aMLeh91Q"/>
          <p:cNvPicPr>
            <a:picLocks noRot="1" noChangeAspect="1"/>
          </p:cNvPicPr>
          <p:nvPr>
            <a:videoFile r:link="rId1"/>
          </p:nvPr>
        </p:nvPicPr>
        <p:blipFill>
          <a:blip r:embed="rId5"/>
          <a:stretch>
            <a:fillRect/>
          </a:stretch>
        </p:blipFill>
        <p:spPr>
          <a:xfrm>
            <a:off x="5276961" y="1739515"/>
            <a:ext cx="6631392" cy="3730158"/>
          </a:xfrm>
          <a:prstGeom prst="rect">
            <a:avLst/>
          </a:prstGeom>
        </p:spPr>
      </p:pic>
      <p:sp>
        <p:nvSpPr>
          <p:cNvPr id="6" name="TextBox 5"/>
          <p:cNvSpPr txBox="1"/>
          <p:nvPr/>
        </p:nvSpPr>
        <p:spPr>
          <a:xfrm>
            <a:off x="86762" y="1252488"/>
            <a:ext cx="6138250" cy="338554"/>
          </a:xfrm>
          <a:prstGeom prst="rect">
            <a:avLst/>
          </a:prstGeom>
          <a:noFill/>
        </p:spPr>
        <p:txBody>
          <a:bodyPr wrap="square" rtlCol="0">
            <a:spAutoFit/>
          </a:bodyPr>
          <a:lstStyle/>
          <a:p>
            <a:r>
              <a:rPr lang="en-NZ" sz="1600" dirty="0">
                <a:solidFill>
                  <a:schemeClr val="tx2"/>
                </a:solidFill>
              </a:rPr>
              <a:t>3.3. Disaster Risk Reduction (DRR)</a:t>
            </a:r>
          </a:p>
        </p:txBody>
      </p:sp>
      <p:pic>
        <p:nvPicPr>
          <p:cNvPr id="5" name="Picture 4"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644" y="5469673"/>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960" y="5547953"/>
            <a:ext cx="1047404" cy="307777"/>
          </a:xfrm>
          <a:prstGeom prst="rect">
            <a:avLst/>
          </a:prstGeom>
          <a:noFill/>
        </p:spPr>
        <p:txBody>
          <a:bodyPr wrap="square" rtlCol="0">
            <a:spAutoFit/>
          </a:bodyPr>
          <a:lstStyle/>
          <a:p>
            <a:r>
              <a:rPr lang="en-NZ" sz="1400" dirty="0"/>
              <a:t>4min</a:t>
            </a:r>
          </a:p>
        </p:txBody>
      </p:sp>
      <p:sp>
        <p:nvSpPr>
          <p:cNvPr id="8" name="Rectangle 7"/>
          <p:cNvSpPr/>
          <p:nvPr/>
        </p:nvSpPr>
        <p:spPr>
          <a:xfrm>
            <a:off x="341902" y="1818503"/>
            <a:ext cx="4396353" cy="2246769"/>
          </a:xfrm>
          <a:prstGeom prst="rect">
            <a:avLst/>
          </a:prstGeom>
        </p:spPr>
        <p:txBody>
          <a:bodyPr wrap="square">
            <a:spAutoFit/>
          </a:bodyPr>
          <a:lstStyle/>
          <a:p>
            <a:r>
              <a:rPr lang="en-NZ" sz="1400" b="1" dirty="0"/>
              <a:t>What is disaster risk reduction (DRR)?</a:t>
            </a:r>
          </a:p>
          <a:p>
            <a:endParaRPr lang="en-NZ" sz="1400" dirty="0"/>
          </a:p>
          <a:p>
            <a:r>
              <a:rPr lang="en-NZ" sz="1400" dirty="0"/>
              <a:t>The most commonly cited definition of DRR is one used by UN agencies such as </a:t>
            </a:r>
            <a:r>
              <a:rPr lang="en-NZ" sz="1400" dirty="0">
                <a:hlinkClick r:id="rId7" tooltip="UNISDR"/>
              </a:rPr>
              <a:t>UNISDR</a:t>
            </a:r>
            <a:r>
              <a:rPr lang="en-NZ" sz="1400" dirty="0"/>
              <a:t>, also known as the UN Office for Disaster Risk Reduction, and </a:t>
            </a:r>
            <a:r>
              <a:rPr lang="en-NZ" sz="1400" dirty="0">
                <a:hlinkClick r:id="rId8" tooltip="UNDP"/>
              </a:rPr>
              <a:t>UNDP</a:t>
            </a:r>
            <a:r>
              <a:rPr lang="en-NZ" sz="1400" dirty="0"/>
              <a:t>: "The conceptual framework of elements considered with the possibilities to minimize vulnerabilities and disaster risks throughout a society, to avoid (prevention) or to limit (mitigation and preparedness) the adverse impacts of hazards, within the broad context of sustainable development."</a:t>
            </a:r>
            <a:endParaRPr lang="en-NZ" sz="1100" dirty="0"/>
          </a:p>
        </p:txBody>
      </p:sp>
      <p:sp>
        <p:nvSpPr>
          <p:cNvPr id="9" name="Rectangle 8"/>
          <p:cNvSpPr/>
          <p:nvPr/>
        </p:nvSpPr>
        <p:spPr>
          <a:xfrm>
            <a:off x="191644" y="6113131"/>
            <a:ext cx="3531736" cy="523220"/>
          </a:xfrm>
          <a:prstGeom prst="rect">
            <a:avLst/>
          </a:prstGeom>
        </p:spPr>
        <p:txBody>
          <a:bodyPr wrap="none">
            <a:spAutoFit/>
          </a:bodyPr>
          <a:lstStyle/>
          <a:p>
            <a:r>
              <a:rPr lang="en-NZ" sz="1400" dirty="0"/>
              <a:t>More info: </a:t>
            </a:r>
          </a:p>
          <a:p>
            <a:r>
              <a:rPr lang="en-NZ" sz="1400" dirty="0">
                <a:hlinkClick r:id="rId9"/>
              </a:rPr>
              <a:t>https://www.preventionweb.net/risk/drr-drm</a:t>
            </a:r>
            <a:endParaRPr lang="en-NZ" sz="1400" dirty="0"/>
          </a:p>
        </p:txBody>
      </p:sp>
    </p:spTree>
    <p:extLst>
      <p:ext uri="{BB962C8B-B14F-4D97-AF65-F5344CB8AC3E}">
        <p14:creationId xmlns:p14="http://schemas.microsoft.com/office/powerpoint/2010/main" val="199481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66846" y="2690814"/>
            <a:ext cx="6096000" cy="1384995"/>
          </a:xfrm>
          <a:prstGeom prst="rect">
            <a:avLst/>
          </a:prstGeom>
        </p:spPr>
        <p:txBody>
          <a:bodyPr>
            <a:spAutoFit/>
          </a:bodyPr>
          <a:lstStyle/>
          <a:p>
            <a:pPr algn="ctr"/>
            <a:r>
              <a:rPr lang="mi-NZ" sz="2000" u="sng" dirty="0">
                <a:solidFill>
                  <a:schemeClr val="tx2"/>
                </a:solidFill>
              </a:rPr>
              <a:t>Whakatauki</a:t>
            </a:r>
            <a:endParaRPr lang="en-NZ" sz="2000" dirty="0"/>
          </a:p>
          <a:p>
            <a:pPr algn="ctr"/>
            <a:endParaRPr lang="en-NZ" sz="1600" dirty="0"/>
          </a:p>
          <a:p>
            <a:pPr algn="ctr"/>
            <a:r>
              <a:rPr lang="en-NZ" sz="1600" dirty="0" err="1"/>
              <a:t>Hāhā</a:t>
            </a:r>
            <a:r>
              <a:rPr lang="en-NZ" sz="1600" dirty="0"/>
              <a:t> </a:t>
            </a:r>
            <a:r>
              <a:rPr lang="en-NZ" sz="1600" dirty="0" err="1"/>
              <a:t>te</a:t>
            </a:r>
            <a:r>
              <a:rPr lang="en-NZ" sz="1600" dirty="0"/>
              <a:t> whenua, </a:t>
            </a:r>
            <a:r>
              <a:rPr lang="en-NZ" sz="1600" dirty="0" err="1"/>
              <a:t>hāhā</a:t>
            </a:r>
            <a:r>
              <a:rPr lang="en-NZ" sz="1600" dirty="0"/>
              <a:t> </a:t>
            </a:r>
            <a:r>
              <a:rPr lang="en-NZ" sz="1600" dirty="0" err="1"/>
              <a:t>te</a:t>
            </a:r>
            <a:r>
              <a:rPr lang="en-NZ" sz="1600" dirty="0"/>
              <a:t> </a:t>
            </a:r>
            <a:r>
              <a:rPr lang="en-NZ" sz="1600" dirty="0" err="1"/>
              <a:t>tangata</a:t>
            </a:r>
            <a:endParaRPr lang="en-NZ" sz="1600" dirty="0"/>
          </a:p>
          <a:p>
            <a:pPr algn="ctr"/>
            <a:endParaRPr lang="en-NZ" sz="1600" dirty="0"/>
          </a:p>
          <a:p>
            <a:pPr algn="ctr"/>
            <a:r>
              <a:rPr lang="en-NZ" sz="1600" dirty="0"/>
              <a:t>Desolate land, desolate people</a:t>
            </a:r>
          </a:p>
        </p:txBody>
      </p:sp>
    </p:spTree>
    <p:extLst>
      <p:ext uri="{BB962C8B-B14F-4D97-AF65-F5344CB8AC3E}">
        <p14:creationId xmlns:p14="http://schemas.microsoft.com/office/powerpoint/2010/main" val="849938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5238" y="1247382"/>
            <a:ext cx="4959666" cy="505692"/>
          </a:xfrm>
        </p:spPr>
        <p:txBody>
          <a:bodyPr>
            <a:normAutofit/>
          </a:bodyPr>
          <a:lstStyle/>
          <a:p>
            <a:r>
              <a:rPr lang="en-NZ" sz="1600" dirty="0">
                <a:solidFill>
                  <a:schemeClr val="tx2"/>
                </a:solidFill>
                <a:latin typeface="+mn-lt"/>
              </a:rPr>
              <a:t>3.4. The Sendai Framework for Disaster Risk Reduction </a:t>
            </a:r>
          </a:p>
        </p:txBody>
      </p:sp>
      <p:sp>
        <p:nvSpPr>
          <p:cNvPr id="5" name="Content Placeholder 4"/>
          <p:cNvSpPr>
            <a:spLocks noGrp="1"/>
          </p:cNvSpPr>
          <p:nvPr>
            <p:ph idx="1"/>
          </p:nvPr>
        </p:nvSpPr>
        <p:spPr>
          <a:xfrm>
            <a:off x="5084904" y="5245696"/>
            <a:ext cx="3005750" cy="307817"/>
          </a:xfrm>
        </p:spPr>
        <p:txBody>
          <a:bodyPr>
            <a:normAutofit/>
          </a:bodyPr>
          <a:lstStyle/>
          <a:p>
            <a:pPr marL="0" indent="0">
              <a:buNone/>
            </a:pPr>
            <a:r>
              <a:rPr lang="en-NZ" sz="900" dirty="0">
                <a:solidFill>
                  <a:schemeClr val="tx2"/>
                </a:solidFill>
                <a:hlinkClick r:id="rId4"/>
              </a:rPr>
              <a:t>https://youtu.be/M9m6mb-blYM</a:t>
            </a:r>
            <a:r>
              <a:rPr lang="en-NZ" sz="900" dirty="0">
                <a:solidFill>
                  <a:schemeClr val="tx2"/>
                </a:solidFill>
              </a:rPr>
              <a:t> (22/05/2020)</a:t>
            </a:r>
          </a:p>
        </p:txBody>
      </p:sp>
      <p:sp>
        <p:nvSpPr>
          <p:cNvPr id="3" name="TextBox 2"/>
          <p:cNvSpPr txBox="1"/>
          <p:nvPr/>
        </p:nvSpPr>
        <p:spPr>
          <a:xfrm>
            <a:off x="125238" y="6210677"/>
            <a:ext cx="10440156" cy="523220"/>
          </a:xfrm>
          <a:prstGeom prst="rect">
            <a:avLst/>
          </a:prstGeom>
          <a:noFill/>
        </p:spPr>
        <p:txBody>
          <a:bodyPr wrap="square" rtlCol="0">
            <a:spAutoFit/>
          </a:bodyPr>
          <a:lstStyle/>
          <a:p>
            <a:r>
              <a:rPr lang="en-NZ" sz="1400" dirty="0"/>
              <a:t>For more information on the Sendai Framework and the United Nations Office for Disaster Risk Reduction (UNISDR):</a:t>
            </a:r>
          </a:p>
          <a:p>
            <a:r>
              <a:rPr lang="en-NZ" sz="1400" dirty="0">
                <a:hlinkClick r:id="rId5"/>
              </a:rPr>
              <a:t>https://www.undrr.org/</a:t>
            </a:r>
            <a:endParaRPr lang="en-NZ" sz="1400" dirty="0"/>
          </a:p>
        </p:txBody>
      </p:sp>
      <p:sp>
        <p:nvSpPr>
          <p:cNvPr id="7" name="TextBox 6"/>
          <p:cNvSpPr txBox="1"/>
          <p:nvPr/>
        </p:nvSpPr>
        <p:spPr>
          <a:xfrm>
            <a:off x="113892" y="1703100"/>
            <a:ext cx="4971012" cy="3939540"/>
          </a:xfrm>
          <a:prstGeom prst="rect">
            <a:avLst/>
          </a:prstGeom>
          <a:noFill/>
        </p:spPr>
        <p:txBody>
          <a:bodyPr wrap="square" rtlCol="0">
            <a:spAutoFit/>
          </a:bodyPr>
          <a:lstStyle/>
          <a:p>
            <a:r>
              <a:rPr lang="en-NZ" sz="1400" dirty="0"/>
              <a:t>The Sendai Framework for Disaster Risk Reduction 2015-2030 works hand in hand with other 2030 agenda agreements like The Paris Agreement and the Sustainable Development Goals (SDGs) and advocates for: </a:t>
            </a:r>
          </a:p>
          <a:p>
            <a:endParaRPr lang="en-NZ" sz="1400" dirty="0"/>
          </a:p>
          <a:p>
            <a:r>
              <a:rPr lang="en-NZ" sz="1400" i="1" dirty="0"/>
              <a:t>“The substantial reduction of disaster risk and losses in lives, livelihoods and health and in the economic, physical, social, cultural and environmental assets of persons, businesses, communities and countries.”</a:t>
            </a:r>
          </a:p>
          <a:p>
            <a:endParaRPr lang="en-NZ" sz="1400" i="1" dirty="0"/>
          </a:p>
          <a:p>
            <a:r>
              <a:rPr lang="en-NZ" sz="1400" dirty="0"/>
              <a:t>The Sendai Framework for Disaster Risk Reduction has four main priorities: </a:t>
            </a:r>
          </a:p>
          <a:p>
            <a:pPr marL="342900" indent="-342900">
              <a:buAutoNum type="arabicPeriod"/>
            </a:pPr>
            <a:r>
              <a:rPr lang="en-NZ" sz="1400" dirty="0"/>
              <a:t>Understanding Disaster Risk, </a:t>
            </a:r>
          </a:p>
          <a:p>
            <a:pPr marL="342900" indent="-342900">
              <a:buAutoNum type="arabicPeriod"/>
            </a:pPr>
            <a:r>
              <a:rPr lang="en-NZ" sz="1400" dirty="0"/>
              <a:t>Strengthening Disaster Risk Governance, </a:t>
            </a:r>
          </a:p>
          <a:p>
            <a:pPr marL="342900" indent="-342900">
              <a:buAutoNum type="arabicPeriod"/>
            </a:pPr>
            <a:r>
              <a:rPr lang="en-NZ" sz="1400" dirty="0"/>
              <a:t>Investing in Disaster Risk Reduction for Resilience,</a:t>
            </a:r>
          </a:p>
          <a:p>
            <a:pPr marL="342900" indent="-342900">
              <a:buAutoNum type="arabicPeriod"/>
            </a:pPr>
            <a:r>
              <a:rPr lang="en-NZ" sz="1400" dirty="0"/>
              <a:t>The importance of Disaster Preparedness.  </a:t>
            </a:r>
          </a:p>
          <a:p>
            <a:pPr marL="342900" indent="-342900">
              <a:buAutoNum type="arabicPeriod"/>
            </a:pPr>
            <a:endParaRPr lang="en-NZ" sz="1400" dirty="0"/>
          </a:p>
          <a:p>
            <a:pPr marL="228600" indent="-228600">
              <a:buAutoNum type="arabicPeriod"/>
            </a:pPr>
            <a:endParaRPr lang="en-NZ" sz="1200" dirty="0"/>
          </a:p>
        </p:txBody>
      </p:sp>
      <p:pic>
        <p:nvPicPr>
          <p:cNvPr id="8" name="Picture 7"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31" y="5599550"/>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0208" y="5659767"/>
            <a:ext cx="1072342" cy="307777"/>
          </a:xfrm>
          <a:prstGeom prst="rect">
            <a:avLst/>
          </a:prstGeom>
          <a:noFill/>
        </p:spPr>
        <p:txBody>
          <a:bodyPr wrap="square" rtlCol="0">
            <a:spAutoFit/>
          </a:bodyPr>
          <a:lstStyle/>
          <a:p>
            <a:r>
              <a:rPr lang="en-NZ" sz="1400" dirty="0"/>
              <a:t>4min</a:t>
            </a:r>
          </a:p>
        </p:txBody>
      </p:sp>
      <p:pic>
        <p:nvPicPr>
          <p:cNvPr id="6" name="M9m6mb-blYM"/>
          <p:cNvPicPr>
            <a:picLocks noRot="1" noChangeAspect="1"/>
          </p:cNvPicPr>
          <p:nvPr>
            <a:videoFile r:link="rId1"/>
          </p:nvPr>
        </p:nvPicPr>
        <p:blipFill>
          <a:blip r:embed="rId7"/>
          <a:stretch>
            <a:fillRect/>
          </a:stretch>
        </p:blipFill>
        <p:spPr>
          <a:xfrm>
            <a:off x="5186227" y="1313463"/>
            <a:ext cx="6880532" cy="3870299"/>
          </a:xfrm>
          <a:prstGeom prst="rect">
            <a:avLst/>
          </a:prstGeom>
        </p:spPr>
      </p:pic>
      <p:sp>
        <p:nvSpPr>
          <p:cNvPr id="2" name="TextBox 1"/>
          <p:cNvSpPr txBox="1"/>
          <p:nvPr/>
        </p:nvSpPr>
        <p:spPr>
          <a:xfrm>
            <a:off x="72531" y="5235554"/>
            <a:ext cx="5538159" cy="307777"/>
          </a:xfrm>
          <a:prstGeom prst="rect">
            <a:avLst/>
          </a:prstGeom>
          <a:noFill/>
        </p:spPr>
        <p:txBody>
          <a:bodyPr wrap="square" rtlCol="0">
            <a:spAutoFit/>
          </a:bodyPr>
          <a:lstStyle/>
          <a:p>
            <a:r>
              <a:rPr lang="fi-FI" sz="1400" dirty="0"/>
              <a:t>New Zealand is a signatory to the Sendai Framework. </a:t>
            </a:r>
            <a:endParaRPr lang="en-NZ" sz="1400" dirty="0"/>
          </a:p>
        </p:txBody>
      </p:sp>
    </p:spTree>
    <p:extLst>
      <p:ext uri="{BB962C8B-B14F-4D97-AF65-F5344CB8AC3E}">
        <p14:creationId xmlns:p14="http://schemas.microsoft.com/office/powerpoint/2010/main" val="220745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3531" y="1240200"/>
            <a:ext cx="10515600" cy="516574"/>
          </a:xfrm>
        </p:spPr>
        <p:txBody>
          <a:bodyPr>
            <a:normAutofit/>
          </a:bodyPr>
          <a:lstStyle/>
          <a:p>
            <a:r>
              <a:rPr lang="en-NZ" sz="1600" dirty="0">
                <a:solidFill>
                  <a:schemeClr val="tx2"/>
                </a:solidFill>
                <a:latin typeface="+mn-lt"/>
              </a:rPr>
              <a:t>3.5. </a:t>
            </a:r>
            <a:r>
              <a:rPr lang="en-NZ" sz="1600" dirty="0" err="1">
                <a:solidFill>
                  <a:schemeClr val="tx2"/>
                </a:solidFill>
                <a:latin typeface="+mn-lt"/>
              </a:rPr>
              <a:t>TedTalk</a:t>
            </a:r>
            <a:r>
              <a:rPr lang="en-NZ" sz="1600" dirty="0">
                <a:solidFill>
                  <a:schemeClr val="tx2"/>
                </a:solidFill>
                <a:latin typeface="+mn-lt"/>
              </a:rPr>
              <a:t>: From disaster response to disaster prevention </a:t>
            </a:r>
          </a:p>
        </p:txBody>
      </p:sp>
      <p:sp>
        <p:nvSpPr>
          <p:cNvPr id="5" name="Content Placeholder 4"/>
          <p:cNvSpPr>
            <a:spLocks noGrp="1"/>
          </p:cNvSpPr>
          <p:nvPr>
            <p:ph idx="1"/>
          </p:nvPr>
        </p:nvSpPr>
        <p:spPr>
          <a:xfrm>
            <a:off x="2107461" y="5660518"/>
            <a:ext cx="2955202" cy="249751"/>
          </a:xfrm>
        </p:spPr>
        <p:txBody>
          <a:bodyPr>
            <a:normAutofit/>
          </a:bodyPr>
          <a:lstStyle/>
          <a:p>
            <a:pPr marL="0" indent="0">
              <a:buNone/>
            </a:pPr>
            <a:r>
              <a:rPr lang="en-NZ" sz="1000" dirty="0">
                <a:solidFill>
                  <a:schemeClr val="tx2"/>
                </a:solidFill>
                <a:hlinkClick r:id="rId4"/>
              </a:rPr>
              <a:t>https://youtu.be/cWYcXhMhJF4</a:t>
            </a:r>
            <a:r>
              <a:rPr lang="en-NZ" sz="1000" dirty="0">
                <a:solidFill>
                  <a:schemeClr val="tx2"/>
                </a:solidFill>
              </a:rPr>
              <a:t> (22/05/2020) </a:t>
            </a:r>
          </a:p>
        </p:txBody>
      </p:sp>
      <p:pic>
        <p:nvPicPr>
          <p:cNvPr id="2" name="cWYcXhMhJF4"/>
          <p:cNvPicPr>
            <a:picLocks noRot="1" noChangeAspect="1"/>
          </p:cNvPicPr>
          <p:nvPr>
            <a:videoFile r:link="rId1"/>
          </p:nvPr>
        </p:nvPicPr>
        <p:blipFill>
          <a:blip r:embed="rId5"/>
          <a:stretch>
            <a:fillRect/>
          </a:stretch>
        </p:blipFill>
        <p:spPr>
          <a:xfrm>
            <a:off x="2173963" y="1759955"/>
            <a:ext cx="6962618" cy="3916473"/>
          </a:xfrm>
          <a:prstGeom prst="rect">
            <a:avLst/>
          </a:prstGeom>
        </p:spPr>
      </p:pic>
      <p:sp>
        <p:nvSpPr>
          <p:cNvPr id="3" name="Rectangle 2"/>
          <p:cNvSpPr/>
          <p:nvPr/>
        </p:nvSpPr>
        <p:spPr>
          <a:xfrm>
            <a:off x="0" y="6179112"/>
            <a:ext cx="10822663" cy="523220"/>
          </a:xfrm>
          <a:prstGeom prst="rect">
            <a:avLst/>
          </a:prstGeom>
        </p:spPr>
        <p:txBody>
          <a:bodyPr wrap="square">
            <a:spAutoFit/>
          </a:bodyPr>
          <a:lstStyle/>
          <a:p>
            <a:r>
              <a:rPr lang="en-NZ" sz="1400" dirty="0"/>
              <a:t>For more information on the Sendai Framework and the United Nations Office for Disaster Risk Reduction: </a:t>
            </a:r>
          </a:p>
          <a:p>
            <a:r>
              <a:rPr lang="en-NZ" sz="1400" dirty="0">
                <a:hlinkClick r:id="rId6"/>
              </a:rPr>
              <a:t>https://www.undrr.org/</a:t>
            </a:r>
            <a:endParaRPr lang="en-NZ" sz="1400" dirty="0"/>
          </a:p>
        </p:txBody>
      </p:sp>
      <p:pic>
        <p:nvPicPr>
          <p:cNvPr id="6" name="Picture 5" descr="Cartoon Doodle Alarm Clock #Doodle, #Cartoon, #Clock, #Alarm (With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637" y="5510197"/>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6953" y="5574524"/>
            <a:ext cx="881149" cy="307777"/>
          </a:xfrm>
          <a:prstGeom prst="rect">
            <a:avLst/>
          </a:prstGeom>
          <a:noFill/>
        </p:spPr>
        <p:txBody>
          <a:bodyPr wrap="square" rtlCol="0">
            <a:spAutoFit/>
          </a:bodyPr>
          <a:lstStyle/>
          <a:p>
            <a:r>
              <a:rPr lang="en-NZ" sz="1400" dirty="0"/>
              <a:t>12min</a:t>
            </a:r>
          </a:p>
        </p:txBody>
      </p:sp>
    </p:spTree>
    <p:extLst>
      <p:ext uri="{BB962C8B-B14F-4D97-AF65-F5344CB8AC3E}">
        <p14:creationId xmlns:p14="http://schemas.microsoft.com/office/powerpoint/2010/main" val="298747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4692" y="1271214"/>
            <a:ext cx="10515600" cy="669466"/>
          </a:xfrm>
        </p:spPr>
        <p:txBody>
          <a:bodyPr>
            <a:normAutofit/>
          </a:bodyPr>
          <a:lstStyle/>
          <a:p>
            <a:r>
              <a:rPr lang="en-NZ" sz="1800" dirty="0">
                <a:solidFill>
                  <a:schemeClr val="tx2"/>
                </a:solidFill>
                <a:latin typeface="+mn-lt"/>
              </a:rPr>
              <a:t>3.7. Justifying the cost of disaster risk reduction </a:t>
            </a:r>
          </a:p>
        </p:txBody>
      </p:sp>
      <p:sp>
        <p:nvSpPr>
          <p:cNvPr id="2" name="Rectangle 1"/>
          <p:cNvSpPr/>
          <p:nvPr/>
        </p:nvSpPr>
        <p:spPr>
          <a:xfrm>
            <a:off x="124692" y="3538146"/>
            <a:ext cx="6096000" cy="738664"/>
          </a:xfrm>
          <a:prstGeom prst="rect">
            <a:avLst/>
          </a:prstGeom>
        </p:spPr>
        <p:txBody>
          <a:bodyPr>
            <a:spAutoFit/>
          </a:bodyPr>
          <a:lstStyle/>
          <a:p>
            <a:r>
              <a:rPr lang="en-NZ" sz="1400" dirty="0"/>
              <a:t>Read the full article here:</a:t>
            </a:r>
          </a:p>
          <a:p>
            <a:r>
              <a:rPr lang="en-NZ" sz="1400" dirty="0"/>
              <a:t>https://odihpn.org/magazine/justifying-the-cost-of-disaster-risk-reduction-a-summary-of-cost%C2%96benefit-analysis/</a:t>
            </a:r>
          </a:p>
        </p:txBody>
      </p:sp>
      <p:sp>
        <p:nvSpPr>
          <p:cNvPr id="6" name="Rectangle 5"/>
          <p:cNvSpPr/>
          <p:nvPr/>
        </p:nvSpPr>
        <p:spPr>
          <a:xfrm>
            <a:off x="163484" y="1940680"/>
            <a:ext cx="6096000" cy="1384995"/>
          </a:xfrm>
          <a:prstGeom prst="rect">
            <a:avLst/>
          </a:prstGeom>
        </p:spPr>
        <p:txBody>
          <a:bodyPr>
            <a:spAutoFit/>
          </a:bodyPr>
          <a:lstStyle/>
          <a:p>
            <a:r>
              <a:rPr lang="en-NZ" sz="1400" u="sng" dirty="0"/>
              <a:t>Extract from the article:</a:t>
            </a:r>
          </a:p>
          <a:p>
            <a:r>
              <a:rPr lang="en-NZ" sz="1400" dirty="0"/>
              <a:t>“Evidence on the costs and benefits of DRR consistently shows that investment brings greater benefits than costs, and therefore should be a priority for development planning. However, this evidence is limited and very location- and hazard-specific. Further work is needed to demonstrate to finance ministers and donors that mainstreaming DRR is financially and economically justified.”</a:t>
            </a:r>
          </a:p>
        </p:txBody>
      </p:sp>
      <p:pic>
        <p:nvPicPr>
          <p:cNvPr id="1026" name="Picture 2" descr="Humanitarian Practice Network (HPN) | Overseas Developm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9517" y="6178675"/>
            <a:ext cx="1782128" cy="6045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14161" y="4510628"/>
            <a:ext cx="5381106" cy="1384995"/>
          </a:xfrm>
          <a:prstGeom prst="rect">
            <a:avLst/>
          </a:prstGeom>
        </p:spPr>
        <p:txBody>
          <a:bodyPr wrap="square">
            <a:spAutoFit/>
          </a:bodyPr>
          <a:lstStyle/>
          <a:p>
            <a:r>
              <a:rPr lang="en-NZ" sz="1400" b="1" dirty="0"/>
              <a:t>The Humanitarian Practice Network</a:t>
            </a:r>
            <a:r>
              <a:rPr lang="en-NZ" sz="1400" dirty="0"/>
              <a:t> (HPN) was established in 1994 to provide an independent forum for policy-makers, practitioners and others working in or on the humanitarian sector to share and disseminate information, analysis and experience, and to learn from it. The only network of its kind, HPN plays a key role in examining policy developments and distilling practice.</a:t>
            </a:r>
          </a:p>
        </p:txBody>
      </p:sp>
      <p:sp>
        <p:nvSpPr>
          <p:cNvPr id="8" name="Rectangle 7"/>
          <p:cNvSpPr/>
          <p:nvPr/>
        </p:nvSpPr>
        <p:spPr>
          <a:xfrm>
            <a:off x="58190" y="6219320"/>
            <a:ext cx="4195764" cy="523220"/>
          </a:xfrm>
          <a:prstGeom prst="rect">
            <a:avLst/>
          </a:prstGeom>
        </p:spPr>
        <p:txBody>
          <a:bodyPr wrap="none">
            <a:spAutoFit/>
          </a:bodyPr>
          <a:lstStyle/>
          <a:p>
            <a:r>
              <a:rPr lang="en-NZ" sz="1400" dirty="0"/>
              <a:t>Learn more about the Humanitarian Practise Network: </a:t>
            </a:r>
          </a:p>
          <a:p>
            <a:r>
              <a:rPr lang="en-NZ" sz="1400" dirty="0">
                <a:hlinkClick r:id="rId4"/>
              </a:rPr>
              <a:t>https://odihpn.org/</a:t>
            </a:r>
            <a:endParaRPr lang="en-NZ" sz="1400" dirty="0"/>
          </a:p>
        </p:txBody>
      </p:sp>
      <p:pic>
        <p:nvPicPr>
          <p:cNvPr id="1030" name="Picture 6" descr="Strengthening Resilience in Post-disaster Situ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351" y="1568095"/>
            <a:ext cx="4966638" cy="26594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lood Clipart Water Damage, HD Png Download , Transparent Png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6612" y="4438880"/>
            <a:ext cx="1371600" cy="14353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 Disaster Risk Reduction Icon , Free Transparent Clipart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9412" y="4510628"/>
            <a:ext cx="1358793" cy="14206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ravel Insurance for Surfing | Fast 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093" y="4621854"/>
            <a:ext cx="1202740" cy="120274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405746" y="6142376"/>
            <a:ext cx="5664530" cy="677108"/>
          </a:xfrm>
          <a:prstGeom prst="rect">
            <a:avLst/>
          </a:prstGeom>
        </p:spPr>
        <p:txBody>
          <a:bodyPr wrap="square">
            <a:spAutoFit/>
          </a:bodyPr>
          <a:lstStyle/>
          <a:p>
            <a:r>
              <a:rPr lang="en-NZ" sz="1400" dirty="0"/>
              <a:t>Cost-benefit analysis of Disaster Risk Reduction article:</a:t>
            </a:r>
          </a:p>
          <a:p>
            <a:r>
              <a:rPr lang="en-NZ" sz="1200" dirty="0">
                <a:hlinkClick r:id="rId9"/>
              </a:rPr>
              <a:t>https://www.aktion-deutschland-hilft.de/fileadmin/fm-dam/pdf/publikationen/aktion-deutschland-hilft-studie-zur-katastrophenvorsorge-englische-version-english-version.pdf</a:t>
            </a:r>
            <a:r>
              <a:rPr lang="en-NZ" sz="1200" dirty="0"/>
              <a:t> </a:t>
            </a:r>
          </a:p>
        </p:txBody>
      </p:sp>
    </p:spTree>
    <p:extLst>
      <p:ext uri="{BB962C8B-B14F-4D97-AF65-F5344CB8AC3E}">
        <p14:creationId xmlns:p14="http://schemas.microsoft.com/office/powerpoint/2010/main" val="208423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74320" y="2931218"/>
            <a:ext cx="5644342" cy="1582594"/>
          </a:xfrm>
        </p:spPr>
        <p:txBody>
          <a:bodyPr>
            <a:normAutofit/>
          </a:bodyPr>
          <a:lstStyle/>
          <a:p>
            <a:pPr marL="0" indent="0">
              <a:buNone/>
            </a:pPr>
            <a:r>
              <a:rPr lang="en-NZ" sz="1400" dirty="0"/>
              <a:t>So far, we’ve looked at the impact of climate change on the biosphere and our economy. </a:t>
            </a:r>
          </a:p>
          <a:p>
            <a:pPr marL="0" indent="0">
              <a:buNone/>
            </a:pPr>
            <a:r>
              <a:rPr lang="en-NZ" sz="1400" dirty="0"/>
              <a:t/>
            </a:r>
            <a:br>
              <a:rPr lang="en-NZ" sz="1400" dirty="0"/>
            </a:br>
            <a:r>
              <a:rPr lang="en-NZ" sz="1400" dirty="0"/>
              <a:t>Next we will discuss climate change from a societal viewpoint.</a:t>
            </a:r>
          </a:p>
        </p:txBody>
      </p:sp>
      <p:pic>
        <p:nvPicPr>
          <p:cNvPr id="6" name="Picture 5"/>
          <p:cNvPicPr>
            <a:picLocks noChangeAspect="1"/>
          </p:cNvPicPr>
          <p:nvPr/>
        </p:nvPicPr>
        <p:blipFill>
          <a:blip r:embed="rId3"/>
          <a:stretch>
            <a:fillRect/>
          </a:stretch>
        </p:blipFill>
        <p:spPr>
          <a:xfrm>
            <a:off x="6338453" y="1734900"/>
            <a:ext cx="5320706" cy="3809691"/>
          </a:xfrm>
          <a:prstGeom prst="rect">
            <a:avLst/>
          </a:prstGeom>
        </p:spPr>
      </p:pic>
    </p:spTree>
    <p:extLst>
      <p:ext uri="{BB962C8B-B14F-4D97-AF65-F5344CB8AC3E}">
        <p14:creationId xmlns:p14="http://schemas.microsoft.com/office/powerpoint/2010/main" val="502623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3004" y="1214806"/>
            <a:ext cx="11199891" cy="559645"/>
          </a:xfrm>
        </p:spPr>
        <p:txBody>
          <a:bodyPr>
            <a:normAutofit/>
          </a:bodyPr>
          <a:lstStyle/>
          <a:p>
            <a:r>
              <a:rPr lang="en-NZ" sz="2400" dirty="0">
                <a:solidFill>
                  <a:schemeClr val="tx2"/>
                </a:solidFill>
              </a:rPr>
              <a:t>4. Equity and justice </a:t>
            </a:r>
          </a:p>
        </p:txBody>
      </p:sp>
      <p:sp>
        <p:nvSpPr>
          <p:cNvPr id="5" name="Content Placeholder 4"/>
          <p:cNvSpPr>
            <a:spLocks noGrp="1"/>
          </p:cNvSpPr>
          <p:nvPr>
            <p:ph idx="1"/>
          </p:nvPr>
        </p:nvSpPr>
        <p:spPr>
          <a:xfrm>
            <a:off x="247916" y="1774451"/>
            <a:ext cx="7807118" cy="1949651"/>
          </a:xfrm>
        </p:spPr>
        <p:txBody>
          <a:bodyPr>
            <a:noAutofit/>
          </a:bodyPr>
          <a:lstStyle/>
          <a:p>
            <a:pPr marL="0" indent="0">
              <a:buNone/>
            </a:pPr>
            <a:r>
              <a:rPr lang="en-NZ" sz="1400" dirty="0"/>
              <a:t>Climate justice movements have long talked about what a fair response to the crisis looks like, and have maintained that responsibility should be allocated in a fair way between rich and poor countries, and between rich and poor people within countries. Wealthy countries and elites that have caused the climate problem must do the most to fix it and those who have done the least to cause it but are most affected must be given support to cope.</a:t>
            </a:r>
            <a:endParaRPr lang="en-NZ" sz="1400" dirty="0">
              <a:solidFill>
                <a:srgbClr val="FF0000"/>
              </a:solidFill>
            </a:endParaRPr>
          </a:p>
          <a:p>
            <a:pPr marL="0" indent="0">
              <a:buNone/>
            </a:pPr>
            <a:r>
              <a:rPr lang="en-NZ" sz="1400" dirty="0"/>
              <a:t>The United Nations Framework Convention on Climate Change (UNFCCC) also makes clear that all countries must contribute to climate action in accordance with their (common but differentiated) historical responsibility and current capacity. These are what are referred to as the equity principles.</a:t>
            </a:r>
            <a:endParaRPr lang="en-NZ" sz="1400" dirty="0">
              <a:solidFill>
                <a:srgbClr val="FF0000"/>
              </a:solidFill>
            </a:endParaRPr>
          </a:p>
        </p:txBody>
      </p:sp>
      <p:pic>
        <p:nvPicPr>
          <p:cNvPr id="8" name="Picture 2" descr="United Nations Framework Convention on Climate Change | Lan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489" y="6207610"/>
            <a:ext cx="2519653" cy="5590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8436909" y="2164771"/>
            <a:ext cx="3608233" cy="2656611"/>
          </a:xfrm>
          <a:prstGeom prst="rect">
            <a:avLst/>
          </a:prstGeom>
        </p:spPr>
      </p:pic>
      <p:pic>
        <p:nvPicPr>
          <p:cNvPr id="11" name="Picture 10"/>
          <p:cNvPicPr>
            <a:picLocks noChangeAspect="1"/>
          </p:cNvPicPr>
          <p:nvPr/>
        </p:nvPicPr>
        <p:blipFill>
          <a:blip r:embed="rId5"/>
          <a:stretch>
            <a:fillRect/>
          </a:stretch>
        </p:blipFill>
        <p:spPr>
          <a:xfrm>
            <a:off x="355981" y="3724102"/>
            <a:ext cx="7590988" cy="2034794"/>
          </a:xfrm>
          <a:prstGeom prst="rect">
            <a:avLst/>
          </a:prstGeom>
        </p:spPr>
      </p:pic>
    </p:spTree>
    <p:extLst>
      <p:ext uri="{BB962C8B-B14F-4D97-AF65-F5344CB8AC3E}">
        <p14:creationId xmlns:p14="http://schemas.microsoft.com/office/powerpoint/2010/main" val="1609225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262260"/>
            <a:ext cx="6096000" cy="338554"/>
          </a:xfrm>
          <a:prstGeom prst="rect">
            <a:avLst/>
          </a:prstGeom>
        </p:spPr>
        <p:txBody>
          <a:bodyPr>
            <a:spAutoFit/>
          </a:bodyPr>
          <a:lstStyle/>
          <a:p>
            <a:pPr lvl="1"/>
            <a:r>
              <a:rPr lang="mi-NZ" sz="1600" dirty="0">
                <a:solidFill>
                  <a:srgbClr val="49596E"/>
                </a:solidFill>
              </a:rPr>
              <a:t>4.1 The disproportionate impacts of climate change</a:t>
            </a:r>
            <a:endParaRPr lang="en-NZ" sz="1600" dirty="0">
              <a:solidFill>
                <a:srgbClr val="49596E"/>
              </a:solidFill>
            </a:endParaRPr>
          </a:p>
        </p:txBody>
      </p:sp>
      <p:sp>
        <p:nvSpPr>
          <p:cNvPr id="9" name="Rectangle 8"/>
          <p:cNvSpPr/>
          <p:nvPr/>
        </p:nvSpPr>
        <p:spPr>
          <a:xfrm>
            <a:off x="0" y="6145205"/>
            <a:ext cx="11563814" cy="492443"/>
          </a:xfrm>
          <a:prstGeom prst="rect">
            <a:avLst/>
          </a:prstGeom>
        </p:spPr>
        <p:txBody>
          <a:bodyPr wrap="square">
            <a:spAutoFit/>
          </a:bodyPr>
          <a:lstStyle/>
          <a:p>
            <a:r>
              <a:rPr lang="en-NZ" sz="1400" dirty="0"/>
              <a:t>Read the full report:</a:t>
            </a:r>
            <a:endParaRPr lang="en-NZ" sz="1400" dirty="0">
              <a:hlinkClick r:id="rId3"/>
            </a:endParaRPr>
          </a:p>
          <a:p>
            <a:r>
              <a:rPr lang="en-NZ" sz="1200" dirty="0">
                <a:hlinkClick r:id="rId3"/>
              </a:rPr>
              <a:t>https://www.mfe.govt.nz/sites/default/files/media/Climate%20Change/adapting-to-climate-change-stocktake-tag-report.pdf</a:t>
            </a:r>
            <a:endParaRPr lang="en-NZ" sz="1200" dirty="0"/>
          </a:p>
        </p:txBody>
      </p:sp>
      <p:sp>
        <p:nvSpPr>
          <p:cNvPr id="5" name="Rectangle 4"/>
          <p:cNvSpPr/>
          <p:nvPr/>
        </p:nvSpPr>
        <p:spPr>
          <a:xfrm>
            <a:off x="479502" y="1564686"/>
            <a:ext cx="10989527" cy="4616648"/>
          </a:xfrm>
          <a:prstGeom prst="rect">
            <a:avLst/>
          </a:prstGeom>
        </p:spPr>
        <p:txBody>
          <a:bodyPr wrap="square">
            <a:spAutoFit/>
          </a:bodyPr>
          <a:lstStyle/>
          <a:p>
            <a:r>
              <a:rPr lang="en-NZ" sz="1400" dirty="0"/>
              <a:t>The 2017 Stocktake Report from the Climate Change Adaptation Technical Working Group notes that:</a:t>
            </a:r>
          </a:p>
          <a:p>
            <a:endParaRPr lang="en-NZ" sz="1400" dirty="0"/>
          </a:p>
          <a:p>
            <a:r>
              <a:rPr lang="en-NZ" sz="1400" i="1" dirty="0"/>
              <a:t>“T</a:t>
            </a:r>
            <a:r>
              <a:rPr lang="en-NZ" sz="1400" i="1" dirty="0">
                <a:latin typeface="Calibri" panose="020F0502020204030204" pitchFamily="34" charset="0"/>
                <a:cs typeface="Calibri" panose="020F0502020204030204" pitchFamily="34" charset="0"/>
              </a:rPr>
              <a:t>he </a:t>
            </a:r>
            <a:r>
              <a:rPr lang="en-NZ" sz="1400" i="1" dirty="0">
                <a:solidFill>
                  <a:srgbClr val="000000"/>
                </a:solidFill>
                <a:latin typeface="Calibri" panose="020F0502020204030204" pitchFamily="34" charset="0"/>
                <a:cs typeface="Calibri" panose="020F0502020204030204" pitchFamily="34" charset="0"/>
              </a:rPr>
              <a:t>impacts of climate change will not be evenly distributed around New Zealand. Vulnerability to climate change depends on level of exposure to the change and ability to cope and adapt to the change… The most vulnerable will be those who do not have the resources to adapt. Based on this, communities we consider could be more vulnerable to the expected impacts of climate change include: </a:t>
            </a:r>
          </a:p>
          <a:p>
            <a:endParaRPr lang="en-NZ" sz="1400" i="1" dirty="0">
              <a:solidFill>
                <a:srgbClr val="000000"/>
              </a:solidFill>
              <a:latin typeface="Calibri" panose="020F0502020204030204" pitchFamily="34" charset="0"/>
              <a:cs typeface="Calibri" panose="020F0502020204030204" pitchFamily="34" charset="0"/>
            </a:endParaRPr>
          </a:p>
          <a:p>
            <a:r>
              <a:rPr lang="en-NZ" sz="1400" i="1" dirty="0">
                <a:solidFill>
                  <a:srgbClr val="000000"/>
                </a:solidFill>
                <a:latin typeface="Calibri" panose="020F0502020204030204" pitchFamily="34" charset="0"/>
                <a:cs typeface="Calibri" panose="020F0502020204030204" pitchFamily="34" charset="0"/>
              </a:rPr>
              <a:t>• </a:t>
            </a:r>
            <a:r>
              <a:rPr lang="en-NZ" sz="1400" b="1" i="1" dirty="0">
                <a:solidFill>
                  <a:srgbClr val="000000"/>
                </a:solidFill>
                <a:latin typeface="Calibri" panose="020F0502020204030204" pitchFamily="34" charset="0"/>
                <a:cs typeface="Calibri" panose="020F0502020204030204" pitchFamily="34" charset="0"/>
              </a:rPr>
              <a:t>Māori </a:t>
            </a:r>
            <a:r>
              <a:rPr lang="en-NZ" sz="1400" i="1" dirty="0">
                <a:solidFill>
                  <a:srgbClr val="000000"/>
                </a:solidFill>
                <a:latin typeface="Calibri" panose="020F0502020204030204" pitchFamily="34" charset="0"/>
                <a:cs typeface="Calibri" panose="020F0502020204030204" pitchFamily="34" charset="0"/>
              </a:rPr>
              <a:t>– their significant reliance on the environment as a cultural, social and economic resource makes Māori vulnerable to the impacts, some of which they are already experiencing,</a:t>
            </a:r>
            <a:r>
              <a:rPr lang="en-NZ" sz="1400" b="1" i="1" dirty="0">
                <a:solidFill>
                  <a:srgbClr val="000000"/>
                </a:solidFill>
                <a:latin typeface="Calibri" panose="020F0502020204030204" pitchFamily="34" charset="0"/>
                <a:cs typeface="Calibri" panose="020F0502020204030204" pitchFamily="34" charset="0"/>
              </a:rPr>
              <a:t> </a:t>
            </a:r>
            <a:r>
              <a:rPr lang="en-NZ" sz="1400" i="1" dirty="0">
                <a:solidFill>
                  <a:srgbClr val="000000"/>
                </a:solidFill>
                <a:latin typeface="Calibri" panose="020F0502020204030204" pitchFamily="34" charset="0"/>
                <a:cs typeface="Calibri" panose="020F0502020204030204" pitchFamily="34" charset="0"/>
              </a:rPr>
              <a:t>as their livelihoods are exposed to the impacts of climate change on the natural environment. For example, the Māori economy relies heavily on primary industries. Different Māori communities face different climate change risks, as some communities will be more vulnerable to the impacts of climate change than others. </a:t>
            </a:r>
          </a:p>
          <a:p>
            <a:endParaRPr lang="en-NZ" sz="1400" i="1" dirty="0">
              <a:solidFill>
                <a:srgbClr val="000000"/>
              </a:solidFill>
              <a:latin typeface="Calibri" panose="020F0502020204030204" pitchFamily="34" charset="0"/>
              <a:cs typeface="Calibri" panose="020F0502020204030204" pitchFamily="34" charset="0"/>
            </a:endParaRPr>
          </a:p>
          <a:p>
            <a:r>
              <a:rPr lang="en-NZ" sz="1400" i="1" dirty="0">
                <a:solidFill>
                  <a:srgbClr val="000000"/>
                </a:solidFill>
                <a:latin typeface="Calibri" panose="020F0502020204030204" pitchFamily="34" charset="0"/>
                <a:cs typeface="Calibri" panose="020F0502020204030204" pitchFamily="34" charset="0"/>
              </a:rPr>
              <a:t>• </a:t>
            </a:r>
            <a:r>
              <a:rPr lang="en-NZ" sz="1400" b="1" i="1" dirty="0">
                <a:solidFill>
                  <a:srgbClr val="000000"/>
                </a:solidFill>
                <a:latin typeface="Calibri" panose="020F0502020204030204" pitchFamily="34" charset="0"/>
                <a:cs typeface="Calibri" panose="020F0502020204030204" pitchFamily="34" charset="0"/>
              </a:rPr>
              <a:t>Communities in low lying areas </a:t>
            </a:r>
            <a:r>
              <a:rPr lang="en-NZ" sz="1400" i="1" dirty="0">
                <a:solidFill>
                  <a:srgbClr val="000000"/>
                </a:solidFill>
                <a:latin typeface="Calibri" panose="020F0502020204030204" pitchFamily="34" charset="0"/>
                <a:cs typeface="Calibri" panose="020F0502020204030204" pitchFamily="34" charset="0"/>
              </a:rPr>
              <a:t>– people living close to the coast and on floodplains are more exposed to flooding and other coastal hazards, the frequency and intensity of which are expected to increase as a result of climate change. Not all of these communities are equally vulnerable as their ability to adapt will differ. </a:t>
            </a:r>
          </a:p>
          <a:p>
            <a:endParaRPr lang="en-NZ" sz="1400" i="1" dirty="0">
              <a:solidFill>
                <a:srgbClr val="000000"/>
              </a:solidFill>
              <a:latin typeface="Calibri" panose="020F0502020204030204" pitchFamily="34" charset="0"/>
              <a:cs typeface="Calibri" panose="020F0502020204030204" pitchFamily="34" charset="0"/>
            </a:endParaRPr>
          </a:p>
          <a:p>
            <a:r>
              <a:rPr lang="en-NZ" sz="1400" i="1" dirty="0">
                <a:solidFill>
                  <a:srgbClr val="000000"/>
                </a:solidFill>
                <a:latin typeface="Calibri" panose="020F0502020204030204" pitchFamily="34" charset="0"/>
                <a:cs typeface="Calibri" panose="020F0502020204030204" pitchFamily="34" charset="0"/>
              </a:rPr>
              <a:t>• </a:t>
            </a:r>
            <a:r>
              <a:rPr lang="en-NZ" sz="1400" b="1" i="1" dirty="0">
                <a:solidFill>
                  <a:srgbClr val="000000"/>
                </a:solidFill>
                <a:latin typeface="Calibri" panose="020F0502020204030204" pitchFamily="34" charset="0"/>
                <a:cs typeface="Calibri" panose="020F0502020204030204" pitchFamily="34" charset="0"/>
              </a:rPr>
              <a:t>Rural communities dependent on non-reticulated water resources (</a:t>
            </a:r>
            <a:r>
              <a:rPr lang="en-NZ" sz="1400" b="1" i="1" dirty="0" err="1">
                <a:solidFill>
                  <a:srgbClr val="000000"/>
                </a:solidFill>
                <a:latin typeface="Calibri" panose="020F0502020204030204" pitchFamily="34" charset="0"/>
                <a:cs typeface="Calibri" panose="020F0502020204030204" pitchFamily="34" charset="0"/>
              </a:rPr>
              <a:t>eg</a:t>
            </a:r>
            <a:r>
              <a:rPr lang="en-NZ" sz="1400" b="1" i="1" dirty="0">
                <a:solidFill>
                  <a:srgbClr val="000000"/>
                </a:solidFill>
                <a:latin typeface="Calibri" panose="020F0502020204030204" pitchFamily="34" charset="0"/>
                <a:cs typeface="Calibri" panose="020F0502020204030204" pitchFamily="34" charset="0"/>
              </a:rPr>
              <a:t>, rain water tanks) </a:t>
            </a:r>
            <a:r>
              <a:rPr lang="en-NZ" sz="1400" i="1" dirty="0">
                <a:solidFill>
                  <a:srgbClr val="000000"/>
                </a:solidFill>
                <a:latin typeface="Calibri" panose="020F0502020204030204" pitchFamily="34" charset="0"/>
                <a:cs typeface="Calibri" panose="020F0502020204030204" pitchFamily="34" charset="0"/>
              </a:rPr>
              <a:t>– increased pressure on freshwater resources is an expected impact of climate change (RSNZ, 2016), and the effects of changing hydrological regimes on drinking water availability are expected to seriously affect these places and populations.</a:t>
            </a:r>
          </a:p>
          <a:p>
            <a:endParaRPr lang="en-NZ" sz="1400" i="1" dirty="0">
              <a:solidFill>
                <a:srgbClr val="000000"/>
              </a:solidFill>
              <a:latin typeface="Calibri" panose="020F0502020204030204" pitchFamily="34" charset="0"/>
              <a:cs typeface="Calibri" panose="020F0502020204030204" pitchFamily="34" charset="0"/>
            </a:endParaRPr>
          </a:p>
          <a:p>
            <a:r>
              <a:rPr lang="en-NZ" sz="1400" i="1" dirty="0">
                <a:solidFill>
                  <a:srgbClr val="000000"/>
                </a:solidFill>
                <a:latin typeface="Calibri" panose="020F0502020204030204" pitchFamily="34" charset="0"/>
                <a:cs typeface="Calibri" panose="020F0502020204030204" pitchFamily="34" charset="0"/>
              </a:rPr>
              <a:t>There is very little research on which groups and locations in New Zealand are at the greatest risk from climate change impacts. </a:t>
            </a:r>
          </a:p>
          <a:p>
            <a:r>
              <a:rPr lang="en-NZ" sz="1400" i="1" dirty="0">
                <a:solidFill>
                  <a:srgbClr val="000000"/>
                </a:solidFill>
                <a:latin typeface="Calibri" panose="020F0502020204030204" pitchFamily="34" charset="0"/>
                <a:cs typeface="Calibri" panose="020F0502020204030204" pitchFamily="34" charset="0"/>
              </a:rPr>
              <a:t>This is an information gap.”</a:t>
            </a:r>
            <a:endParaRPr lang="en-NZ" sz="1400" i="1"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4"/>
          <a:srcRect r="3153"/>
          <a:stretch/>
        </p:blipFill>
        <p:spPr>
          <a:xfrm>
            <a:off x="10403378" y="6187720"/>
            <a:ext cx="1702290" cy="595635"/>
          </a:xfrm>
          <a:prstGeom prst="rect">
            <a:avLst/>
          </a:prstGeom>
        </p:spPr>
      </p:pic>
    </p:spTree>
    <p:extLst>
      <p:ext uri="{BB962C8B-B14F-4D97-AF65-F5344CB8AC3E}">
        <p14:creationId xmlns:p14="http://schemas.microsoft.com/office/powerpoint/2010/main" val="98175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7589" y="1231027"/>
            <a:ext cx="5524731" cy="338554"/>
          </a:xfrm>
          <a:prstGeom prst="rect">
            <a:avLst/>
          </a:prstGeom>
        </p:spPr>
        <p:txBody>
          <a:bodyPr wrap="square">
            <a:spAutoFit/>
          </a:bodyPr>
          <a:lstStyle/>
          <a:p>
            <a:pPr lvl="1"/>
            <a:r>
              <a:rPr lang="mi-NZ" sz="1600" dirty="0">
                <a:solidFill>
                  <a:srgbClr val="49596E"/>
                </a:solidFill>
              </a:rPr>
              <a:t>4.1 The disproportionate impacts of climate change (con’t)</a:t>
            </a:r>
            <a:endParaRPr lang="en-NZ" sz="1600" dirty="0">
              <a:solidFill>
                <a:srgbClr val="49596E"/>
              </a:solidFill>
            </a:endParaRPr>
          </a:p>
        </p:txBody>
      </p:sp>
      <p:sp>
        <p:nvSpPr>
          <p:cNvPr id="7" name="Rectangle 3"/>
          <p:cNvSpPr>
            <a:spLocks noChangeArrowheads="1"/>
          </p:cNvSpPr>
          <p:nvPr/>
        </p:nvSpPr>
        <p:spPr bwMode="auto">
          <a:xfrm>
            <a:off x="199734" y="1500126"/>
            <a:ext cx="9229113" cy="458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76176" bIns="42849" numCol="1" anchor="ctr" anchorCtr="0" compatLnSpc="1">
            <a:prstTxWarp prst="textNoShape">
              <a:avLst/>
            </a:prstTxWarp>
            <a:spAutoFit/>
          </a:bodyPr>
          <a:lstStyle/>
          <a:p>
            <a:pPr eaLnBrk="0" fontAlgn="base" hangingPunct="0">
              <a:spcBef>
                <a:spcPct val="0"/>
              </a:spcBef>
              <a:spcAft>
                <a:spcPct val="0"/>
              </a:spcAft>
            </a:pPr>
            <a:r>
              <a:rPr lang="mi-NZ" sz="1400" dirty="0"/>
              <a:t>In April 2018, Motu (an economic research institute in New Zealand) published Mōtū Note #29: C</a:t>
            </a:r>
            <a:r>
              <a:rPr lang="en-NZ" sz="1400" dirty="0" err="1"/>
              <a:t>ommunities</a:t>
            </a:r>
            <a:r>
              <a:rPr lang="en-NZ" sz="1400" dirty="0"/>
              <a:t> and climate change: vulnerability to rising seas and more frequent flooding. </a:t>
            </a:r>
          </a:p>
          <a:p>
            <a:pPr eaLnBrk="0" fontAlgn="base" hangingPunct="0">
              <a:spcBef>
                <a:spcPct val="0"/>
              </a:spcBef>
              <a:spcAft>
                <a:spcPct val="0"/>
              </a:spcAft>
            </a:pPr>
            <a:r>
              <a:rPr lang="en-NZ" sz="1400" dirty="0"/>
              <a:t>The below is an extract from the Executive Summary of the paper. </a:t>
            </a:r>
          </a:p>
          <a:p>
            <a:pPr eaLnBrk="0" fontAlgn="base" hangingPunct="0">
              <a:spcBef>
                <a:spcPct val="0"/>
              </a:spcBef>
              <a:spcAft>
                <a:spcPct val="0"/>
              </a:spcAft>
            </a:pPr>
            <a:endParaRPr lang="en-NZ" sz="1400" dirty="0"/>
          </a:p>
          <a:p>
            <a:pPr eaLnBrk="0" fontAlgn="base" hangingPunct="0">
              <a:spcBef>
                <a:spcPct val="0"/>
              </a:spcBef>
              <a:spcAft>
                <a:spcPct val="0"/>
              </a:spcAft>
            </a:pPr>
            <a:r>
              <a:rPr lang="en-NZ" sz="1300" i="1" dirty="0"/>
              <a:t>Many communities and iwi in coastal and flood-prone locations face an uncertain future because of climate change, with rising sea levels and a greater frequency and magnitude of extreme weather events.</a:t>
            </a:r>
          </a:p>
          <a:p>
            <a:pPr eaLnBrk="0" fontAlgn="base" hangingPunct="0">
              <a:spcBef>
                <a:spcPct val="0"/>
              </a:spcBef>
              <a:spcAft>
                <a:spcPct val="0"/>
              </a:spcAft>
            </a:pPr>
            <a:endParaRPr lang="en-NZ" sz="1300" i="1" dirty="0"/>
          </a:p>
          <a:p>
            <a:pPr eaLnBrk="0" fontAlgn="base" hangingPunct="0">
              <a:spcBef>
                <a:spcPct val="0"/>
              </a:spcBef>
              <a:spcAft>
                <a:spcPct val="0"/>
              </a:spcAft>
            </a:pPr>
            <a:r>
              <a:rPr lang="en-NZ" sz="1300" i="1" dirty="0"/>
              <a:t>We do not yet have a good understanding of how these long-term changes will affect people in these exposed locations, but we can learn from studies of the impacts of short-run natural hazards such as major floods and earthquakes. It is clear that individuals and households can suffer both directly and indirectly, and stressors even from single events can extend over years. These include significant financial impacts, loss of assets and resources, loss of access to valued places, loss of physical and mental health, and loss of identity and sense of belonging.</a:t>
            </a:r>
          </a:p>
          <a:p>
            <a:pPr eaLnBrk="0" fontAlgn="base" hangingPunct="0">
              <a:spcBef>
                <a:spcPct val="0"/>
              </a:spcBef>
              <a:spcAft>
                <a:spcPct val="0"/>
              </a:spcAft>
            </a:pPr>
            <a:endParaRPr lang="en-NZ" sz="1300" i="1" dirty="0"/>
          </a:p>
          <a:p>
            <a:pPr eaLnBrk="0" fontAlgn="base" hangingPunct="0">
              <a:spcBef>
                <a:spcPct val="0"/>
              </a:spcBef>
              <a:spcAft>
                <a:spcPct val="0"/>
              </a:spcAft>
            </a:pPr>
            <a:r>
              <a:rPr lang="en-NZ" sz="1300" i="1" dirty="0"/>
              <a:t>Some individuals and groups may be more vulnerable to these impacts, while others may be more resilient. It is not yet clear who will be more vulnerable, nor what kinds of steps need to be taken to build resilience for the long term.</a:t>
            </a:r>
          </a:p>
          <a:p>
            <a:pPr eaLnBrk="0" fontAlgn="base" hangingPunct="0">
              <a:spcBef>
                <a:spcPct val="0"/>
              </a:spcBef>
              <a:spcAft>
                <a:spcPct val="0"/>
              </a:spcAft>
            </a:pPr>
            <a:endParaRPr lang="en-NZ" sz="1300" i="1" dirty="0"/>
          </a:p>
          <a:p>
            <a:pPr eaLnBrk="0" fontAlgn="base" hangingPunct="0">
              <a:spcBef>
                <a:spcPct val="0"/>
              </a:spcBef>
              <a:spcAft>
                <a:spcPct val="0"/>
              </a:spcAft>
            </a:pPr>
            <a:r>
              <a:rPr lang="en-NZ" sz="1300" i="1" dirty="0"/>
              <a:t>Decision-making institutions such as councils will need to be proactive in working with exposed communities, anticipate the support that may be required, and offer equitable solutions. Iwi and community members will need to be involved in climate change adaptation processes, and to be in a position to make informed decisions about their future. Sometimes, people may already be facing financial, physical and mental stresses from impacts such as flooding and erosion, and at the same time may need to be involved in planning for a changing future. The social, cultural and psychological challenges could be immense, so response and adaptation processes need to be carefully designed and delivered, especially for the more vulnerable.</a:t>
            </a:r>
          </a:p>
        </p:txBody>
      </p:sp>
      <p:pic>
        <p:nvPicPr>
          <p:cNvPr id="2" name="Picture 1"/>
          <p:cNvPicPr>
            <a:picLocks noChangeAspect="1"/>
          </p:cNvPicPr>
          <p:nvPr/>
        </p:nvPicPr>
        <p:blipFill>
          <a:blip r:embed="rId3"/>
          <a:stretch>
            <a:fillRect/>
          </a:stretch>
        </p:blipFill>
        <p:spPr>
          <a:xfrm>
            <a:off x="10184915" y="6230860"/>
            <a:ext cx="1871283" cy="492443"/>
          </a:xfrm>
          <a:prstGeom prst="rect">
            <a:avLst/>
          </a:prstGeom>
        </p:spPr>
      </p:pic>
      <p:sp>
        <p:nvSpPr>
          <p:cNvPr id="4" name="Rectangle 3"/>
          <p:cNvSpPr/>
          <p:nvPr/>
        </p:nvSpPr>
        <p:spPr>
          <a:xfrm>
            <a:off x="69734" y="6230860"/>
            <a:ext cx="11153231" cy="492443"/>
          </a:xfrm>
          <a:prstGeom prst="rect">
            <a:avLst/>
          </a:prstGeom>
        </p:spPr>
        <p:txBody>
          <a:bodyPr wrap="square">
            <a:spAutoFit/>
          </a:bodyPr>
          <a:lstStyle/>
          <a:p>
            <a:r>
              <a:rPr lang="en-NZ" sz="1400" dirty="0"/>
              <a:t>Read the full report:</a:t>
            </a:r>
          </a:p>
          <a:p>
            <a:r>
              <a:rPr lang="en-NZ" sz="1200" dirty="0">
                <a:hlinkClick r:id="rId4"/>
              </a:rPr>
              <a:t>https://motu.nz/assets/Documents/our-work/environment-and-agriculture/climate-change-impacts/Communities-and-Climate-Change-Report2.pdf</a:t>
            </a:r>
            <a:endParaRPr lang="en-NZ" sz="1200" dirty="0"/>
          </a:p>
        </p:txBody>
      </p:sp>
      <p:pic>
        <p:nvPicPr>
          <p:cNvPr id="5" name="Picture 4"/>
          <p:cNvPicPr>
            <a:picLocks noChangeAspect="1"/>
          </p:cNvPicPr>
          <p:nvPr/>
        </p:nvPicPr>
        <p:blipFill>
          <a:blip r:embed="rId5"/>
          <a:stretch>
            <a:fillRect/>
          </a:stretch>
        </p:blipFill>
        <p:spPr>
          <a:xfrm>
            <a:off x="9966170" y="1315324"/>
            <a:ext cx="1790180" cy="878360"/>
          </a:xfrm>
          <a:prstGeom prst="rect">
            <a:avLst/>
          </a:prstGeom>
        </p:spPr>
      </p:pic>
      <p:pic>
        <p:nvPicPr>
          <p:cNvPr id="6" name="Picture 5"/>
          <p:cNvPicPr>
            <a:picLocks noChangeAspect="1"/>
          </p:cNvPicPr>
          <p:nvPr/>
        </p:nvPicPr>
        <p:blipFill>
          <a:blip r:embed="rId6"/>
          <a:stretch>
            <a:fillRect/>
          </a:stretch>
        </p:blipFill>
        <p:spPr>
          <a:xfrm>
            <a:off x="9428847" y="2267577"/>
            <a:ext cx="2627351" cy="3667711"/>
          </a:xfrm>
          <a:prstGeom prst="rect">
            <a:avLst/>
          </a:prstGeom>
        </p:spPr>
      </p:pic>
    </p:spTree>
    <p:extLst>
      <p:ext uri="{BB962C8B-B14F-4D97-AF65-F5344CB8AC3E}">
        <p14:creationId xmlns:p14="http://schemas.microsoft.com/office/powerpoint/2010/main" val="1995085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4672" y="1316333"/>
            <a:ext cx="5667555" cy="338554"/>
          </a:xfrm>
          <a:prstGeom prst="rect">
            <a:avLst/>
          </a:prstGeom>
        </p:spPr>
        <p:txBody>
          <a:bodyPr wrap="square">
            <a:spAutoFit/>
          </a:bodyPr>
          <a:lstStyle/>
          <a:p>
            <a:pPr lvl="1"/>
            <a:r>
              <a:rPr lang="mi-NZ" sz="1600" dirty="0">
                <a:solidFill>
                  <a:srgbClr val="49596E"/>
                </a:solidFill>
              </a:rPr>
              <a:t>4.2. The disproportionate impact of climate change on Māori </a:t>
            </a:r>
            <a:endParaRPr lang="en-NZ" sz="1600" dirty="0">
              <a:solidFill>
                <a:srgbClr val="49596E"/>
              </a:solidFill>
            </a:endParaRPr>
          </a:p>
        </p:txBody>
      </p:sp>
      <p:pic>
        <p:nvPicPr>
          <p:cNvPr id="4" name="Bi0GQcR8zJo"/>
          <p:cNvPicPr>
            <a:picLocks noRot="1" noChangeAspect="1"/>
          </p:cNvPicPr>
          <p:nvPr>
            <a:videoFile r:link="rId1"/>
          </p:nvPr>
        </p:nvPicPr>
        <p:blipFill>
          <a:blip r:embed="rId4"/>
          <a:stretch>
            <a:fillRect/>
          </a:stretch>
        </p:blipFill>
        <p:spPr>
          <a:xfrm>
            <a:off x="6652796" y="1368997"/>
            <a:ext cx="5452301" cy="3066919"/>
          </a:xfrm>
          <a:prstGeom prst="rect">
            <a:avLst/>
          </a:prstGeom>
        </p:spPr>
      </p:pic>
      <p:sp>
        <p:nvSpPr>
          <p:cNvPr id="5" name="Rectangle 4"/>
          <p:cNvSpPr/>
          <p:nvPr/>
        </p:nvSpPr>
        <p:spPr>
          <a:xfrm>
            <a:off x="73985" y="6220559"/>
            <a:ext cx="11877773" cy="492443"/>
          </a:xfrm>
          <a:prstGeom prst="rect">
            <a:avLst/>
          </a:prstGeom>
        </p:spPr>
        <p:txBody>
          <a:bodyPr wrap="square">
            <a:spAutoFit/>
          </a:bodyPr>
          <a:lstStyle/>
          <a:p>
            <a:r>
              <a:rPr lang="en-NZ" sz="1400" dirty="0">
                <a:solidFill>
                  <a:srgbClr val="030303"/>
                </a:solidFill>
              </a:rPr>
              <a:t>For the full stocktake report: </a:t>
            </a:r>
            <a:endParaRPr lang="en-NZ" sz="1400" dirty="0"/>
          </a:p>
          <a:p>
            <a:r>
              <a:rPr lang="en-NZ" sz="1200" dirty="0">
                <a:hlinkClick r:id="rId5"/>
              </a:rPr>
              <a:t>https://www.mfe.govt.nz/sites/default/files/media/Climate%20Change/adapting-to-climate-change-stocktake-tag-report.pdf</a:t>
            </a:r>
            <a:endParaRPr lang="en-NZ" sz="1200" dirty="0"/>
          </a:p>
        </p:txBody>
      </p:sp>
      <p:sp>
        <p:nvSpPr>
          <p:cNvPr id="8" name="Rectangle 7"/>
          <p:cNvSpPr/>
          <p:nvPr/>
        </p:nvSpPr>
        <p:spPr>
          <a:xfrm>
            <a:off x="6569668" y="4463518"/>
            <a:ext cx="2945037" cy="253916"/>
          </a:xfrm>
          <a:prstGeom prst="rect">
            <a:avLst/>
          </a:prstGeom>
        </p:spPr>
        <p:txBody>
          <a:bodyPr wrap="none">
            <a:spAutoFit/>
          </a:bodyPr>
          <a:lstStyle/>
          <a:p>
            <a:r>
              <a:rPr lang="en-NZ" sz="1050" dirty="0">
                <a:hlinkClick r:id="rId6"/>
              </a:rPr>
              <a:t>https://www.youtube.com/watch?v=Bi0GQcR8zJo</a:t>
            </a:r>
            <a:endParaRPr lang="en-NZ" sz="1050" dirty="0"/>
          </a:p>
        </p:txBody>
      </p:sp>
      <p:sp>
        <p:nvSpPr>
          <p:cNvPr id="9" name="Rectangle 8"/>
          <p:cNvSpPr/>
          <p:nvPr/>
        </p:nvSpPr>
        <p:spPr>
          <a:xfrm>
            <a:off x="157113" y="1625798"/>
            <a:ext cx="6412555" cy="4616648"/>
          </a:xfrm>
          <a:prstGeom prst="rect">
            <a:avLst/>
          </a:prstGeom>
        </p:spPr>
        <p:txBody>
          <a:bodyPr wrap="square">
            <a:spAutoFit/>
          </a:bodyPr>
          <a:lstStyle/>
          <a:p>
            <a:r>
              <a:rPr lang="en-NZ" sz="1400" dirty="0"/>
              <a:t>As noted on a previous slide, the 2017 Stocktake Report from the Climate Change Adaptation Technical Working Group considers that Māori could </a:t>
            </a:r>
            <a:r>
              <a:rPr lang="en-NZ" sz="1400" dirty="0">
                <a:solidFill>
                  <a:srgbClr val="000000"/>
                </a:solidFill>
                <a:latin typeface="Calibri" panose="020F0502020204030204" pitchFamily="34" charset="0"/>
                <a:cs typeface="Calibri" panose="020F0502020204030204" pitchFamily="34" charset="0"/>
              </a:rPr>
              <a:t>be more vulnerable to the expected impacts of climate change. Page 11 of the report </a:t>
            </a:r>
            <a:r>
              <a:rPr lang="en-NZ" sz="1400" dirty="0"/>
              <a:t>notes that:</a:t>
            </a:r>
          </a:p>
          <a:p>
            <a:endParaRPr lang="en-NZ" sz="1400" dirty="0">
              <a:solidFill>
                <a:srgbClr val="000000"/>
              </a:solidFill>
            </a:endParaRPr>
          </a:p>
          <a:p>
            <a:r>
              <a:rPr lang="en-NZ" sz="1400" i="1" dirty="0">
                <a:solidFill>
                  <a:srgbClr val="000000"/>
                </a:solidFill>
              </a:rPr>
              <a:t>For Māori, their reliance on the environment as a cultural, social and economic resource makes them exposed to climate change impacts. Different iwi face different risks, and some are more vulnerable than others. There are numerous </a:t>
            </a:r>
            <a:r>
              <a:rPr lang="en-NZ" sz="1400" i="1" dirty="0" err="1">
                <a:solidFill>
                  <a:srgbClr val="000000"/>
                </a:solidFill>
              </a:rPr>
              <a:t>marae</a:t>
            </a:r>
            <a:r>
              <a:rPr lang="en-NZ" sz="1400" i="1" dirty="0">
                <a:solidFill>
                  <a:srgbClr val="000000"/>
                </a:solidFill>
              </a:rPr>
              <a:t>, cultural heritage and food gathering sites in coastal low-lying areas that are at risk of being lost by sea erosion and inundation.</a:t>
            </a:r>
          </a:p>
          <a:p>
            <a:endParaRPr lang="en-NZ" sz="1400" dirty="0">
              <a:solidFill>
                <a:srgbClr val="000000"/>
              </a:solidFill>
            </a:endParaRPr>
          </a:p>
          <a:p>
            <a:r>
              <a:rPr lang="en-NZ" sz="1400" dirty="0">
                <a:solidFill>
                  <a:srgbClr val="000000"/>
                </a:solidFill>
                <a:cs typeface="Calibri" panose="020F0502020204030204" pitchFamily="34" charset="0"/>
              </a:rPr>
              <a:t>Page 40 of the report includes a quote from the Climate Change Iwi Leaders Group: </a:t>
            </a:r>
          </a:p>
          <a:p>
            <a:endParaRPr lang="en-NZ" sz="1400" dirty="0">
              <a:solidFill>
                <a:srgbClr val="000000"/>
              </a:solidFill>
              <a:cs typeface="Calibri" panose="020F0502020204030204" pitchFamily="34" charset="0"/>
            </a:endParaRPr>
          </a:p>
          <a:p>
            <a:r>
              <a:rPr lang="en-NZ" sz="1400" i="1" dirty="0">
                <a:solidFill>
                  <a:srgbClr val="000000"/>
                </a:solidFill>
                <a:cs typeface="Calibri" panose="020F0502020204030204" pitchFamily="34" charset="0"/>
              </a:rPr>
              <a:t>“The climate is changing where Iwi in the South talk of the </a:t>
            </a:r>
            <a:r>
              <a:rPr lang="en-NZ" sz="1400" i="1" dirty="0" err="1">
                <a:solidFill>
                  <a:srgbClr val="000000"/>
                </a:solidFill>
                <a:cs typeface="Calibri" panose="020F0502020204030204" pitchFamily="34" charset="0"/>
              </a:rPr>
              <a:t>Titi</a:t>
            </a:r>
            <a:r>
              <a:rPr lang="en-NZ" sz="1400" i="1" dirty="0">
                <a:solidFill>
                  <a:srgbClr val="000000"/>
                </a:solidFill>
                <a:cs typeface="Calibri" panose="020F0502020204030204" pitchFamily="34" charset="0"/>
              </a:rPr>
              <a:t> (mutton birds) having today a 4 in 7 bad year where once it was 1 in 7 and they call for a much more holistic (</a:t>
            </a:r>
            <a:r>
              <a:rPr lang="en-NZ" sz="1400" i="1" dirty="0" err="1">
                <a:solidFill>
                  <a:srgbClr val="000000"/>
                </a:solidFill>
                <a:cs typeface="Calibri" panose="020F0502020204030204" pitchFamily="34" charset="0"/>
              </a:rPr>
              <a:t>kaitiakitanga</a:t>
            </a:r>
            <a:r>
              <a:rPr lang="en-NZ" sz="1400" i="1" dirty="0">
                <a:solidFill>
                  <a:srgbClr val="000000"/>
                </a:solidFill>
                <a:cs typeface="Calibri" panose="020F0502020204030204" pitchFamily="34" charset="0"/>
              </a:rPr>
              <a:t>) solution to climate change. Iwi in the East talk about their roadways being washed away and serious soil erosion. While an Iwi in the North talks about all 14 of their </a:t>
            </a:r>
            <a:r>
              <a:rPr lang="en-NZ" sz="1400" i="1" dirty="0" err="1">
                <a:solidFill>
                  <a:srgbClr val="000000"/>
                </a:solidFill>
                <a:cs typeface="Calibri" panose="020F0502020204030204" pitchFamily="34" charset="0"/>
              </a:rPr>
              <a:t>marae</a:t>
            </a:r>
            <a:r>
              <a:rPr lang="en-NZ" sz="1400" i="1" dirty="0">
                <a:solidFill>
                  <a:srgbClr val="000000"/>
                </a:solidFill>
                <a:cs typeface="Calibri" panose="020F0502020204030204" pitchFamily="34" charset="0"/>
              </a:rPr>
              <a:t> facing inundation from rising sea levels and flooding. Iwi in the West talk too about flooding while those Iwi in the Central North Island call on government to help with new afforestation. And meanwhile the science tells us that these issues are only going to get worse…… The legacy of our generations is at stake.”</a:t>
            </a:r>
            <a:r>
              <a:rPr lang="en-NZ" sz="1400" b="1" i="1" dirty="0">
                <a:solidFill>
                  <a:srgbClr val="000000"/>
                </a:solidFill>
                <a:cs typeface="Calibri" panose="020F0502020204030204" pitchFamily="34" charset="0"/>
              </a:rPr>
              <a:t> </a:t>
            </a:r>
            <a:endParaRPr lang="en-NZ" sz="1400" i="1" dirty="0">
              <a:solidFill>
                <a:srgbClr val="000000"/>
              </a:solidFill>
              <a:cs typeface="Calibri" panose="020F0502020204030204" pitchFamily="34" charset="0"/>
            </a:endParaRPr>
          </a:p>
          <a:p>
            <a:r>
              <a:rPr lang="en-NZ" sz="1400" dirty="0">
                <a:solidFill>
                  <a:srgbClr val="000000"/>
                </a:solidFill>
              </a:rPr>
              <a:t> </a:t>
            </a:r>
            <a:endParaRPr lang="en-NZ" sz="1400" dirty="0"/>
          </a:p>
        </p:txBody>
      </p:sp>
      <p:pic>
        <p:nvPicPr>
          <p:cNvPr id="7" name="Picture 6" descr="Cartoon Doodle Alarm Clock #Doodle, #Cartoon, #Clock, #Alarm (With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4342" y="5060997"/>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00658" y="5088599"/>
            <a:ext cx="978818" cy="338554"/>
          </a:xfrm>
          <a:prstGeom prst="rect">
            <a:avLst/>
          </a:prstGeom>
          <a:noFill/>
        </p:spPr>
        <p:txBody>
          <a:bodyPr wrap="square" rtlCol="0">
            <a:spAutoFit/>
          </a:bodyPr>
          <a:lstStyle/>
          <a:p>
            <a:r>
              <a:rPr lang="en-NZ" sz="1600" dirty="0"/>
              <a:t>2min</a:t>
            </a:r>
          </a:p>
        </p:txBody>
      </p:sp>
      <p:pic>
        <p:nvPicPr>
          <p:cNvPr id="10" name="Picture 9"/>
          <p:cNvPicPr>
            <a:picLocks noChangeAspect="1"/>
          </p:cNvPicPr>
          <p:nvPr/>
        </p:nvPicPr>
        <p:blipFill rotWithShape="1">
          <a:blip r:embed="rId8"/>
          <a:srcRect r="3153"/>
          <a:stretch/>
        </p:blipFill>
        <p:spPr>
          <a:xfrm>
            <a:off x="10403378" y="6187720"/>
            <a:ext cx="1702290" cy="595635"/>
          </a:xfrm>
          <a:prstGeom prst="rect">
            <a:avLst/>
          </a:prstGeom>
        </p:spPr>
      </p:pic>
    </p:spTree>
    <p:extLst>
      <p:ext uri="{BB962C8B-B14F-4D97-AF65-F5344CB8AC3E}">
        <p14:creationId xmlns:p14="http://schemas.microsoft.com/office/powerpoint/2010/main" val="4111010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5249" y="1299570"/>
            <a:ext cx="4023360" cy="338554"/>
          </a:xfrm>
          <a:prstGeom prst="rect">
            <a:avLst/>
          </a:prstGeom>
        </p:spPr>
        <p:txBody>
          <a:bodyPr wrap="square">
            <a:spAutoFit/>
          </a:bodyPr>
          <a:lstStyle/>
          <a:p>
            <a:pPr lvl="1"/>
            <a:r>
              <a:rPr lang="mi-NZ" sz="1600" dirty="0">
                <a:solidFill>
                  <a:schemeClr val="tx2"/>
                </a:solidFill>
              </a:rPr>
              <a:t>4.4. Equity – a healthcare perspective</a:t>
            </a:r>
            <a:endParaRPr lang="en-NZ" sz="1600" dirty="0">
              <a:solidFill>
                <a:schemeClr val="tx2"/>
              </a:solidFill>
            </a:endParaRPr>
          </a:p>
        </p:txBody>
      </p:sp>
      <p:sp>
        <p:nvSpPr>
          <p:cNvPr id="2" name="Rectangle 1"/>
          <p:cNvSpPr/>
          <p:nvPr/>
        </p:nvSpPr>
        <p:spPr>
          <a:xfrm>
            <a:off x="6641886" y="4296085"/>
            <a:ext cx="4315872" cy="246221"/>
          </a:xfrm>
          <a:prstGeom prst="rect">
            <a:avLst/>
          </a:prstGeom>
        </p:spPr>
        <p:txBody>
          <a:bodyPr wrap="square">
            <a:spAutoFit/>
          </a:bodyPr>
          <a:lstStyle/>
          <a:p>
            <a:r>
              <a:rPr lang="en-NZ" sz="1000" dirty="0">
                <a:hlinkClick r:id="rId4"/>
              </a:rPr>
              <a:t>https://www.youtube.com/watch?v=MmxS2ZdjmJY#action=share</a:t>
            </a:r>
            <a:endParaRPr lang="en-NZ" sz="1000" dirty="0"/>
          </a:p>
        </p:txBody>
      </p:sp>
      <p:pic>
        <p:nvPicPr>
          <p:cNvPr id="5" name="MmxS2ZdjmJY"/>
          <p:cNvPicPr>
            <a:picLocks noRot="1" noChangeAspect="1"/>
          </p:cNvPicPr>
          <p:nvPr>
            <a:videoFile r:link="rId1"/>
          </p:nvPr>
        </p:nvPicPr>
        <p:blipFill>
          <a:blip r:embed="rId5"/>
          <a:stretch>
            <a:fillRect/>
          </a:stretch>
        </p:blipFill>
        <p:spPr>
          <a:xfrm>
            <a:off x="6765464" y="1299570"/>
            <a:ext cx="5272949" cy="2966034"/>
          </a:xfrm>
          <a:prstGeom prst="rect">
            <a:avLst/>
          </a:prstGeom>
        </p:spPr>
      </p:pic>
      <p:pic>
        <p:nvPicPr>
          <p:cNvPr id="6" name="Picture 2" descr="Illustrating Equality VS Equity : Interaction Institute for Social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6835" y="3985561"/>
            <a:ext cx="2291373" cy="17185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9280" y="1789228"/>
            <a:ext cx="6350448" cy="1815882"/>
          </a:xfrm>
          <a:prstGeom prst="rect">
            <a:avLst/>
          </a:prstGeom>
        </p:spPr>
        <p:txBody>
          <a:bodyPr wrap="square">
            <a:spAutoFit/>
          </a:bodyPr>
          <a:lstStyle/>
          <a:p>
            <a:r>
              <a:rPr lang="en-NZ" sz="1400" dirty="0"/>
              <a:t>The New Zealand Ministry of Health has defined ‘equity,’ and states:</a:t>
            </a:r>
          </a:p>
          <a:p>
            <a:endParaRPr lang="en-NZ" sz="1400" dirty="0"/>
          </a:p>
          <a:p>
            <a:r>
              <a:rPr lang="en-NZ" sz="1400" i="1" dirty="0"/>
              <a:t>‘Having a common understanding of equity is an essential foundation for coordinated and collaborative effort to achieve equity in health and wellness. The definition can be used in all work and engagements within the health and disability system including government agencies involved in the broader social and economic determinants of health. The definition can provide a common understanding of what is meant by equity.’</a:t>
            </a:r>
          </a:p>
        </p:txBody>
      </p:sp>
      <p:sp>
        <p:nvSpPr>
          <p:cNvPr id="7" name="Rectangle 6"/>
          <p:cNvSpPr/>
          <p:nvPr/>
        </p:nvSpPr>
        <p:spPr>
          <a:xfrm>
            <a:off x="149279" y="3613720"/>
            <a:ext cx="3857456" cy="2462213"/>
          </a:xfrm>
          <a:prstGeom prst="rect">
            <a:avLst/>
          </a:prstGeom>
          <a:ln>
            <a:noFill/>
          </a:ln>
        </p:spPr>
        <p:txBody>
          <a:bodyPr wrap="square">
            <a:spAutoFit/>
          </a:bodyPr>
          <a:lstStyle/>
          <a:p>
            <a:r>
              <a:rPr lang="en-NZ" sz="1400" dirty="0"/>
              <a:t>The Ministry’s definition of equity is:</a:t>
            </a:r>
          </a:p>
          <a:p>
            <a:endParaRPr lang="en-NZ" sz="1400" dirty="0"/>
          </a:p>
          <a:p>
            <a:r>
              <a:rPr lang="en-NZ" sz="1400" i="1" dirty="0"/>
              <a:t>In </a:t>
            </a:r>
            <a:r>
              <a:rPr lang="en-NZ" sz="1400" i="1" dirty="0" err="1"/>
              <a:t>Aotearoa</a:t>
            </a:r>
            <a:r>
              <a:rPr lang="en-NZ" sz="1400" i="1" dirty="0"/>
              <a:t> New Zealand, people have differences in health that are not only avoidable but unfair and unjust. Equity recognises different people with different levels of advantage require different approaches and resources to get equitable health outcomes.</a:t>
            </a:r>
          </a:p>
          <a:p>
            <a:endParaRPr lang="en-NZ" sz="1400" dirty="0"/>
          </a:p>
          <a:p>
            <a:r>
              <a:rPr lang="en-NZ" sz="1400" dirty="0"/>
              <a:t>This definition was signed-off by Director-General of Health, Dr Ashley Bloomfield, in March 2019.</a:t>
            </a:r>
          </a:p>
        </p:txBody>
      </p:sp>
      <p:pic>
        <p:nvPicPr>
          <p:cNvPr id="14338" name="Picture 2" descr="New Zealand Health Strategy Implementation Regional Events ..."/>
          <p:cNvPicPr>
            <a:picLocks noChangeAspect="1" noChangeArrowheads="1"/>
          </p:cNvPicPr>
          <p:nvPr/>
        </p:nvPicPr>
        <p:blipFill rotWithShape="1">
          <a:blip r:embed="rId7">
            <a:extLst>
              <a:ext uri="{28A0092B-C50C-407E-A947-70E740481C1C}">
                <a14:useLocalDpi xmlns:a14="http://schemas.microsoft.com/office/drawing/2010/main" val="0"/>
              </a:ext>
            </a:extLst>
          </a:blip>
          <a:srcRect t="20593" b="15515"/>
          <a:stretch/>
        </p:blipFill>
        <p:spPr bwMode="auto">
          <a:xfrm>
            <a:off x="10609030" y="6192898"/>
            <a:ext cx="1531910" cy="60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2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57695" y="1305248"/>
            <a:ext cx="6096000" cy="338554"/>
          </a:xfrm>
          <a:prstGeom prst="rect">
            <a:avLst/>
          </a:prstGeom>
        </p:spPr>
        <p:txBody>
          <a:bodyPr>
            <a:spAutoFit/>
          </a:bodyPr>
          <a:lstStyle/>
          <a:p>
            <a:pPr lvl="1"/>
            <a:r>
              <a:rPr lang="mi-NZ" sz="1600" dirty="0">
                <a:solidFill>
                  <a:srgbClr val="49596E"/>
                </a:solidFill>
              </a:rPr>
              <a:t>4.5. Sharing the risks of sea level rise fairly</a:t>
            </a:r>
            <a:endParaRPr lang="en-NZ" sz="1600" dirty="0">
              <a:solidFill>
                <a:srgbClr val="49596E"/>
              </a:solidFill>
            </a:endParaRPr>
          </a:p>
        </p:txBody>
      </p:sp>
      <p:sp>
        <p:nvSpPr>
          <p:cNvPr id="2" name="Rectangle 1"/>
          <p:cNvSpPr/>
          <p:nvPr/>
        </p:nvSpPr>
        <p:spPr>
          <a:xfrm>
            <a:off x="153347" y="1710434"/>
            <a:ext cx="6949067" cy="4401205"/>
          </a:xfrm>
          <a:prstGeom prst="rect">
            <a:avLst/>
          </a:prstGeom>
        </p:spPr>
        <p:txBody>
          <a:bodyPr wrap="square">
            <a:spAutoFit/>
          </a:bodyPr>
          <a:lstStyle/>
          <a:p>
            <a:r>
              <a:rPr lang="en-NZ" sz="1400" dirty="0"/>
              <a:t>Facing the faraway threat of sea-level rise, responses range from, “Your place, your problem!”, to “Don’t worry, the government will take care of it.” But unless we consider the issue and respond ethically, it’s very likely that the risks of sea-level rise will not be shouldered fairly.</a:t>
            </a:r>
          </a:p>
          <a:p>
            <a:endParaRPr lang="en-NZ" sz="1400" dirty="0"/>
          </a:p>
          <a:p>
            <a:r>
              <a:rPr lang="en-NZ" sz="1400" dirty="0"/>
              <a:t>Research recently concluded in the Deep South Challenge: Changing with our Climate, has found that without a new legal framework to deal with sea-level rise, based on a broad social consensus, the risk will be transferred from the least to the most vulnerable.</a:t>
            </a:r>
          </a:p>
          <a:p>
            <a:endParaRPr lang="en-NZ" sz="1400" dirty="0"/>
          </a:p>
          <a:p>
            <a:r>
              <a:rPr lang="en-NZ" sz="1400" dirty="0"/>
              <a:t>The research report, </a:t>
            </a:r>
            <a:r>
              <a:rPr lang="en-NZ" sz="1400" i="1" dirty="0"/>
              <a:t>How should the risks of sea-level rise be shared?</a:t>
            </a:r>
            <a:r>
              <a:rPr lang="en-NZ" sz="1400" dirty="0"/>
              <a:t>, by Elisabeth Ellis from the University of Otago, addresses a key question that emerged from a Deep South Dialogue between insurance companies and researchers: On a principled level, how should the risks of sea level rise be distributed between individuals, insurance, local and central government? Should we choose to view responsibility as individual or collective? And either way, which approach delivers the best and fairest outcomes?</a:t>
            </a:r>
          </a:p>
          <a:p>
            <a:endParaRPr lang="en-NZ" sz="1400" dirty="0"/>
          </a:p>
          <a:p>
            <a:r>
              <a:rPr lang="en-NZ" sz="1400" dirty="0"/>
              <a:t>“If we stick with the status quo,” Ellis says, “the way we adjust to sea level rise will exacerbate existing inequality. Nobody in New Zealand wants that,” she continues. “They want policy to be in line with consensus ethical values. They want the government to do what people think is right.”</a:t>
            </a:r>
          </a:p>
        </p:txBody>
      </p:sp>
      <p:sp>
        <p:nvSpPr>
          <p:cNvPr id="5" name="Rectangle 4"/>
          <p:cNvSpPr/>
          <p:nvPr/>
        </p:nvSpPr>
        <p:spPr>
          <a:xfrm>
            <a:off x="153347" y="6217411"/>
            <a:ext cx="9227634" cy="523220"/>
          </a:xfrm>
          <a:prstGeom prst="rect">
            <a:avLst/>
          </a:prstGeom>
        </p:spPr>
        <p:txBody>
          <a:bodyPr wrap="square">
            <a:spAutoFit/>
          </a:bodyPr>
          <a:lstStyle/>
          <a:p>
            <a:r>
              <a:rPr lang="en-NZ" sz="1400" dirty="0">
                <a:solidFill>
                  <a:srgbClr val="000000"/>
                </a:solidFill>
                <a:latin typeface="Calibri" panose="020F0502020204030204" pitchFamily="34" charset="0"/>
              </a:rPr>
              <a:t>More info: </a:t>
            </a:r>
            <a:r>
              <a:rPr lang="en-NZ" sz="1400" dirty="0">
                <a:solidFill>
                  <a:srgbClr val="000000"/>
                </a:solidFill>
                <a:latin typeface="Calibri" panose="020F0502020204030204" pitchFamily="34" charset="0"/>
                <a:hlinkClick r:id="rId3"/>
              </a:rPr>
              <a:t>https://www.deepsouthchallenge.co.nz/news-updates/not-my-problem-sharing-risks-sea-level-rise-fairly</a:t>
            </a:r>
            <a:endParaRPr lang="en-NZ" sz="1400" dirty="0">
              <a:solidFill>
                <a:srgbClr val="000000"/>
              </a:solidFill>
              <a:latin typeface="Calibri" panose="020F0502020204030204" pitchFamily="34" charset="0"/>
            </a:endParaRPr>
          </a:p>
          <a:p>
            <a:r>
              <a:rPr lang="en-NZ" sz="1400" dirty="0">
                <a:solidFill>
                  <a:srgbClr val="000000"/>
                </a:solidFill>
                <a:latin typeface="Calibri" panose="020F0502020204030204" pitchFamily="34" charset="0"/>
              </a:rPr>
              <a:t>Project page: </a:t>
            </a:r>
            <a:r>
              <a:rPr lang="en-NZ" sz="1400" dirty="0">
                <a:solidFill>
                  <a:srgbClr val="000000"/>
                </a:solidFill>
                <a:latin typeface="Calibri" panose="020F0502020204030204" pitchFamily="34" charset="0"/>
                <a:hlinkClick r:id="rId4"/>
              </a:rPr>
              <a:t>https://www.deepsouthchallenge.co.nz/projects/how-should-risks-sea-level-rise-be-shared</a:t>
            </a:r>
            <a:r>
              <a:rPr lang="en-NZ" sz="1400" dirty="0">
                <a:solidFill>
                  <a:srgbClr val="000000"/>
                </a:solidFill>
                <a:latin typeface="Calibri" panose="020F0502020204030204" pitchFamily="34" charset="0"/>
              </a:rPr>
              <a:t> </a:t>
            </a:r>
          </a:p>
        </p:txBody>
      </p:sp>
      <p:pic>
        <p:nvPicPr>
          <p:cNvPr id="4" name="Picture 3"/>
          <p:cNvPicPr>
            <a:picLocks noChangeAspect="1"/>
          </p:cNvPicPr>
          <p:nvPr/>
        </p:nvPicPr>
        <p:blipFill>
          <a:blip r:embed="rId5"/>
          <a:stretch>
            <a:fillRect/>
          </a:stretch>
        </p:blipFill>
        <p:spPr>
          <a:xfrm>
            <a:off x="7102414" y="2302626"/>
            <a:ext cx="5033137" cy="2392490"/>
          </a:xfrm>
          <a:prstGeom prst="rect">
            <a:avLst/>
          </a:prstGeom>
        </p:spPr>
      </p:pic>
      <p:pic>
        <p:nvPicPr>
          <p:cNvPr id="8" name="Picture 2" descr="Deep South National Science Challenge projects confirmed | NIW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47699" y="6217411"/>
            <a:ext cx="2846058" cy="47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69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3037320"/>
          </a:xfrm>
        </p:spPr>
        <p:txBody>
          <a:bodyPr>
            <a:normAutofit/>
          </a:bodyPr>
          <a:lstStyle/>
          <a:p>
            <a:pPr marL="0" indent="0" algn="ctr" fontAlgn="base">
              <a:buNone/>
            </a:pPr>
            <a:r>
              <a:rPr lang="en-NZ" dirty="0">
                <a:solidFill>
                  <a:schemeClr val="tx2"/>
                </a:solidFill>
              </a:rPr>
              <a:t>Disclaimer:​</a:t>
            </a:r>
          </a:p>
          <a:p>
            <a:pPr marL="0" indent="0" algn="ctr" fontAlgn="base">
              <a:buNone/>
            </a:pPr>
            <a:r>
              <a:rPr lang="en-AU" sz="2000" dirty="0"/>
              <a:t>The information included in this e-learning hub has been compiled by the Whakatāne District Council to help us and our community on a journey of learning and development. The Council does not own and is not the authors of most of the content included in this hub. The Council has compiled content that we felt to be relevant, engaging and wherever possible to provide a local context. Further information regarding Council’s Climate Change Principles, our Climate Change project or our current engagement opportunities can we found on our project page:</a:t>
            </a:r>
            <a:r>
              <a:rPr lang="mi-NZ" sz="2000" dirty="0"/>
              <a:t>​</a:t>
            </a:r>
          </a:p>
          <a:p>
            <a:pPr marL="0" indent="0" algn="ctr" fontAlgn="base">
              <a:buNone/>
            </a:pPr>
            <a:r>
              <a:rPr lang="mi-NZ" sz="2000" dirty="0"/>
              <a:t> </a:t>
            </a:r>
            <a:r>
              <a:rPr lang="mi-NZ" sz="2000" u="sng" dirty="0">
                <a:hlinkClick r:id="rId3"/>
              </a:rPr>
              <a:t>https://www.whakatane.govt.nz/climate-change</a:t>
            </a:r>
            <a:r>
              <a:rPr lang="mi-NZ" sz="2000" dirty="0"/>
              <a:t> </a:t>
            </a:r>
          </a:p>
          <a:p>
            <a:endParaRPr lang="en-NZ" dirty="0"/>
          </a:p>
        </p:txBody>
      </p:sp>
    </p:spTree>
    <p:extLst>
      <p:ext uri="{BB962C8B-B14F-4D97-AF65-F5344CB8AC3E}">
        <p14:creationId xmlns:p14="http://schemas.microsoft.com/office/powerpoint/2010/main" val="1367424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5936" y="1467821"/>
            <a:ext cx="10515600" cy="378299"/>
          </a:xfrm>
        </p:spPr>
        <p:txBody>
          <a:bodyPr>
            <a:normAutofit/>
          </a:bodyPr>
          <a:lstStyle/>
          <a:p>
            <a:r>
              <a:rPr lang="en-NZ" sz="1800" dirty="0">
                <a:solidFill>
                  <a:schemeClr val="tx2"/>
                </a:solidFill>
                <a:latin typeface="+mn-lt"/>
              </a:rPr>
              <a:t>4.6. Climate justice and intergenerational equity </a:t>
            </a:r>
          </a:p>
        </p:txBody>
      </p:sp>
      <p:sp>
        <p:nvSpPr>
          <p:cNvPr id="2" name="Rectangle 1"/>
          <p:cNvSpPr/>
          <p:nvPr/>
        </p:nvSpPr>
        <p:spPr>
          <a:xfrm>
            <a:off x="189392" y="1992104"/>
            <a:ext cx="5355198" cy="2677656"/>
          </a:xfrm>
          <a:prstGeom prst="rect">
            <a:avLst/>
          </a:prstGeom>
        </p:spPr>
        <p:txBody>
          <a:bodyPr wrap="square">
            <a:spAutoFit/>
          </a:bodyPr>
          <a:lstStyle/>
          <a:p>
            <a:r>
              <a:rPr lang="en-NZ" sz="1400" dirty="0">
                <a:solidFill>
                  <a:srgbClr val="000000"/>
                </a:solidFill>
                <a:latin typeface="Calibri" panose="020F0502020204030204" pitchFamily="34" charset="0"/>
                <a:cs typeface="Calibri" panose="020F0502020204030204" pitchFamily="34" charset="0"/>
              </a:rPr>
              <a:t>A significant question around climate change impacts is where the costs will fall and who will bear them – current or future generations? </a:t>
            </a:r>
          </a:p>
          <a:p>
            <a:endParaRPr lang="en-NZ" sz="1400" dirty="0">
              <a:solidFill>
                <a:srgbClr val="000000"/>
              </a:solidFill>
              <a:latin typeface="Calibri" panose="020F0502020204030204" pitchFamily="34" charset="0"/>
              <a:cs typeface="Calibri" panose="020F0502020204030204" pitchFamily="34" charset="0"/>
            </a:endParaRPr>
          </a:p>
          <a:p>
            <a:r>
              <a:rPr lang="en-NZ" sz="1400" dirty="0">
                <a:solidFill>
                  <a:srgbClr val="000000"/>
                </a:solidFill>
                <a:latin typeface="Calibri" panose="020F0502020204030204" pitchFamily="34" charset="0"/>
                <a:cs typeface="Calibri" panose="020F0502020204030204" pitchFamily="34" charset="0"/>
              </a:rPr>
              <a:t>How we address and provide for intergenerational equity in our systems and decision-making around climate change impacts is a gap in our current understanding. What we do know is that costs of adapting will increase over this century. Not addressing these would also place a financial burden on future generations. </a:t>
            </a:r>
          </a:p>
          <a:p>
            <a:endParaRPr lang="en-NZ" sz="1400" dirty="0">
              <a:solidFill>
                <a:srgbClr val="000000"/>
              </a:solidFill>
              <a:latin typeface="Calibri" panose="020F0502020204030204" pitchFamily="34" charset="0"/>
              <a:cs typeface="Calibri" panose="020F0502020204030204" pitchFamily="34" charset="0"/>
            </a:endParaRPr>
          </a:p>
          <a:p>
            <a:r>
              <a:rPr lang="en-NZ" sz="1400" dirty="0">
                <a:solidFill>
                  <a:srgbClr val="000000"/>
                </a:solidFill>
                <a:latin typeface="Calibri" panose="020F0502020204030204" pitchFamily="34" charset="0"/>
                <a:cs typeface="Calibri" panose="020F0502020204030204" pitchFamily="34" charset="0"/>
              </a:rPr>
              <a:t>Youth across the world have shared their concerns about climate change through the School Strikes for Climate, including in the Whakatāne District. </a:t>
            </a:r>
            <a:endParaRPr lang="en-NZ" sz="1400" dirty="0">
              <a:latin typeface="Calibri" panose="020F0502020204030204" pitchFamily="34" charset="0"/>
              <a:cs typeface="Calibri" panose="020F0502020204030204" pitchFamily="34" charset="0"/>
            </a:endParaRPr>
          </a:p>
        </p:txBody>
      </p:sp>
      <p:sp>
        <p:nvSpPr>
          <p:cNvPr id="8" name="Rectangle 7"/>
          <p:cNvSpPr/>
          <p:nvPr/>
        </p:nvSpPr>
        <p:spPr>
          <a:xfrm>
            <a:off x="189392" y="4891842"/>
            <a:ext cx="5238819" cy="738664"/>
          </a:xfrm>
          <a:prstGeom prst="rect">
            <a:avLst/>
          </a:prstGeom>
        </p:spPr>
        <p:txBody>
          <a:bodyPr wrap="square">
            <a:spAutoFit/>
          </a:bodyPr>
          <a:lstStyle/>
          <a:p>
            <a:r>
              <a:rPr lang="en-NZ" sz="1400" dirty="0"/>
              <a:t>Case study on youth perspectives (page 92): </a:t>
            </a:r>
          </a:p>
          <a:p>
            <a:r>
              <a:rPr lang="en-NZ" sz="1400" dirty="0">
                <a:hlinkClick r:id="rId3"/>
              </a:rPr>
              <a:t>https://www.mfe.govt.nz/sites/default/files/media/Climate%20Change/adapting-to-climate-change-stocktake-tag-report.pdf</a:t>
            </a:r>
            <a:r>
              <a:rPr lang="en-NZ" sz="1400" dirty="0"/>
              <a:t> </a:t>
            </a:r>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5714796" y="1801386"/>
            <a:ext cx="6250963" cy="2753754"/>
          </a:xfrm>
          <a:prstGeom prst="rect">
            <a:avLst/>
          </a:prstGeom>
        </p:spPr>
      </p:pic>
      <p:sp>
        <p:nvSpPr>
          <p:cNvPr id="3" name="Rectangle 2"/>
          <p:cNvSpPr/>
          <p:nvPr/>
        </p:nvSpPr>
        <p:spPr>
          <a:xfrm>
            <a:off x="105936" y="6213210"/>
            <a:ext cx="4041235" cy="492443"/>
          </a:xfrm>
          <a:prstGeom prst="rect">
            <a:avLst/>
          </a:prstGeom>
        </p:spPr>
        <p:txBody>
          <a:bodyPr wrap="none">
            <a:spAutoFit/>
          </a:bodyPr>
          <a:lstStyle/>
          <a:p>
            <a:r>
              <a:rPr lang="en-NZ" sz="1400" dirty="0">
                <a:solidFill>
                  <a:srgbClr val="000000"/>
                </a:solidFill>
                <a:latin typeface="Calibri" panose="020F0502020204030204" pitchFamily="34" charset="0"/>
                <a:cs typeface="Calibri" panose="020F0502020204030204" pitchFamily="34" charset="0"/>
              </a:rPr>
              <a:t>Find out more on the School Strikes for Climate here:</a:t>
            </a:r>
            <a:endParaRPr lang="en-NZ" sz="1400" dirty="0">
              <a:latin typeface="Calibri" panose="020F0502020204030204" pitchFamily="34" charset="0"/>
              <a:cs typeface="Calibri" panose="020F0502020204030204" pitchFamily="34" charset="0"/>
            </a:endParaRPr>
          </a:p>
          <a:p>
            <a:r>
              <a:rPr lang="en-NZ" sz="1200" dirty="0">
                <a:hlinkClick r:id="rId5"/>
              </a:rPr>
              <a:t>https://www.schoolstrike4climate.nz/</a:t>
            </a:r>
            <a:endParaRPr lang="en-NZ" sz="1200" dirty="0"/>
          </a:p>
        </p:txBody>
      </p:sp>
      <p:pic>
        <p:nvPicPr>
          <p:cNvPr id="5" name="Picture 4"/>
          <p:cNvPicPr>
            <a:picLocks noChangeAspect="1"/>
          </p:cNvPicPr>
          <p:nvPr/>
        </p:nvPicPr>
        <p:blipFill>
          <a:blip r:embed="rId6"/>
          <a:stretch>
            <a:fillRect/>
          </a:stretch>
        </p:blipFill>
        <p:spPr>
          <a:xfrm>
            <a:off x="11494944" y="6213210"/>
            <a:ext cx="590550" cy="571500"/>
          </a:xfrm>
          <a:prstGeom prst="rect">
            <a:avLst/>
          </a:prstGeom>
        </p:spPr>
      </p:pic>
      <p:sp>
        <p:nvSpPr>
          <p:cNvPr id="6" name="TextBox 5"/>
          <p:cNvSpPr txBox="1"/>
          <p:nvPr/>
        </p:nvSpPr>
        <p:spPr>
          <a:xfrm>
            <a:off x="6147058" y="4555140"/>
            <a:ext cx="5715204" cy="276999"/>
          </a:xfrm>
          <a:prstGeom prst="rect">
            <a:avLst/>
          </a:prstGeom>
          <a:noFill/>
        </p:spPr>
        <p:txBody>
          <a:bodyPr wrap="square" rtlCol="0">
            <a:spAutoFit/>
          </a:bodyPr>
          <a:lstStyle/>
          <a:p>
            <a:r>
              <a:rPr lang="en-NZ" sz="1200" dirty="0"/>
              <a:t>Whakatāne youth at Wharaurangi part of the School Strike for Climate 2019 movement </a:t>
            </a:r>
          </a:p>
        </p:txBody>
      </p:sp>
    </p:spTree>
    <p:extLst>
      <p:ext uri="{BB962C8B-B14F-4D97-AF65-F5344CB8AC3E}">
        <p14:creationId xmlns:p14="http://schemas.microsoft.com/office/powerpoint/2010/main" val="2140304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2756" y="1650380"/>
            <a:ext cx="11496502" cy="3970318"/>
          </a:xfrm>
          <a:prstGeom prst="rect">
            <a:avLst/>
          </a:prstGeom>
        </p:spPr>
        <p:txBody>
          <a:bodyPr wrap="square">
            <a:spAutoFit/>
          </a:bodyPr>
          <a:lstStyle/>
          <a:p>
            <a:r>
              <a:rPr lang="en-NZ" sz="1400" dirty="0"/>
              <a:t>Jonathan Boston (School of Government, Victoria University of Wellington) and Judy Lawrence (New Zealand Climate Change Research Institute, Victoria University of Wellington) have produced a paper laying out the case for new climate change adaptation funding instruments.  The paper notes that ‘…The design of a funding framework for climate change adaptation could be conceptualised with two overarching goals – namely, efficiency and equity (or distributive justice): </a:t>
            </a:r>
          </a:p>
          <a:p>
            <a:endParaRPr lang="en-NZ" sz="1400" dirty="0"/>
          </a:p>
          <a:p>
            <a:r>
              <a:rPr lang="en-NZ" sz="1400" dirty="0"/>
              <a:t>1. Efficiency – funding arrangements should seek to minimise the long-term net costs of climate change adaptation by encouraging cost-effective decisions regarding district planning and investment in public infrastructure. The aim would be to reduce the likely costs of climate-related impacts (e.g. major floods) through cost-effective measures to future-proof infrastructure or undertake managed retreat (or both). Successful adaptation will, in turn, help to reduce future insurance (including EQC) costs, thereby keeping insurance more affordable and available. Consistent with this, funding arrangements, and related planning and regulatory frameworks, must be well coordinated and designed to minimise moral hazard (e.g. the risk of giving individuals, companies or other organisations incentives to act in ways that are likely to increase overall adaptation costs and/or shift costs inappropriately onto taxpayers or ratepayers).</a:t>
            </a:r>
          </a:p>
          <a:p>
            <a:endParaRPr lang="en-NZ" sz="1400" dirty="0"/>
          </a:p>
          <a:p>
            <a:r>
              <a:rPr lang="en-NZ" sz="1400" dirty="0"/>
              <a:t>2. Equity – funding arrangements should be consistent with widely accepted principles of distributive justice, and as fair as possible to all affected parties. Such principles need to be applied in two ways: </a:t>
            </a:r>
          </a:p>
          <a:p>
            <a:pPr marL="342900" indent="-342900">
              <a:buAutoNum type="alphaLcPeriod"/>
            </a:pPr>
            <a:r>
              <a:rPr lang="en-NZ" sz="1400" dirty="0" err="1"/>
              <a:t>intergenerationally</a:t>
            </a:r>
            <a:r>
              <a:rPr lang="en-NZ" sz="1400" dirty="0"/>
              <a:t>: that is, sharing the costs of adaptation fairly over extended time horizons (e.g. at least 100 years); and </a:t>
            </a:r>
          </a:p>
          <a:p>
            <a:pPr marL="342900" indent="-342900">
              <a:buAutoNum type="alphaLcPeriod"/>
            </a:pPr>
            <a:r>
              <a:rPr lang="en-NZ" sz="1400" dirty="0"/>
              <a:t>b. intra-generationally: that is, sharing the costs of adaptation fairly between citizens at any given point in time, including how costs are shared between the different tiers of government (central, regional and local), between different regions, and between the public and private sectors.</a:t>
            </a:r>
          </a:p>
        </p:txBody>
      </p:sp>
      <p:sp>
        <p:nvSpPr>
          <p:cNvPr id="4" name="Title 3"/>
          <p:cNvSpPr>
            <a:spLocks noGrp="1"/>
          </p:cNvSpPr>
          <p:nvPr>
            <p:ph type="title"/>
          </p:nvPr>
        </p:nvSpPr>
        <p:spPr>
          <a:xfrm>
            <a:off x="232756" y="1272081"/>
            <a:ext cx="10515600" cy="378299"/>
          </a:xfrm>
        </p:spPr>
        <p:txBody>
          <a:bodyPr>
            <a:normAutofit/>
          </a:bodyPr>
          <a:lstStyle/>
          <a:p>
            <a:r>
              <a:rPr lang="en-NZ" sz="1800" dirty="0">
                <a:solidFill>
                  <a:schemeClr val="tx2"/>
                </a:solidFill>
                <a:latin typeface="+mn-lt"/>
              </a:rPr>
              <a:t>4.6. Climate justice and intergenerational equity (</a:t>
            </a:r>
            <a:r>
              <a:rPr lang="en-NZ" sz="1800" dirty="0" err="1">
                <a:solidFill>
                  <a:schemeClr val="tx2"/>
                </a:solidFill>
                <a:latin typeface="+mn-lt"/>
              </a:rPr>
              <a:t>con’t</a:t>
            </a:r>
            <a:r>
              <a:rPr lang="en-NZ" sz="1800" dirty="0">
                <a:solidFill>
                  <a:schemeClr val="tx2"/>
                </a:solidFill>
                <a:latin typeface="+mn-lt"/>
              </a:rPr>
              <a:t>) </a:t>
            </a:r>
          </a:p>
        </p:txBody>
      </p:sp>
      <p:sp>
        <p:nvSpPr>
          <p:cNvPr id="5" name="Rectangle 4"/>
          <p:cNvSpPr/>
          <p:nvPr/>
        </p:nvSpPr>
        <p:spPr>
          <a:xfrm>
            <a:off x="73717" y="6181189"/>
            <a:ext cx="9547758" cy="523220"/>
          </a:xfrm>
          <a:prstGeom prst="rect">
            <a:avLst/>
          </a:prstGeom>
        </p:spPr>
        <p:txBody>
          <a:bodyPr wrap="square">
            <a:spAutoFit/>
          </a:bodyPr>
          <a:lstStyle/>
          <a:p>
            <a:r>
              <a:rPr lang="en-NZ" sz="1400" dirty="0"/>
              <a:t>Read the full paper:</a:t>
            </a:r>
          </a:p>
          <a:p>
            <a:r>
              <a:rPr lang="en-NZ" sz="1400" dirty="0">
                <a:hlinkClick r:id="rId3"/>
              </a:rPr>
              <a:t>https://www.victoria.ac.nz/__data/assets/pdf_file/0005/1175243/WP17-05-Climate-change-adaptation.pdf</a:t>
            </a:r>
            <a:r>
              <a:rPr lang="en-NZ" sz="1400" dirty="0"/>
              <a:t> </a:t>
            </a:r>
          </a:p>
        </p:txBody>
      </p:sp>
      <p:pic>
        <p:nvPicPr>
          <p:cNvPr id="6" name="Picture 5"/>
          <p:cNvPicPr>
            <a:picLocks noChangeAspect="1"/>
          </p:cNvPicPr>
          <p:nvPr/>
        </p:nvPicPr>
        <p:blipFill>
          <a:blip r:embed="rId4"/>
          <a:stretch>
            <a:fillRect/>
          </a:stretch>
        </p:blipFill>
        <p:spPr>
          <a:xfrm>
            <a:off x="10317653" y="6181189"/>
            <a:ext cx="1815782" cy="606829"/>
          </a:xfrm>
          <a:prstGeom prst="rect">
            <a:avLst/>
          </a:prstGeom>
        </p:spPr>
      </p:pic>
    </p:spTree>
    <p:extLst>
      <p:ext uri="{BB962C8B-B14F-4D97-AF65-F5344CB8AC3E}">
        <p14:creationId xmlns:p14="http://schemas.microsoft.com/office/powerpoint/2010/main" val="3727844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2207" y="1391469"/>
            <a:ext cx="4495402" cy="724940"/>
          </a:xfrm>
        </p:spPr>
        <p:txBody>
          <a:bodyPr>
            <a:normAutofit fontScale="90000"/>
          </a:bodyPr>
          <a:lstStyle/>
          <a:p>
            <a:r>
              <a:rPr lang="en-NZ" sz="1800" dirty="0">
                <a:solidFill>
                  <a:schemeClr val="tx2"/>
                </a:solidFill>
                <a:latin typeface="+mn-lt"/>
              </a:rPr>
              <a:t>4.7. World Leaders Forum – The climate sustainable welfare society: is it the model of the future?</a:t>
            </a:r>
            <a:r>
              <a:rPr lang="en-NZ" sz="3200" dirty="0">
                <a:solidFill>
                  <a:schemeClr val="tx2"/>
                </a:solidFill>
              </a:rPr>
              <a:t/>
            </a:r>
            <a:br>
              <a:rPr lang="en-NZ" sz="3200" dirty="0">
                <a:solidFill>
                  <a:schemeClr val="tx2"/>
                </a:solidFill>
              </a:rPr>
            </a:br>
            <a:endParaRPr lang="en-NZ" sz="3200" dirty="0">
              <a:solidFill>
                <a:schemeClr val="tx2"/>
              </a:solidFill>
            </a:endParaRPr>
          </a:p>
        </p:txBody>
      </p:sp>
      <p:sp>
        <p:nvSpPr>
          <p:cNvPr id="5" name="Content Placeholder 4"/>
          <p:cNvSpPr>
            <a:spLocks noGrp="1"/>
          </p:cNvSpPr>
          <p:nvPr>
            <p:ph idx="1"/>
          </p:nvPr>
        </p:nvSpPr>
        <p:spPr>
          <a:xfrm>
            <a:off x="4674469" y="5411585"/>
            <a:ext cx="3887640" cy="325926"/>
          </a:xfrm>
        </p:spPr>
        <p:txBody>
          <a:bodyPr>
            <a:normAutofit fontScale="92500"/>
          </a:bodyPr>
          <a:lstStyle/>
          <a:p>
            <a:pPr marL="0" indent="0">
              <a:buNone/>
            </a:pPr>
            <a:r>
              <a:rPr lang="en-NZ" sz="1000" dirty="0">
                <a:solidFill>
                  <a:schemeClr val="tx2"/>
                </a:solidFill>
                <a:hlinkClick r:id="rId4"/>
              </a:rPr>
              <a:t>https://youtu.be/umzg8Keyybo</a:t>
            </a:r>
            <a:r>
              <a:rPr lang="en-NZ" sz="1000" dirty="0">
                <a:solidFill>
                  <a:schemeClr val="tx2"/>
                </a:solidFill>
              </a:rPr>
              <a:t> (15.05.2020), please start at 7.20min in. </a:t>
            </a:r>
          </a:p>
        </p:txBody>
      </p:sp>
      <p:sp>
        <p:nvSpPr>
          <p:cNvPr id="3" name="TextBox 2"/>
          <p:cNvSpPr txBox="1"/>
          <p:nvPr/>
        </p:nvSpPr>
        <p:spPr>
          <a:xfrm>
            <a:off x="1030779" y="5548632"/>
            <a:ext cx="432262" cy="307777"/>
          </a:xfrm>
          <a:prstGeom prst="rect">
            <a:avLst/>
          </a:prstGeom>
          <a:noFill/>
        </p:spPr>
        <p:txBody>
          <a:bodyPr wrap="square" rtlCol="0">
            <a:spAutoFit/>
          </a:bodyPr>
          <a:lstStyle/>
          <a:p>
            <a:r>
              <a:rPr lang="en-NZ" sz="1400" dirty="0"/>
              <a:t>1h</a:t>
            </a:r>
          </a:p>
        </p:txBody>
      </p:sp>
      <p:pic>
        <p:nvPicPr>
          <p:cNvPr id="7" name="Picture 6"/>
          <p:cNvPicPr>
            <a:picLocks noChangeAspect="1"/>
          </p:cNvPicPr>
          <p:nvPr/>
        </p:nvPicPr>
        <p:blipFill>
          <a:blip r:embed="rId5"/>
          <a:stretch>
            <a:fillRect/>
          </a:stretch>
        </p:blipFill>
        <p:spPr>
          <a:xfrm>
            <a:off x="59973" y="5225005"/>
            <a:ext cx="970806" cy="812540"/>
          </a:xfrm>
          <a:prstGeom prst="rect">
            <a:avLst/>
          </a:prstGeom>
        </p:spPr>
      </p:pic>
      <p:pic>
        <p:nvPicPr>
          <p:cNvPr id="6146" name="Picture 2" descr="World Leaders For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41140" y="6230335"/>
            <a:ext cx="3219392" cy="4429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4721" y="1946410"/>
            <a:ext cx="4559748" cy="3108543"/>
          </a:xfrm>
          <a:prstGeom prst="rect">
            <a:avLst/>
          </a:prstGeom>
        </p:spPr>
        <p:txBody>
          <a:bodyPr wrap="square">
            <a:spAutoFit/>
          </a:bodyPr>
          <a:lstStyle/>
          <a:p>
            <a:r>
              <a:rPr lang="en-NZ" sz="1400" dirty="0"/>
              <a:t>The World Leaders Forum is a year-round event series at Columbia University that has hosted over 100 heads of state and world leaders from over 85 countries since it was first established in 2003 by President Lee C. Bollinger.</a:t>
            </a:r>
          </a:p>
          <a:p>
            <a:endParaRPr lang="en-NZ" sz="1400" dirty="0"/>
          </a:p>
          <a:p>
            <a:r>
              <a:rPr lang="en-NZ" sz="1400" dirty="0"/>
              <a:t>The Forum offers a unique venue for world leaders from countries and organizations small and large to engage in discussions related to the major issues of our time.</a:t>
            </a:r>
          </a:p>
          <a:p>
            <a:endParaRPr lang="en-NZ" sz="1400" dirty="0"/>
          </a:p>
          <a:p>
            <a:r>
              <a:rPr lang="en-NZ" sz="1400" dirty="0"/>
              <a:t>In this talk, Ms. </a:t>
            </a:r>
            <a:r>
              <a:rPr lang="en-NZ" sz="1400" dirty="0" err="1"/>
              <a:t>Sanna</a:t>
            </a:r>
            <a:r>
              <a:rPr lang="en-NZ" sz="1400" dirty="0"/>
              <a:t> Marin, the Prime Minister of the Republic of Finland discusses the critical intersection of climate change, gender equality and social welfare. </a:t>
            </a:r>
          </a:p>
          <a:p>
            <a:endParaRPr lang="en-NZ" sz="1400" b="0" i="0" dirty="0">
              <a:effectLst/>
            </a:endParaRPr>
          </a:p>
          <a:p>
            <a:endParaRPr lang="en-NZ" sz="1400" b="0" i="0" dirty="0">
              <a:effectLst/>
            </a:endParaRPr>
          </a:p>
        </p:txBody>
      </p:sp>
      <p:sp>
        <p:nvSpPr>
          <p:cNvPr id="11" name="Rectangle 10"/>
          <p:cNvSpPr/>
          <p:nvPr/>
        </p:nvSpPr>
        <p:spPr>
          <a:xfrm>
            <a:off x="102207" y="6230335"/>
            <a:ext cx="4261975" cy="523220"/>
          </a:xfrm>
          <a:prstGeom prst="rect">
            <a:avLst/>
          </a:prstGeom>
        </p:spPr>
        <p:txBody>
          <a:bodyPr wrap="square">
            <a:spAutoFit/>
          </a:bodyPr>
          <a:lstStyle/>
          <a:p>
            <a:r>
              <a:rPr lang="en-NZ" sz="1400" dirty="0"/>
              <a:t>Find out more: </a:t>
            </a:r>
          </a:p>
          <a:p>
            <a:r>
              <a:rPr lang="en-NZ" sz="1400" dirty="0">
                <a:hlinkClick r:id="rId7"/>
              </a:rPr>
              <a:t>https://worldleaders.columbia.edu/</a:t>
            </a:r>
            <a:endParaRPr lang="en-NZ" sz="1400" dirty="0"/>
          </a:p>
        </p:txBody>
      </p:sp>
      <p:pic>
        <p:nvPicPr>
          <p:cNvPr id="8" name="umzg8Keyybo"/>
          <p:cNvPicPr>
            <a:picLocks noRot="1" noChangeAspect="1"/>
          </p:cNvPicPr>
          <p:nvPr>
            <a:videoFile r:link="rId1"/>
          </p:nvPr>
        </p:nvPicPr>
        <p:blipFill>
          <a:blip r:embed="rId8"/>
          <a:stretch>
            <a:fillRect/>
          </a:stretch>
        </p:blipFill>
        <p:spPr>
          <a:xfrm>
            <a:off x="4751328" y="1316608"/>
            <a:ext cx="7279959" cy="4094977"/>
          </a:xfrm>
          <a:prstGeom prst="rect">
            <a:avLst/>
          </a:prstGeom>
        </p:spPr>
      </p:pic>
    </p:spTree>
    <p:extLst>
      <p:ext uri="{BB962C8B-B14F-4D97-AF65-F5344CB8AC3E}">
        <p14:creationId xmlns:p14="http://schemas.microsoft.com/office/powerpoint/2010/main" val="6672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99259" y="1239082"/>
            <a:ext cx="6096000" cy="338554"/>
          </a:xfrm>
          <a:prstGeom prst="rect">
            <a:avLst/>
          </a:prstGeom>
        </p:spPr>
        <p:txBody>
          <a:bodyPr>
            <a:spAutoFit/>
          </a:bodyPr>
          <a:lstStyle/>
          <a:p>
            <a:pPr lvl="1"/>
            <a:r>
              <a:rPr lang="en-NZ" sz="1600" dirty="0">
                <a:solidFill>
                  <a:schemeClr val="tx2"/>
                </a:solidFill>
              </a:rPr>
              <a:t>4.8: Just Transition</a:t>
            </a:r>
            <a:endParaRPr lang="mi-NZ" sz="1600" dirty="0">
              <a:solidFill>
                <a:srgbClr val="FF0000"/>
              </a:solidFill>
            </a:endParaRPr>
          </a:p>
        </p:txBody>
      </p:sp>
      <p:sp>
        <p:nvSpPr>
          <p:cNvPr id="4" name="Rectangle 3"/>
          <p:cNvSpPr/>
          <p:nvPr/>
        </p:nvSpPr>
        <p:spPr>
          <a:xfrm>
            <a:off x="146649" y="1674209"/>
            <a:ext cx="7306058" cy="2523768"/>
          </a:xfrm>
          <a:prstGeom prst="rect">
            <a:avLst/>
          </a:prstGeom>
        </p:spPr>
        <p:txBody>
          <a:bodyPr wrap="square">
            <a:spAutoFit/>
          </a:bodyPr>
          <a:lstStyle/>
          <a:p>
            <a:r>
              <a:rPr lang="en-NZ" sz="1400" dirty="0"/>
              <a:t>The need to mitigate and adapt to the impacts of climate change, including grasping the opportunities that it presents, will shape New Zealand’s transition to a low emissions economy.</a:t>
            </a:r>
          </a:p>
          <a:p>
            <a:endParaRPr lang="en-NZ" sz="1400" dirty="0"/>
          </a:p>
          <a:p>
            <a:r>
              <a:rPr lang="en-NZ" sz="1400" dirty="0"/>
              <a:t>The Ministry for Business, Innovation, and Employment has established a Just Transitions Unit to help share and coordinate the work of this transition.</a:t>
            </a:r>
          </a:p>
          <a:p>
            <a:endParaRPr lang="en-NZ" sz="1600" dirty="0"/>
          </a:p>
          <a:p>
            <a:r>
              <a:rPr lang="en-NZ" sz="1400" dirty="0"/>
              <a:t>A “just transition” is one that is fair, equitable and inclusive. It is about making sure that the Government carefully plans with iwi, communities, regions and sectors to manage the impacts and maximise the opportunities of the changes brought about by the transition to a low emissions economy.</a:t>
            </a:r>
          </a:p>
          <a:p>
            <a:endParaRPr lang="en-NZ" sz="1600" dirty="0"/>
          </a:p>
        </p:txBody>
      </p:sp>
      <p:pic>
        <p:nvPicPr>
          <p:cNvPr id="5" name="Picture 4"/>
          <p:cNvPicPr>
            <a:picLocks noChangeAspect="1"/>
          </p:cNvPicPr>
          <p:nvPr/>
        </p:nvPicPr>
        <p:blipFill rotWithShape="1">
          <a:blip r:embed="rId3"/>
          <a:srcRect l="4653" t="6608" r="3017" b="9249"/>
          <a:stretch/>
        </p:blipFill>
        <p:spPr>
          <a:xfrm>
            <a:off x="8447107" y="1400253"/>
            <a:ext cx="3353829" cy="2441701"/>
          </a:xfrm>
          <a:prstGeom prst="rect">
            <a:avLst/>
          </a:prstGeom>
        </p:spPr>
      </p:pic>
      <p:sp>
        <p:nvSpPr>
          <p:cNvPr id="7" name="TextBox 6"/>
          <p:cNvSpPr txBox="1"/>
          <p:nvPr/>
        </p:nvSpPr>
        <p:spPr>
          <a:xfrm>
            <a:off x="146649" y="6219646"/>
            <a:ext cx="11654287" cy="523220"/>
          </a:xfrm>
          <a:prstGeom prst="rect">
            <a:avLst/>
          </a:prstGeom>
          <a:noFill/>
        </p:spPr>
        <p:txBody>
          <a:bodyPr wrap="square" rtlCol="0">
            <a:spAutoFit/>
          </a:bodyPr>
          <a:lstStyle/>
          <a:p>
            <a:r>
              <a:rPr lang="mi-NZ" sz="1400" dirty="0"/>
              <a:t>More information:</a:t>
            </a:r>
          </a:p>
          <a:p>
            <a:r>
              <a:rPr lang="en-NZ" sz="1400" dirty="0">
                <a:hlinkClick r:id="rId4"/>
              </a:rPr>
              <a:t>https://www.mbie.govt.nz/business-and-employment/economic-development/just-transition/</a:t>
            </a:r>
            <a:endParaRPr lang="en-NZ" sz="1400" dirty="0"/>
          </a:p>
        </p:txBody>
      </p:sp>
      <p:pic>
        <p:nvPicPr>
          <p:cNvPr id="10" name="Picture 9"/>
          <p:cNvPicPr>
            <a:picLocks noChangeAspect="1"/>
          </p:cNvPicPr>
          <p:nvPr/>
        </p:nvPicPr>
        <p:blipFill>
          <a:blip r:embed="rId5"/>
          <a:stretch>
            <a:fillRect/>
          </a:stretch>
        </p:blipFill>
        <p:spPr>
          <a:xfrm>
            <a:off x="8774048" y="4039985"/>
            <a:ext cx="2584308" cy="1958478"/>
          </a:xfrm>
          <a:prstGeom prst="rect">
            <a:avLst/>
          </a:prstGeom>
        </p:spPr>
      </p:pic>
      <p:pic>
        <p:nvPicPr>
          <p:cNvPr id="11" name="Picture 10"/>
          <p:cNvPicPr>
            <a:picLocks noChangeAspect="1"/>
          </p:cNvPicPr>
          <p:nvPr/>
        </p:nvPicPr>
        <p:blipFill>
          <a:blip r:embed="rId6"/>
          <a:stretch>
            <a:fillRect/>
          </a:stretch>
        </p:blipFill>
        <p:spPr>
          <a:xfrm>
            <a:off x="10181879" y="6225287"/>
            <a:ext cx="1888202" cy="556298"/>
          </a:xfrm>
          <a:prstGeom prst="rect">
            <a:avLst/>
          </a:prstGeom>
        </p:spPr>
      </p:pic>
      <p:pic>
        <p:nvPicPr>
          <p:cNvPr id="17412" name="Picture 4" descr="Investing in a just transition | IDD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8626" y="4197977"/>
            <a:ext cx="3932342" cy="161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648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615" y="1257547"/>
            <a:ext cx="5743952" cy="369332"/>
          </a:xfrm>
          <a:prstGeom prst="rect">
            <a:avLst/>
          </a:prstGeom>
          <a:noFill/>
        </p:spPr>
        <p:txBody>
          <a:bodyPr wrap="square" rtlCol="0">
            <a:spAutoFit/>
          </a:bodyPr>
          <a:lstStyle/>
          <a:p>
            <a:r>
              <a:rPr lang="mi-NZ" dirty="0">
                <a:solidFill>
                  <a:schemeClr val="tx2"/>
                </a:solidFill>
              </a:rPr>
              <a:t>4.9. United Nations Sustainable Development Goals (SDGs)</a:t>
            </a:r>
            <a:endParaRPr lang="en-NZ" dirty="0">
              <a:solidFill>
                <a:schemeClr val="tx2"/>
              </a:solidFill>
            </a:endParaRPr>
          </a:p>
        </p:txBody>
      </p:sp>
      <p:sp>
        <p:nvSpPr>
          <p:cNvPr id="5" name="TextBox 4"/>
          <p:cNvSpPr txBox="1"/>
          <p:nvPr/>
        </p:nvSpPr>
        <p:spPr>
          <a:xfrm>
            <a:off x="130637" y="1754623"/>
            <a:ext cx="5080977" cy="2031325"/>
          </a:xfrm>
          <a:prstGeom prst="rect">
            <a:avLst/>
          </a:prstGeom>
          <a:noFill/>
        </p:spPr>
        <p:txBody>
          <a:bodyPr wrap="square" rtlCol="0">
            <a:spAutoFit/>
          </a:bodyPr>
          <a:lstStyle/>
          <a:p>
            <a:r>
              <a:rPr lang="en-NZ" sz="1400" dirty="0"/>
              <a:t>The UN Sustainable Development Goals (SDGs) are the blueprint to achieve a better and more sustainable future for all.</a:t>
            </a:r>
          </a:p>
          <a:p>
            <a:endParaRPr lang="en-NZ" sz="1400" dirty="0"/>
          </a:p>
          <a:p>
            <a:r>
              <a:rPr lang="en-NZ" sz="1400" dirty="0"/>
              <a:t>They address the global challenges we face, including those related to poverty, inequality, climate change, environmental degradation, peace and justice.</a:t>
            </a:r>
          </a:p>
          <a:p>
            <a:endParaRPr lang="en-NZ" sz="1400" dirty="0"/>
          </a:p>
          <a:p>
            <a:r>
              <a:rPr lang="en-NZ" sz="1400" dirty="0"/>
              <a:t>All 17 goals are interconnected, and in order to leave no one behind, it is important that we achieve them all by 2030.     </a:t>
            </a:r>
          </a:p>
        </p:txBody>
      </p:sp>
      <p:pic>
        <p:nvPicPr>
          <p:cNvPr id="6" name="5_hLuEui6ww"/>
          <p:cNvPicPr>
            <a:picLocks noRot="1" noChangeAspect="1"/>
          </p:cNvPicPr>
          <p:nvPr>
            <a:videoFile r:link="rId1"/>
          </p:nvPr>
        </p:nvPicPr>
        <p:blipFill>
          <a:blip r:embed="rId4"/>
          <a:stretch>
            <a:fillRect/>
          </a:stretch>
        </p:blipFill>
        <p:spPr>
          <a:xfrm>
            <a:off x="5297879" y="1773532"/>
            <a:ext cx="6706156" cy="3772213"/>
          </a:xfrm>
          <a:prstGeom prst="rect">
            <a:avLst/>
          </a:prstGeom>
        </p:spPr>
      </p:pic>
      <p:sp>
        <p:nvSpPr>
          <p:cNvPr id="7" name="Content Placeholder 4"/>
          <p:cNvSpPr>
            <a:spLocks noGrp="1"/>
          </p:cNvSpPr>
          <p:nvPr>
            <p:ph idx="1"/>
          </p:nvPr>
        </p:nvSpPr>
        <p:spPr>
          <a:xfrm>
            <a:off x="5211614" y="5574524"/>
            <a:ext cx="2991416" cy="303256"/>
          </a:xfrm>
        </p:spPr>
        <p:txBody>
          <a:bodyPr>
            <a:normAutofit/>
          </a:bodyPr>
          <a:lstStyle/>
          <a:p>
            <a:pPr marL="0" indent="0">
              <a:buNone/>
            </a:pPr>
            <a:r>
              <a:rPr lang="en-NZ" sz="1000" dirty="0">
                <a:solidFill>
                  <a:schemeClr val="tx2"/>
                </a:solidFill>
                <a:hlinkClick r:id="rId5"/>
              </a:rPr>
              <a:t>https://youtu.be/5_hLuEui6ww</a:t>
            </a:r>
            <a:r>
              <a:rPr lang="en-NZ" sz="1000" dirty="0">
                <a:solidFill>
                  <a:schemeClr val="tx2"/>
                </a:solidFill>
              </a:rPr>
              <a:t> (14.05.2020) </a:t>
            </a:r>
          </a:p>
        </p:txBody>
      </p:sp>
      <p:pic>
        <p:nvPicPr>
          <p:cNvPr id="9" name="Picture 4" descr="Cartoon Doodle Alarm Clock #Doodle, #Cartoon, #Clock, #Alarm (With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637" y="5510197"/>
            <a:ext cx="426316" cy="4364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6953" y="5574524"/>
            <a:ext cx="1055716" cy="307777"/>
          </a:xfrm>
          <a:prstGeom prst="rect">
            <a:avLst/>
          </a:prstGeom>
          <a:noFill/>
        </p:spPr>
        <p:txBody>
          <a:bodyPr wrap="square" rtlCol="0">
            <a:spAutoFit/>
          </a:bodyPr>
          <a:lstStyle/>
          <a:p>
            <a:r>
              <a:rPr lang="en-NZ" sz="1400" dirty="0"/>
              <a:t>3min</a:t>
            </a:r>
          </a:p>
        </p:txBody>
      </p:sp>
      <p:pic>
        <p:nvPicPr>
          <p:cNvPr id="18434" name="Picture 2" descr="Envision2030: 17 goals to transform the world for persons with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6083" y="3857991"/>
            <a:ext cx="3255917" cy="217061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Sustainable Development Goals – United Nations Sustainable Developm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9840" y="6260127"/>
            <a:ext cx="2139492" cy="456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193332"/>
            <a:ext cx="7907770" cy="492443"/>
          </a:xfrm>
          <a:prstGeom prst="rect">
            <a:avLst/>
          </a:prstGeom>
          <a:noFill/>
        </p:spPr>
        <p:txBody>
          <a:bodyPr wrap="square" rtlCol="0">
            <a:spAutoFit/>
          </a:bodyPr>
          <a:lstStyle/>
          <a:p>
            <a:r>
              <a:rPr lang="en-NZ" sz="1400" dirty="0"/>
              <a:t>Learn more about the UN Sustainable Development Goals: </a:t>
            </a:r>
          </a:p>
          <a:p>
            <a:r>
              <a:rPr lang="en-NZ" sz="1200" dirty="0">
                <a:hlinkClick r:id="rId9"/>
              </a:rPr>
              <a:t>https://www.un.org/sustainabledevelopment/sustainable-development-goals/</a:t>
            </a:r>
            <a:endParaRPr lang="en-NZ" sz="1200" dirty="0"/>
          </a:p>
        </p:txBody>
      </p:sp>
    </p:spTree>
    <p:extLst>
      <p:ext uri="{BB962C8B-B14F-4D97-AF65-F5344CB8AC3E}">
        <p14:creationId xmlns:p14="http://schemas.microsoft.com/office/powerpoint/2010/main" val="590356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2691" y="1355717"/>
            <a:ext cx="5743952" cy="369332"/>
          </a:xfrm>
          <a:prstGeom prst="rect">
            <a:avLst/>
          </a:prstGeom>
          <a:noFill/>
        </p:spPr>
        <p:txBody>
          <a:bodyPr wrap="square" rtlCol="0">
            <a:spAutoFit/>
          </a:bodyPr>
          <a:lstStyle/>
          <a:p>
            <a:r>
              <a:rPr lang="mi-NZ" dirty="0">
                <a:solidFill>
                  <a:schemeClr val="tx2"/>
                </a:solidFill>
              </a:rPr>
              <a:t>United Nations Sustainable Development Goals (con’t)</a:t>
            </a:r>
            <a:endParaRPr lang="en-NZ" dirty="0">
              <a:solidFill>
                <a:schemeClr val="tx2"/>
              </a:solidFill>
            </a:endParaRPr>
          </a:p>
        </p:txBody>
      </p:sp>
      <p:sp>
        <p:nvSpPr>
          <p:cNvPr id="10" name="TextBox 9"/>
          <p:cNvSpPr txBox="1"/>
          <p:nvPr/>
        </p:nvSpPr>
        <p:spPr>
          <a:xfrm>
            <a:off x="1097374" y="5450590"/>
            <a:ext cx="1055716" cy="307777"/>
          </a:xfrm>
          <a:prstGeom prst="rect">
            <a:avLst/>
          </a:prstGeom>
          <a:noFill/>
        </p:spPr>
        <p:txBody>
          <a:bodyPr wrap="square" rtlCol="0">
            <a:spAutoFit/>
          </a:bodyPr>
          <a:lstStyle/>
          <a:p>
            <a:r>
              <a:rPr lang="en-NZ" sz="1400" dirty="0"/>
              <a:t>1hr</a:t>
            </a:r>
          </a:p>
        </p:txBody>
      </p:sp>
      <p:pic>
        <p:nvPicPr>
          <p:cNvPr id="11" name="rUbsNJfeVM8"/>
          <p:cNvPicPr>
            <a:picLocks noRot="1" noChangeAspect="1"/>
          </p:cNvPicPr>
          <p:nvPr>
            <a:videoFile r:link="rId1"/>
          </p:nvPr>
        </p:nvPicPr>
        <p:blipFill>
          <a:blip r:embed="rId4"/>
          <a:stretch>
            <a:fillRect/>
          </a:stretch>
        </p:blipFill>
        <p:spPr>
          <a:xfrm>
            <a:off x="4981566" y="1790178"/>
            <a:ext cx="6988761" cy="3931178"/>
          </a:xfrm>
          <a:prstGeom prst="rect">
            <a:avLst/>
          </a:prstGeom>
        </p:spPr>
      </p:pic>
      <p:sp>
        <p:nvSpPr>
          <p:cNvPr id="12" name="Content Placeholder 4"/>
          <p:cNvSpPr txBox="1">
            <a:spLocks/>
          </p:cNvSpPr>
          <p:nvPr/>
        </p:nvSpPr>
        <p:spPr>
          <a:xfrm>
            <a:off x="4855741" y="5721356"/>
            <a:ext cx="3380715" cy="307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1050" dirty="0">
                <a:solidFill>
                  <a:schemeClr val="tx2"/>
                </a:solidFill>
                <a:hlinkClick r:id="rId5"/>
              </a:rPr>
              <a:t>https://youtu.be/rUbsNJfeVM8</a:t>
            </a:r>
            <a:r>
              <a:rPr lang="en-NZ" sz="1050" dirty="0">
                <a:solidFill>
                  <a:schemeClr val="tx2"/>
                </a:solidFill>
              </a:rPr>
              <a:t> (14/05/2020) </a:t>
            </a:r>
          </a:p>
        </p:txBody>
      </p:sp>
      <p:sp>
        <p:nvSpPr>
          <p:cNvPr id="2" name="Rectangle 1"/>
          <p:cNvSpPr/>
          <p:nvPr/>
        </p:nvSpPr>
        <p:spPr>
          <a:xfrm>
            <a:off x="92691" y="1897277"/>
            <a:ext cx="4346305" cy="3108543"/>
          </a:xfrm>
          <a:prstGeom prst="rect">
            <a:avLst/>
          </a:prstGeom>
        </p:spPr>
        <p:txBody>
          <a:bodyPr wrap="square">
            <a:spAutoFit/>
          </a:bodyPr>
          <a:lstStyle/>
          <a:p>
            <a:r>
              <a:rPr lang="en-NZ" sz="1400" dirty="0"/>
              <a:t>This is a webinar from </a:t>
            </a:r>
            <a:r>
              <a:rPr lang="en-NZ" sz="1400" dirty="0" err="1"/>
              <a:t>Toitū</a:t>
            </a:r>
            <a:r>
              <a:rPr lang="en-NZ" sz="1400" dirty="0"/>
              <a:t> </a:t>
            </a:r>
            <a:r>
              <a:rPr lang="en-NZ" sz="1400" dirty="0" err="1"/>
              <a:t>Envirocare</a:t>
            </a:r>
            <a:r>
              <a:rPr lang="en-NZ" sz="1400" dirty="0"/>
              <a:t>. It discusses how the </a:t>
            </a:r>
            <a:r>
              <a:rPr lang="en-NZ" sz="1400" dirty="0">
                <a:hlinkClick r:id="rId6"/>
              </a:rPr>
              <a:t>UN Sustainable Development Goals</a:t>
            </a:r>
            <a:r>
              <a:rPr lang="en-NZ" sz="1400" dirty="0"/>
              <a:t> are essential for businesses to align actions with impact for sustainability.</a:t>
            </a:r>
          </a:p>
          <a:p>
            <a:endParaRPr lang="en-NZ" sz="1400" dirty="0"/>
          </a:p>
          <a:p>
            <a:r>
              <a:rPr lang="en-NZ" sz="1400" dirty="0"/>
              <a:t>Understand more about the Goals, the business imperative for alignment, the key steps for successful integration and see examples from organisations who’ve started on the journey.</a:t>
            </a:r>
          </a:p>
          <a:p>
            <a:endParaRPr lang="en-NZ" sz="1400" dirty="0"/>
          </a:p>
          <a:p>
            <a:r>
              <a:rPr lang="en-NZ" sz="1400" dirty="0"/>
              <a:t>Hear from </a:t>
            </a:r>
            <a:r>
              <a:rPr lang="en-NZ" sz="1400" dirty="0" err="1"/>
              <a:t>Toitū</a:t>
            </a:r>
            <a:r>
              <a:rPr lang="en-NZ" sz="1400" dirty="0"/>
              <a:t> </a:t>
            </a:r>
            <a:r>
              <a:rPr lang="en-NZ" sz="1400" dirty="0" err="1"/>
              <a:t>Envirocare’s</a:t>
            </a:r>
            <a:r>
              <a:rPr lang="en-NZ" sz="1400" dirty="0"/>
              <a:t> SDG expert – Sophia White, along with Amy Hughes, </a:t>
            </a:r>
            <a:r>
              <a:rPr lang="en-NZ" sz="1400" dirty="0">
                <a:hlinkClick r:id="rId7"/>
              </a:rPr>
              <a:t>Wellington Zoo’s</a:t>
            </a:r>
            <a:r>
              <a:rPr lang="en-NZ" sz="1400" dirty="0"/>
              <a:t> General Manager Communication, Experience and Conservation, and Gary Walker, </a:t>
            </a:r>
            <a:r>
              <a:rPr lang="en-NZ" sz="1400" dirty="0">
                <a:hlinkClick r:id="rId8"/>
              </a:rPr>
              <a:t>Auckland District Health Board’s</a:t>
            </a:r>
            <a:r>
              <a:rPr lang="en-NZ" sz="1400" dirty="0"/>
              <a:t> Project Manager – Sustainable Development Goals Alignment.</a:t>
            </a:r>
          </a:p>
        </p:txBody>
      </p:sp>
      <p:pic>
        <p:nvPicPr>
          <p:cNvPr id="13" name="Picture 12"/>
          <p:cNvPicPr>
            <a:picLocks noChangeAspect="1"/>
          </p:cNvPicPr>
          <p:nvPr/>
        </p:nvPicPr>
        <p:blipFill>
          <a:blip r:embed="rId9"/>
          <a:stretch>
            <a:fillRect/>
          </a:stretch>
        </p:blipFill>
        <p:spPr>
          <a:xfrm>
            <a:off x="92691" y="5154077"/>
            <a:ext cx="1004683" cy="840894"/>
          </a:xfrm>
          <a:prstGeom prst="rect">
            <a:avLst/>
          </a:prstGeom>
        </p:spPr>
      </p:pic>
      <p:pic>
        <p:nvPicPr>
          <p:cNvPr id="5124" name="Picture 4" descr="Toitū Envirocare - Climate Leaders Coalition"/>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108" t="31192" r="6681" b="30323"/>
          <a:stretch/>
        </p:blipFill>
        <p:spPr bwMode="auto">
          <a:xfrm>
            <a:off x="10781606" y="6176357"/>
            <a:ext cx="1330037" cy="61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713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25571" y="1722397"/>
            <a:ext cx="6521570" cy="338554"/>
          </a:xfrm>
          <a:prstGeom prst="rect">
            <a:avLst/>
          </a:prstGeom>
        </p:spPr>
        <p:txBody>
          <a:bodyPr wrap="square">
            <a:spAutoFit/>
          </a:bodyPr>
          <a:lstStyle/>
          <a:p>
            <a:pPr lvl="1"/>
            <a:r>
              <a:rPr lang="mi-NZ" sz="1600" dirty="0">
                <a:solidFill>
                  <a:srgbClr val="49596E"/>
                </a:solidFill>
              </a:rPr>
              <a:t>5.1. Vision Mātauranga </a:t>
            </a:r>
            <a:endParaRPr lang="en-NZ" sz="1600" dirty="0">
              <a:solidFill>
                <a:srgbClr val="49596E"/>
              </a:solidFill>
            </a:endParaRPr>
          </a:p>
        </p:txBody>
      </p:sp>
      <p:sp>
        <p:nvSpPr>
          <p:cNvPr id="5" name="Rectangle 4"/>
          <p:cNvSpPr/>
          <p:nvPr/>
        </p:nvSpPr>
        <p:spPr>
          <a:xfrm>
            <a:off x="65673" y="6214074"/>
            <a:ext cx="11877773" cy="523220"/>
          </a:xfrm>
          <a:prstGeom prst="rect">
            <a:avLst/>
          </a:prstGeom>
        </p:spPr>
        <p:txBody>
          <a:bodyPr wrap="square">
            <a:spAutoFit/>
          </a:bodyPr>
          <a:lstStyle/>
          <a:p>
            <a:r>
              <a:rPr lang="en-NZ" sz="1400" dirty="0">
                <a:solidFill>
                  <a:srgbClr val="030303"/>
                </a:solidFill>
              </a:rPr>
              <a:t>More about Vision </a:t>
            </a:r>
            <a:r>
              <a:rPr lang="en-NZ" sz="1400" dirty="0" err="1">
                <a:solidFill>
                  <a:srgbClr val="030303"/>
                </a:solidFill>
              </a:rPr>
              <a:t>Mātauranga</a:t>
            </a:r>
            <a:r>
              <a:rPr lang="en-NZ" sz="1400" dirty="0">
                <a:solidFill>
                  <a:srgbClr val="030303"/>
                </a:solidFill>
              </a:rPr>
              <a:t>:</a:t>
            </a:r>
          </a:p>
          <a:p>
            <a:r>
              <a:rPr lang="en-NZ" sz="1400" dirty="0">
                <a:hlinkClick r:id="rId3"/>
              </a:rPr>
              <a:t>https://www.deepsouthchallenge.co.nz/programmes/vision-matauranga</a:t>
            </a:r>
            <a:r>
              <a:rPr lang="en-NZ" sz="1400" dirty="0"/>
              <a:t> </a:t>
            </a:r>
          </a:p>
        </p:txBody>
      </p:sp>
      <p:sp>
        <p:nvSpPr>
          <p:cNvPr id="9" name="Rectangle 8"/>
          <p:cNvSpPr/>
          <p:nvPr/>
        </p:nvSpPr>
        <p:spPr>
          <a:xfrm>
            <a:off x="65673" y="2008677"/>
            <a:ext cx="9427462" cy="2246769"/>
          </a:xfrm>
          <a:prstGeom prst="rect">
            <a:avLst/>
          </a:prstGeom>
        </p:spPr>
        <p:txBody>
          <a:bodyPr wrap="square">
            <a:spAutoFit/>
          </a:bodyPr>
          <a:lstStyle/>
          <a:p>
            <a:r>
              <a:rPr lang="en-NZ" sz="1400" dirty="0"/>
              <a:t>The Deep South Challenge has a programme called Vision </a:t>
            </a:r>
            <a:r>
              <a:rPr lang="en-NZ" sz="1400" dirty="0" err="1"/>
              <a:t>Mātauranga</a:t>
            </a:r>
            <a:r>
              <a:rPr lang="en-NZ" sz="1400" dirty="0"/>
              <a:t>. Eight Māori-led science projects have been or are currently funded through the programme. The names of the projects are set out to the right.</a:t>
            </a:r>
          </a:p>
          <a:p>
            <a:endParaRPr lang="en-NZ" sz="1400" dirty="0"/>
          </a:p>
          <a:p>
            <a:r>
              <a:rPr lang="en-NZ" sz="1400" dirty="0"/>
              <a:t>These projects are investigating climate change impacts and opportunities for iwi, </a:t>
            </a:r>
            <a:r>
              <a:rPr lang="en-NZ" sz="1400" dirty="0" err="1"/>
              <a:t>hapū</a:t>
            </a:r>
            <a:r>
              <a:rPr lang="en-NZ" sz="1400" dirty="0"/>
              <a:t>, </a:t>
            </a:r>
            <a:r>
              <a:rPr lang="en-NZ" sz="1400" dirty="0" err="1"/>
              <a:t>whānau</a:t>
            </a:r>
            <a:r>
              <a:rPr lang="en-NZ" sz="1400" dirty="0"/>
              <a:t> and Māori business. Together they represent the largest ever Māori-led research effort into the implications of changing climate conditions for Māori society.</a:t>
            </a:r>
          </a:p>
          <a:p>
            <a:endParaRPr lang="en-NZ" sz="1400" dirty="0"/>
          </a:p>
          <a:p>
            <a:r>
              <a:rPr lang="en-NZ" sz="1400" dirty="0"/>
              <a:t>One project in the programme, </a:t>
            </a:r>
            <a:r>
              <a:rPr lang="en-NZ" sz="1400" dirty="0">
                <a:hlinkClick r:id="rId4"/>
              </a:rPr>
              <a:t>Climate Change &amp; Coastal Māori Communities</a:t>
            </a:r>
            <a:r>
              <a:rPr lang="en-NZ" sz="1400" dirty="0"/>
              <a:t>, is ‘using the knowledge systems of whakapapa (genealogy), </a:t>
            </a:r>
            <a:r>
              <a:rPr lang="en-NZ" sz="1400" dirty="0" err="1"/>
              <a:t>hīkoi</a:t>
            </a:r>
            <a:r>
              <a:rPr lang="en-NZ" sz="1400" dirty="0"/>
              <a:t> (walking) and </a:t>
            </a:r>
            <a:r>
              <a:rPr lang="en-NZ" sz="1400" dirty="0" err="1"/>
              <a:t>kōrero</a:t>
            </a:r>
            <a:r>
              <a:rPr lang="en-NZ" sz="1400" dirty="0"/>
              <a:t> </a:t>
            </a:r>
            <a:r>
              <a:rPr lang="en-NZ" sz="1400" dirty="0" err="1"/>
              <a:t>tuku</a:t>
            </a:r>
            <a:r>
              <a:rPr lang="en-NZ" sz="1400" dirty="0"/>
              <a:t> </a:t>
            </a:r>
            <a:r>
              <a:rPr lang="en-NZ" sz="1400" dirty="0" err="1"/>
              <a:t>iho</a:t>
            </a:r>
            <a:r>
              <a:rPr lang="en-NZ" sz="1400" dirty="0"/>
              <a:t> (ancestral knowledge) to activate community understandings of and responses to climate change.’</a:t>
            </a:r>
            <a:r>
              <a:rPr lang="en-NZ" sz="1400" dirty="0">
                <a:solidFill>
                  <a:srgbClr val="000000"/>
                </a:solidFill>
              </a:rPr>
              <a:t> </a:t>
            </a:r>
          </a:p>
          <a:p>
            <a:endParaRPr lang="mi-NZ" sz="1400" dirty="0">
              <a:solidFill>
                <a:srgbClr val="000000"/>
              </a:solidFill>
            </a:endParaRPr>
          </a:p>
        </p:txBody>
      </p:sp>
      <p:pic>
        <p:nvPicPr>
          <p:cNvPr id="6" name="Picture 5"/>
          <p:cNvPicPr>
            <a:picLocks noChangeAspect="1"/>
          </p:cNvPicPr>
          <p:nvPr/>
        </p:nvPicPr>
        <p:blipFill>
          <a:blip r:embed="rId5"/>
          <a:stretch>
            <a:fillRect/>
          </a:stretch>
        </p:blipFill>
        <p:spPr>
          <a:xfrm>
            <a:off x="9777380" y="1480642"/>
            <a:ext cx="1988388" cy="4439076"/>
          </a:xfrm>
          <a:prstGeom prst="rect">
            <a:avLst/>
          </a:prstGeom>
        </p:spPr>
      </p:pic>
      <p:pic>
        <p:nvPicPr>
          <p:cNvPr id="7" name="Picture 2" descr="Deep South National Science Challenge projects confirmed | NIW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47699" y="6217411"/>
            <a:ext cx="2846058" cy="47965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a:spLocks noGrp="1"/>
          </p:cNvSpPr>
          <p:nvPr>
            <p:ph type="title"/>
          </p:nvPr>
        </p:nvSpPr>
        <p:spPr>
          <a:xfrm>
            <a:off x="65673" y="1253156"/>
            <a:ext cx="11700095" cy="454972"/>
          </a:xfrm>
        </p:spPr>
        <p:txBody>
          <a:bodyPr>
            <a:normAutofit/>
          </a:bodyPr>
          <a:lstStyle/>
          <a:p>
            <a:r>
              <a:rPr lang="en-NZ" sz="2400" dirty="0">
                <a:solidFill>
                  <a:schemeClr val="tx2"/>
                </a:solidFill>
              </a:rPr>
              <a:t>5. Assessing climate change from a culturally appropriate context </a:t>
            </a:r>
          </a:p>
        </p:txBody>
      </p:sp>
      <p:pic>
        <p:nvPicPr>
          <p:cNvPr id="10" name="Picture 9"/>
          <p:cNvPicPr>
            <a:picLocks noChangeAspect="1"/>
          </p:cNvPicPr>
          <p:nvPr/>
        </p:nvPicPr>
        <p:blipFill>
          <a:blip r:embed="rId7"/>
          <a:stretch>
            <a:fillRect/>
          </a:stretch>
        </p:blipFill>
        <p:spPr>
          <a:xfrm>
            <a:off x="7137166" y="3934563"/>
            <a:ext cx="2110533" cy="1985155"/>
          </a:xfrm>
          <a:prstGeom prst="rect">
            <a:avLst/>
          </a:prstGeom>
        </p:spPr>
      </p:pic>
      <p:sp>
        <p:nvSpPr>
          <p:cNvPr id="2" name="Rectangle 1"/>
          <p:cNvSpPr/>
          <p:nvPr/>
        </p:nvSpPr>
        <p:spPr>
          <a:xfrm>
            <a:off x="157113" y="4303318"/>
            <a:ext cx="6695808" cy="1600438"/>
          </a:xfrm>
          <a:prstGeom prst="rect">
            <a:avLst/>
          </a:prstGeom>
        </p:spPr>
        <p:txBody>
          <a:bodyPr wrap="square">
            <a:spAutoFit/>
          </a:bodyPr>
          <a:lstStyle/>
          <a:p>
            <a:r>
              <a:rPr lang="mi-NZ" sz="1400" dirty="0"/>
              <a:t>A final hui and exhibit of the project was held, with information available here: </a:t>
            </a:r>
            <a:r>
              <a:rPr lang="mi-NZ" sz="1400" dirty="0">
                <a:hlinkClick r:id="rId8"/>
              </a:rPr>
              <a:t>https://www.deepsouthchallenge.co.nz/news-updates/third-wai-o-papa-exhibition-project-hope-maori-coastal-communities</a:t>
            </a:r>
            <a:r>
              <a:rPr lang="mi-NZ" sz="1400" dirty="0"/>
              <a:t>. </a:t>
            </a:r>
            <a:endParaRPr lang="en-NZ" sz="1400" dirty="0"/>
          </a:p>
          <a:p>
            <a:endParaRPr lang="mi-NZ" sz="1400" dirty="0"/>
          </a:p>
          <a:p>
            <a:r>
              <a:rPr lang="mi-NZ" sz="1400" dirty="0">
                <a:solidFill>
                  <a:srgbClr val="000000"/>
                </a:solidFill>
              </a:rPr>
              <a:t>Artist and researcher Dr. Huhana Smith discusses </a:t>
            </a:r>
            <a:r>
              <a:rPr lang="en-NZ" sz="1400" dirty="0"/>
              <a:t>adaptation strategies to address climate change impacts on coastal Māori communities here: </a:t>
            </a:r>
            <a:r>
              <a:rPr lang="en-NZ" sz="1400" dirty="0">
                <a:hlinkClick r:id="rId9"/>
              </a:rPr>
              <a:t>https://soundcloud.com/thedowse/climate-talk-dr-huhana-smith</a:t>
            </a:r>
            <a:r>
              <a:rPr lang="en-NZ" sz="1400" dirty="0"/>
              <a:t>.</a:t>
            </a:r>
          </a:p>
        </p:txBody>
      </p:sp>
    </p:spTree>
    <p:extLst>
      <p:ext uri="{BB962C8B-B14F-4D97-AF65-F5344CB8AC3E}">
        <p14:creationId xmlns:p14="http://schemas.microsoft.com/office/powerpoint/2010/main" val="1206253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5001" y="3364502"/>
            <a:ext cx="1051625" cy="880183"/>
          </a:xfrm>
          <a:prstGeom prst="rect">
            <a:avLst/>
          </a:prstGeom>
        </p:spPr>
      </p:pic>
      <p:sp>
        <p:nvSpPr>
          <p:cNvPr id="14" name="TextBox 13"/>
          <p:cNvSpPr txBox="1"/>
          <p:nvPr/>
        </p:nvSpPr>
        <p:spPr>
          <a:xfrm>
            <a:off x="2384367" y="2841282"/>
            <a:ext cx="7572895" cy="523220"/>
          </a:xfrm>
          <a:prstGeom prst="rect">
            <a:avLst/>
          </a:prstGeom>
          <a:noFill/>
        </p:spPr>
        <p:txBody>
          <a:bodyPr wrap="square" rtlCol="0">
            <a:spAutoFit/>
          </a:bodyPr>
          <a:lstStyle/>
          <a:p>
            <a:pPr algn="ctr"/>
            <a:r>
              <a:rPr lang="en-NZ" sz="1400" dirty="0"/>
              <a:t>The next sections will include a couple of longer panel discussions and presentations on these topics. </a:t>
            </a:r>
          </a:p>
          <a:p>
            <a:pPr algn="ctr"/>
            <a:r>
              <a:rPr lang="en-NZ" sz="1400" dirty="0"/>
              <a:t>Take a break now and make yourself a cuppa – then hit play!  </a:t>
            </a:r>
          </a:p>
        </p:txBody>
      </p:sp>
    </p:spTree>
    <p:extLst>
      <p:ext uri="{BB962C8B-B14F-4D97-AF65-F5344CB8AC3E}">
        <p14:creationId xmlns:p14="http://schemas.microsoft.com/office/powerpoint/2010/main" val="427447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6Q6qP647A6U"/>
          <p:cNvPicPr>
            <a:picLocks noRot="1" noChangeAspect="1"/>
          </p:cNvPicPr>
          <p:nvPr>
            <a:videoFile r:link="rId1"/>
          </p:nvPr>
        </p:nvPicPr>
        <p:blipFill>
          <a:blip r:embed="rId4"/>
          <a:stretch>
            <a:fillRect/>
          </a:stretch>
        </p:blipFill>
        <p:spPr>
          <a:xfrm>
            <a:off x="5387005" y="1703232"/>
            <a:ext cx="6553199" cy="3686175"/>
          </a:xfrm>
          <a:prstGeom prst="rect">
            <a:avLst/>
          </a:prstGeom>
        </p:spPr>
      </p:pic>
      <p:sp>
        <p:nvSpPr>
          <p:cNvPr id="7" name="TextBox 6"/>
          <p:cNvSpPr txBox="1"/>
          <p:nvPr/>
        </p:nvSpPr>
        <p:spPr>
          <a:xfrm>
            <a:off x="172016" y="1315348"/>
            <a:ext cx="8908610" cy="338554"/>
          </a:xfrm>
          <a:prstGeom prst="rect">
            <a:avLst/>
          </a:prstGeom>
          <a:noFill/>
        </p:spPr>
        <p:txBody>
          <a:bodyPr wrap="square" rtlCol="0">
            <a:spAutoFit/>
          </a:bodyPr>
          <a:lstStyle/>
          <a:p>
            <a:r>
              <a:rPr lang="en-NZ" sz="1600" dirty="0">
                <a:solidFill>
                  <a:schemeClr val="tx2"/>
                </a:solidFill>
              </a:rPr>
              <a:t>5.2. Conference Panel by the Deep South Challenge (2019) - Changing with our climate  </a:t>
            </a:r>
          </a:p>
        </p:txBody>
      </p:sp>
      <p:sp>
        <p:nvSpPr>
          <p:cNvPr id="8" name="Content Placeholder 4"/>
          <p:cNvSpPr>
            <a:spLocks noGrp="1"/>
          </p:cNvSpPr>
          <p:nvPr>
            <p:ph idx="1"/>
          </p:nvPr>
        </p:nvSpPr>
        <p:spPr>
          <a:xfrm>
            <a:off x="5337210" y="5389407"/>
            <a:ext cx="3326394" cy="256826"/>
          </a:xfrm>
        </p:spPr>
        <p:txBody>
          <a:bodyPr>
            <a:noAutofit/>
          </a:bodyPr>
          <a:lstStyle/>
          <a:p>
            <a:pPr marL="0" indent="0">
              <a:buNone/>
            </a:pPr>
            <a:r>
              <a:rPr lang="en-NZ" sz="1050" dirty="0">
                <a:solidFill>
                  <a:schemeClr val="tx2"/>
                </a:solidFill>
                <a:hlinkClick r:id="rId5"/>
              </a:rPr>
              <a:t>https://youtu.be/6Q6qP647A6U</a:t>
            </a:r>
            <a:r>
              <a:rPr lang="en-NZ" sz="1050" dirty="0">
                <a:solidFill>
                  <a:schemeClr val="tx2"/>
                </a:solidFill>
              </a:rPr>
              <a:t> (12/05/2020) </a:t>
            </a:r>
          </a:p>
        </p:txBody>
      </p:sp>
      <p:sp>
        <p:nvSpPr>
          <p:cNvPr id="2" name="TextBox 1"/>
          <p:cNvSpPr txBox="1"/>
          <p:nvPr/>
        </p:nvSpPr>
        <p:spPr>
          <a:xfrm>
            <a:off x="831273" y="5517820"/>
            <a:ext cx="972589" cy="307777"/>
          </a:xfrm>
          <a:prstGeom prst="rect">
            <a:avLst/>
          </a:prstGeom>
          <a:noFill/>
        </p:spPr>
        <p:txBody>
          <a:bodyPr wrap="square" rtlCol="0">
            <a:spAutoFit/>
          </a:bodyPr>
          <a:lstStyle/>
          <a:p>
            <a:r>
              <a:rPr lang="en-NZ" sz="1400" dirty="0"/>
              <a:t>1h</a:t>
            </a:r>
          </a:p>
        </p:txBody>
      </p:sp>
      <p:pic>
        <p:nvPicPr>
          <p:cNvPr id="9" name="Picture 2" descr="Deep South National Science Challenge projects confirmed | NIW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7511" y="6250261"/>
            <a:ext cx="2694909" cy="4541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58189" y="5329183"/>
            <a:ext cx="773084" cy="647051"/>
          </a:xfrm>
          <a:prstGeom prst="rect">
            <a:avLst/>
          </a:prstGeom>
        </p:spPr>
      </p:pic>
      <p:sp>
        <p:nvSpPr>
          <p:cNvPr id="3" name="Rectangle 2"/>
          <p:cNvSpPr/>
          <p:nvPr/>
        </p:nvSpPr>
        <p:spPr>
          <a:xfrm>
            <a:off x="172016" y="1703232"/>
            <a:ext cx="4482753" cy="2677656"/>
          </a:xfrm>
          <a:prstGeom prst="rect">
            <a:avLst/>
          </a:prstGeom>
        </p:spPr>
        <p:txBody>
          <a:bodyPr wrap="square">
            <a:spAutoFit/>
          </a:bodyPr>
          <a:lstStyle/>
          <a:p>
            <a:r>
              <a:rPr lang="en-NZ" sz="1400" dirty="0">
                <a:solidFill>
                  <a:srgbClr val="030303"/>
                </a:solidFill>
              </a:rPr>
              <a:t>Chaired by acclaimed journalist </a:t>
            </a:r>
            <a:r>
              <a:rPr lang="en-NZ" sz="1400" dirty="0" err="1">
                <a:solidFill>
                  <a:srgbClr val="030303"/>
                </a:solidFill>
              </a:rPr>
              <a:t>Mihi</a:t>
            </a:r>
            <a:r>
              <a:rPr lang="en-NZ" sz="1400" dirty="0">
                <a:solidFill>
                  <a:srgbClr val="030303"/>
                </a:solidFill>
              </a:rPr>
              <a:t> Forbes, currently anchoring The Hui, and exploring the question of what </a:t>
            </a:r>
            <a:r>
              <a:rPr lang="en-NZ" sz="1400" dirty="0" err="1">
                <a:solidFill>
                  <a:srgbClr val="030303"/>
                </a:solidFill>
              </a:rPr>
              <a:t>hapū</a:t>
            </a:r>
            <a:r>
              <a:rPr lang="en-NZ" sz="1400" dirty="0">
                <a:solidFill>
                  <a:srgbClr val="030303"/>
                </a:solidFill>
              </a:rPr>
              <a:t> and iwi can teach the rest of the New Zealand about changing with our climate. </a:t>
            </a:r>
          </a:p>
          <a:p>
            <a:endParaRPr lang="en-NZ" sz="1400" dirty="0">
              <a:solidFill>
                <a:srgbClr val="030303"/>
              </a:solidFill>
            </a:endParaRPr>
          </a:p>
          <a:p>
            <a:r>
              <a:rPr lang="en-NZ" sz="1400" dirty="0">
                <a:solidFill>
                  <a:srgbClr val="030303"/>
                </a:solidFill>
              </a:rPr>
              <a:t>With panellists:</a:t>
            </a:r>
          </a:p>
          <a:p>
            <a:pPr marL="285750" indent="-285750">
              <a:buFont typeface="Arial" panose="020B0604020202020204" pitchFamily="34" charset="0"/>
              <a:buChar char="•"/>
            </a:pPr>
            <a:r>
              <a:rPr lang="en-NZ" sz="1400" dirty="0">
                <a:solidFill>
                  <a:srgbClr val="030303"/>
                </a:solidFill>
              </a:rPr>
              <a:t>Aroha </a:t>
            </a:r>
            <a:r>
              <a:rPr lang="en-NZ" sz="1400" dirty="0" err="1">
                <a:solidFill>
                  <a:srgbClr val="030303"/>
                </a:solidFill>
              </a:rPr>
              <a:t>Spinks</a:t>
            </a:r>
            <a:r>
              <a:rPr lang="en-NZ" sz="1400" dirty="0">
                <a:solidFill>
                  <a:srgbClr val="030303"/>
                </a:solidFill>
              </a:rPr>
              <a:t>, Massey University</a:t>
            </a:r>
          </a:p>
          <a:p>
            <a:pPr marL="285750" indent="-285750">
              <a:buFont typeface="Arial" panose="020B0604020202020204" pitchFamily="34" charset="0"/>
              <a:buChar char="•"/>
            </a:pPr>
            <a:r>
              <a:rPr lang="en-NZ" sz="1400" dirty="0" err="1">
                <a:solidFill>
                  <a:srgbClr val="030303"/>
                </a:solidFill>
              </a:rPr>
              <a:t>Matapura</a:t>
            </a:r>
            <a:r>
              <a:rPr lang="en-NZ" sz="1400" dirty="0">
                <a:solidFill>
                  <a:srgbClr val="030303"/>
                </a:solidFill>
              </a:rPr>
              <a:t> Ellison, </a:t>
            </a:r>
            <a:r>
              <a:rPr lang="en-NZ" sz="1400" dirty="0" err="1">
                <a:solidFill>
                  <a:srgbClr val="030303"/>
                </a:solidFill>
              </a:rPr>
              <a:t>Kāti</a:t>
            </a:r>
            <a:r>
              <a:rPr lang="en-NZ" sz="1400" dirty="0">
                <a:solidFill>
                  <a:srgbClr val="030303"/>
                </a:solidFill>
              </a:rPr>
              <a:t> </a:t>
            </a:r>
            <a:r>
              <a:rPr lang="en-NZ" sz="1400" dirty="0" err="1">
                <a:solidFill>
                  <a:srgbClr val="030303"/>
                </a:solidFill>
              </a:rPr>
              <a:t>Huirapa</a:t>
            </a:r>
            <a:r>
              <a:rPr lang="en-NZ" sz="1400" dirty="0">
                <a:solidFill>
                  <a:srgbClr val="030303"/>
                </a:solidFill>
              </a:rPr>
              <a:t> </a:t>
            </a:r>
            <a:r>
              <a:rPr lang="en-NZ" sz="1400" dirty="0" err="1">
                <a:solidFill>
                  <a:srgbClr val="030303"/>
                </a:solidFill>
              </a:rPr>
              <a:t>Rūnaka</a:t>
            </a:r>
            <a:r>
              <a:rPr lang="en-NZ" sz="1400" dirty="0">
                <a:solidFill>
                  <a:srgbClr val="030303"/>
                </a:solidFill>
              </a:rPr>
              <a:t> </a:t>
            </a:r>
            <a:r>
              <a:rPr lang="en-NZ" sz="1400" dirty="0" err="1">
                <a:solidFill>
                  <a:srgbClr val="030303"/>
                </a:solidFill>
              </a:rPr>
              <a:t>ki</a:t>
            </a:r>
            <a:r>
              <a:rPr lang="en-NZ" sz="1400" dirty="0">
                <a:solidFill>
                  <a:srgbClr val="030303"/>
                </a:solidFill>
              </a:rPr>
              <a:t> </a:t>
            </a:r>
            <a:r>
              <a:rPr lang="en-NZ" sz="1400" dirty="0" err="1">
                <a:solidFill>
                  <a:srgbClr val="030303"/>
                </a:solidFill>
              </a:rPr>
              <a:t>Puketeraki</a:t>
            </a:r>
            <a:r>
              <a:rPr lang="en-NZ" sz="1400" dirty="0">
                <a:solidFill>
                  <a:srgbClr val="030303"/>
                </a:solidFill>
              </a:rPr>
              <a:t> </a:t>
            </a:r>
          </a:p>
          <a:p>
            <a:pPr marL="285750" indent="-285750">
              <a:buFont typeface="Arial" panose="020B0604020202020204" pitchFamily="34" charset="0"/>
              <a:buChar char="•"/>
            </a:pPr>
            <a:r>
              <a:rPr lang="en-NZ" sz="1400" dirty="0">
                <a:solidFill>
                  <a:srgbClr val="030303"/>
                </a:solidFill>
              </a:rPr>
              <a:t>Melanie Mark-</a:t>
            </a:r>
            <a:r>
              <a:rPr lang="en-NZ" sz="1400" dirty="0" err="1">
                <a:solidFill>
                  <a:srgbClr val="030303"/>
                </a:solidFill>
              </a:rPr>
              <a:t>Shadbolt</a:t>
            </a:r>
            <a:r>
              <a:rPr lang="en-NZ" sz="1400" dirty="0">
                <a:solidFill>
                  <a:srgbClr val="030303"/>
                </a:solidFill>
              </a:rPr>
              <a:t>, Ministry for the Environment </a:t>
            </a:r>
          </a:p>
          <a:p>
            <a:pPr marL="285750" indent="-285750">
              <a:buFont typeface="Arial" panose="020B0604020202020204" pitchFamily="34" charset="0"/>
              <a:buChar char="•"/>
            </a:pPr>
            <a:r>
              <a:rPr lang="en-NZ" sz="1400" dirty="0" err="1">
                <a:solidFill>
                  <a:srgbClr val="030303"/>
                </a:solidFill>
              </a:rPr>
              <a:t>Ngarimu</a:t>
            </a:r>
            <a:r>
              <a:rPr lang="en-NZ" sz="1400" dirty="0">
                <a:solidFill>
                  <a:srgbClr val="030303"/>
                </a:solidFill>
              </a:rPr>
              <a:t> Blair, Ngāti </a:t>
            </a:r>
            <a:r>
              <a:rPr lang="en-NZ" sz="1400" dirty="0" err="1">
                <a:solidFill>
                  <a:srgbClr val="030303"/>
                </a:solidFill>
              </a:rPr>
              <a:t>Whatua</a:t>
            </a:r>
            <a:r>
              <a:rPr lang="en-NZ" sz="1400" dirty="0">
                <a:solidFill>
                  <a:srgbClr val="030303"/>
                </a:solidFill>
              </a:rPr>
              <a:t> </a:t>
            </a:r>
            <a:r>
              <a:rPr lang="en-NZ" sz="1400" dirty="0" err="1">
                <a:solidFill>
                  <a:srgbClr val="030303"/>
                </a:solidFill>
              </a:rPr>
              <a:t>Orakei</a:t>
            </a:r>
            <a:r>
              <a:rPr lang="en-NZ" sz="1400" dirty="0">
                <a:solidFill>
                  <a:srgbClr val="030303"/>
                </a:solidFill>
              </a:rPr>
              <a:t> </a:t>
            </a:r>
          </a:p>
          <a:p>
            <a:pPr marL="285750" indent="-285750">
              <a:buFont typeface="Arial" panose="020B0604020202020204" pitchFamily="34" charset="0"/>
              <a:buChar char="•"/>
            </a:pPr>
            <a:r>
              <a:rPr lang="en-NZ" sz="1400" dirty="0">
                <a:solidFill>
                  <a:srgbClr val="030303"/>
                </a:solidFill>
              </a:rPr>
              <a:t>Sandy Morrison, University of Waikato </a:t>
            </a:r>
          </a:p>
          <a:p>
            <a:pPr marL="285750" indent="-285750">
              <a:buFont typeface="Arial" panose="020B0604020202020204" pitchFamily="34" charset="0"/>
              <a:buChar char="•"/>
            </a:pPr>
            <a:r>
              <a:rPr lang="en-NZ" sz="1400" dirty="0">
                <a:solidFill>
                  <a:srgbClr val="030303"/>
                </a:solidFill>
              </a:rPr>
              <a:t>Shaun Awatere, Manaaki Whenua </a:t>
            </a:r>
            <a:r>
              <a:rPr lang="en-NZ" sz="1400" dirty="0" err="1">
                <a:solidFill>
                  <a:srgbClr val="030303"/>
                </a:solidFill>
              </a:rPr>
              <a:t>Landcare</a:t>
            </a:r>
            <a:r>
              <a:rPr lang="en-NZ" sz="1400" dirty="0">
                <a:solidFill>
                  <a:srgbClr val="030303"/>
                </a:solidFill>
              </a:rPr>
              <a:t> Research</a:t>
            </a:r>
            <a:endParaRPr lang="en-NZ" sz="1400" dirty="0"/>
          </a:p>
        </p:txBody>
      </p:sp>
    </p:spTree>
    <p:extLst>
      <p:ext uri="{BB962C8B-B14F-4D97-AF65-F5344CB8AC3E}">
        <p14:creationId xmlns:p14="http://schemas.microsoft.com/office/powerpoint/2010/main" val="4254344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128644" y="5453149"/>
            <a:ext cx="4447618" cy="353085"/>
          </a:xfrm>
        </p:spPr>
        <p:txBody>
          <a:bodyPr>
            <a:normAutofit/>
          </a:bodyPr>
          <a:lstStyle/>
          <a:p>
            <a:pPr marL="0" indent="0">
              <a:buNone/>
            </a:pPr>
            <a:r>
              <a:rPr lang="en-NZ" sz="1050" dirty="0">
                <a:solidFill>
                  <a:schemeClr val="tx2"/>
                </a:solidFill>
                <a:hlinkClick r:id="rId4"/>
              </a:rPr>
              <a:t>https://youtu.be/pnxnnysCadA</a:t>
            </a:r>
            <a:r>
              <a:rPr lang="en-NZ" sz="1050" dirty="0">
                <a:solidFill>
                  <a:schemeClr val="tx2"/>
                </a:solidFill>
              </a:rPr>
              <a:t> (14.05.2020) Please start at 7.10min in. </a:t>
            </a:r>
          </a:p>
        </p:txBody>
      </p:sp>
      <p:sp>
        <p:nvSpPr>
          <p:cNvPr id="3" name="TextBox 2"/>
          <p:cNvSpPr txBox="1"/>
          <p:nvPr/>
        </p:nvSpPr>
        <p:spPr>
          <a:xfrm>
            <a:off x="78906" y="1265972"/>
            <a:ext cx="7813141" cy="338554"/>
          </a:xfrm>
          <a:prstGeom prst="rect">
            <a:avLst/>
          </a:prstGeom>
          <a:noFill/>
        </p:spPr>
        <p:txBody>
          <a:bodyPr wrap="square" rtlCol="0">
            <a:spAutoFit/>
          </a:bodyPr>
          <a:lstStyle/>
          <a:p>
            <a:r>
              <a:rPr lang="en-NZ" sz="1600" dirty="0">
                <a:solidFill>
                  <a:schemeClr val="tx2"/>
                </a:solidFill>
              </a:rPr>
              <a:t>5.3. Climate resilient Māori land - Deep South Challenge project update (2018):  </a:t>
            </a:r>
          </a:p>
        </p:txBody>
      </p:sp>
      <p:sp>
        <p:nvSpPr>
          <p:cNvPr id="4" name="TextBox 3"/>
          <p:cNvSpPr txBox="1"/>
          <p:nvPr/>
        </p:nvSpPr>
        <p:spPr>
          <a:xfrm>
            <a:off x="964794" y="5596751"/>
            <a:ext cx="1047403" cy="307777"/>
          </a:xfrm>
          <a:prstGeom prst="rect">
            <a:avLst/>
          </a:prstGeom>
          <a:noFill/>
        </p:spPr>
        <p:txBody>
          <a:bodyPr wrap="square" rtlCol="0">
            <a:spAutoFit/>
          </a:bodyPr>
          <a:lstStyle/>
          <a:p>
            <a:r>
              <a:rPr lang="en-NZ" sz="1400" dirty="0"/>
              <a:t>1h</a:t>
            </a:r>
          </a:p>
        </p:txBody>
      </p:sp>
      <p:pic>
        <p:nvPicPr>
          <p:cNvPr id="7" name="Picture 2" descr="Deep South National Science Challenge projects confirmed | NIW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7511" y="6250261"/>
            <a:ext cx="2694909" cy="4541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stretch>
            <a:fillRect/>
          </a:stretch>
        </p:blipFill>
        <p:spPr>
          <a:xfrm>
            <a:off x="78906" y="5285648"/>
            <a:ext cx="882074" cy="738273"/>
          </a:xfrm>
          <a:prstGeom prst="rect">
            <a:avLst/>
          </a:prstGeom>
        </p:spPr>
      </p:pic>
      <p:sp>
        <p:nvSpPr>
          <p:cNvPr id="6" name="Rectangle 5"/>
          <p:cNvSpPr/>
          <p:nvPr/>
        </p:nvSpPr>
        <p:spPr>
          <a:xfrm>
            <a:off x="78906" y="1703124"/>
            <a:ext cx="5049738" cy="4308872"/>
          </a:xfrm>
          <a:prstGeom prst="rect">
            <a:avLst/>
          </a:prstGeom>
        </p:spPr>
        <p:txBody>
          <a:bodyPr wrap="square">
            <a:spAutoFit/>
          </a:bodyPr>
          <a:lstStyle/>
          <a:p>
            <a:r>
              <a:rPr lang="en-NZ" sz="1400" dirty="0">
                <a:solidFill>
                  <a:srgbClr val="030303"/>
                </a:solidFill>
              </a:rPr>
              <a:t>Recent flooding on the East Coast has been a timely reminder about the threat of erosion, which is projected to worsen in our changing climate. In this seminar, researcher Shaun Awatere (Manaaki Whenua) will speak about his Vision Mātauranga project on economic modelling and native afforestation on the East Coast.</a:t>
            </a:r>
          </a:p>
          <a:p>
            <a:endParaRPr lang="en-NZ" sz="1400" dirty="0">
              <a:solidFill>
                <a:srgbClr val="030303"/>
              </a:solidFill>
            </a:endParaRPr>
          </a:p>
          <a:p>
            <a:r>
              <a:rPr lang="en-NZ" sz="1400" dirty="0">
                <a:solidFill>
                  <a:srgbClr val="030303"/>
                </a:solidFill>
              </a:rPr>
              <a:t>Māori within the </a:t>
            </a:r>
            <a:r>
              <a:rPr lang="en-NZ" sz="1400" dirty="0" err="1">
                <a:solidFill>
                  <a:srgbClr val="030303"/>
                </a:solidFill>
              </a:rPr>
              <a:t>Waiapu</a:t>
            </a:r>
            <a:r>
              <a:rPr lang="en-NZ" sz="1400" dirty="0">
                <a:solidFill>
                  <a:srgbClr val="030303"/>
                </a:solidFill>
              </a:rPr>
              <a:t> catchment on the East Coast have long-term interests in the land they own and manage. Māori are also heavily invested in primary industries. Projected climate change impacts put these interests at risk. </a:t>
            </a:r>
          </a:p>
          <a:p>
            <a:endParaRPr lang="en-NZ" sz="1400" dirty="0">
              <a:solidFill>
                <a:srgbClr val="030303"/>
              </a:solidFill>
            </a:endParaRPr>
          </a:p>
          <a:p>
            <a:r>
              <a:rPr lang="en-NZ" sz="1400" dirty="0">
                <a:solidFill>
                  <a:srgbClr val="030303"/>
                </a:solidFill>
              </a:rPr>
              <a:t>To help landowners reduce the risks of increased erosion under climate change, and to maximise their revenue, this project – which has only recently concluded – used </a:t>
            </a:r>
            <a:r>
              <a:rPr lang="en-NZ" sz="1400" dirty="0" err="1">
                <a:solidFill>
                  <a:srgbClr val="030303"/>
                </a:solidFill>
              </a:rPr>
              <a:t>kaupapa</a:t>
            </a:r>
            <a:r>
              <a:rPr lang="en-NZ" sz="1400" dirty="0">
                <a:solidFill>
                  <a:srgbClr val="030303"/>
                </a:solidFill>
              </a:rPr>
              <a:t> Māori, bio-physical and economic assessment tools to understand and evaluate different land-use decisions. </a:t>
            </a:r>
          </a:p>
          <a:p>
            <a:endParaRPr lang="en-NZ" sz="1400" dirty="0">
              <a:solidFill>
                <a:srgbClr val="030303"/>
              </a:solidFill>
            </a:endParaRPr>
          </a:p>
          <a:p>
            <a:r>
              <a:rPr lang="en-NZ" dirty="0"/>
              <a:t/>
            </a:r>
            <a:br>
              <a:rPr lang="en-NZ" dirty="0"/>
            </a:br>
            <a:endParaRPr lang="en-NZ" dirty="0"/>
          </a:p>
        </p:txBody>
      </p:sp>
      <p:sp>
        <p:nvSpPr>
          <p:cNvPr id="9" name="Rectangle 8"/>
          <p:cNvSpPr/>
          <p:nvPr/>
        </p:nvSpPr>
        <p:spPr>
          <a:xfrm>
            <a:off x="1377141" y="5285648"/>
            <a:ext cx="3751503" cy="738664"/>
          </a:xfrm>
          <a:prstGeom prst="rect">
            <a:avLst/>
          </a:prstGeom>
        </p:spPr>
        <p:txBody>
          <a:bodyPr wrap="square">
            <a:spAutoFit/>
          </a:bodyPr>
          <a:lstStyle/>
          <a:p>
            <a:r>
              <a:rPr lang="en-NZ" sz="1400" dirty="0"/>
              <a:t>This research project was a partnership between Manaaki Whenua </a:t>
            </a:r>
            <a:r>
              <a:rPr lang="en-NZ" sz="1400" dirty="0" err="1"/>
              <a:t>Landcare</a:t>
            </a:r>
            <a:r>
              <a:rPr lang="en-NZ" sz="1400" dirty="0"/>
              <a:t> Research, SCION and He </a:t>
            </a:r>
            <a:r>
              <a:rPr lang="en-NZ" sz="1400" dirty="0" err="1"/>
              <a:t>Oranga</a:t>
            </a:r>
            <a:r>
              <a:rPr lang="en-NZ" sz="1400" dirty="0"/>
              <a:t> </a:t>
            </a:r>
            <a:r>
              <a:rPr lang="en-NZ" sz="1400" dirty="0" err="1"/>
              <a:t>mō</a:t>
            </a:r>
            <a:r>
              <a:rPr lang="en-NZ" sz="1400" dirty="0"/>
              <a:t> </a:t>
            </a:r>
            <a:r>
              <a:rPr lang="en-NZ" sz="1400" dirty="0" err="1"/>
              <a:t>ngā</a:t>
            </a:r>
            <a:r>
              <a:rPr lang="en-NZ" sz="1400" dirty="0"/>
              <a:t> Uri Tuku </a:t>
            </a:r>
            <a:r>
              <a:rPr lang="en-NZ" sz="1400" dirty="0" err="1"/>
              <a:t>Iho</a:t>
            </a:r>
            <a:r>
              <a:rPr lang="en-NZ" sz="1400" dirty="0"/>
              <a:t> Trust.</a:t>
            </a:r>
            <a:r>
              <a:rPr lang="en-NZ" sz="1400" dirty="0">
                <a:solidFill>
                  <a:srgbClr val="030303"/>
                </a:solidFill>
              </a:rPr>
              <a:t> </a:t>
            </a:r>
          </a:p>
        </p:txBody>
      </p:sp>
      <p:pic>
        <p:nvPicPr>
          <p:cNvPr id="10" name="pnxnnysCadA"/>
          <p:cNvPicPr>
            <a:picLocks noRot="1" noChangeAspect="1"/>
          </p:cNvPicPr>
          <p:nvPr>
            <a:videoFile r:link="rId1"/>
          </p:nvPr>
        </p:nvPicPr>
        <p:blipFill>
          <a:blip r:embed="rId7"/>
          <a:stretch>
            <a:fillRect/>
          </a:stretch>
        </p:blipFill>
        <p:spPr>
          <a:xfrm>
            <a:off x="5210424" y="1604526"/>
            <a:ext cx="6841996" cy="3848623"/>
          </a:xfrm>
          <a:prstGeom prst="rect">
            <a:avLst/>
          </a:prstGeom>
        </p:spPr>
      </p:pic>
    </p:spTree>
    <p:extLst>
      <p:ext uri="{BB962C8B-B14F-4D97-AF65-F5344CB8AC3E}">
        <p14:creationId xmlns:p14="http://schemas.microsoft.com/office/powerpoint/2010/main" val="183940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15886" y="1238836"/>
            <a:ext cx="10515600" cy="558786"/>
          </a:xfrm>
        </p:spPr>
        <p:txBody>
          <a:bodyPr>
            <a:normAutofit/>
          </a:bodyPr>
          <a:lstStyle/>
          <a:p>
            <a:r>
              <a:rPr lang="en-NZ" sz="2800" dirty="0">
                <a:solidFill>
                  <a:schemeClr val="tx2"/>
                </a:solidFill>
              </a:rPr>
              <a:t>Module 2: The need to act now </a:t>
            </a:r>
          </a:p>
        </p:txBody>
      </p:sp>
      <p:sp>
        <p:nvSpPr>
          <p:cNvPr id="9" name="Content Placeholder 8"/>
          <p:cNvSpPr>
            <a:spLocks noGrp="1"/>
          </p:cNvSpPr>
          <p:nvPr>
            <p:ph type="body" idx="1"/>
          </p:nvPr>
        </p:nvSpPr>
        <p:spPr>
          <a:xfrm>
            <a:off x="290453" y="1830575"/>
            <a:ext cx="10408028" cy="4543829"/>
          </a:xfrm>
        </p:spPr>
        <p:txBody>
          <a:bodyPr numCol="2">
            <a:normAutofit/>
          </a:bodyPr>
          <a:lstStyle/>
          <a:p>
            <a:r>
              <a:rPr lang="en-NZ" sz="1200" dirty="0">
                <a:solidFill>
                  <a:schemeClr val="tx1"/>
                </a:solidFill>
              </a:rPr>
              <a:t>This module includes:</a:t>
            </a:r>
          </a:p>
          <a:p>
            <a:r>
              <a:rPr lang="en-NZ" sz="1200" dirty="0">
                <a:solidFill>
                  <a:schemeClr val="tx1"/>
                </a:solidFill>
              </a:rPr>
              <a:t>1. The financial cost of not acting now</a:t>
            </a:r>
          </a:p>
          <a:p>
            <a:pPr lvl="1"/>
            <a:r>
              <a:rPr lang="en-NZ" sz="1200" dirty="0">
                <a:solidFill>
                  <a:schemeClr val="tx1"/>
                </a:solidFill>
                <a:hlinkClick r:id="rId3" action="ppaction://hlinksldjump"/>
              </a:rPr>
              <a:t>1.1. Climate change is already costing us </a:t>
            </a:r>
            <a:endParaRPr lang="en-NZ" sz="1200" dirty="0">
              <a:solidFill>
                <a:schemeClr val="tx1"/>
              </a:solidFill>
            </a:endParaRPr>
          </a:p>
          <a:p>
            <a:pPr lvl="1"/>
            <a:r>
              <a:rPr lang="mi-NZ" sz="1200" dirty="0">
                <a:solidFill>
                  <a:schemeClr val="tx1"/>
                </a:solidFill>
                <a:hlinkClick r:id="rId4" action="ppaction://hlinksldjump"/>
              </a:rPr>
              <a:t>1.2. The costs of climate change for local government</a:t>
            </a:r>
            <a:endParaRPr lang="mi-NZ" sz="1200" dirty="0">
              <a:solidFill>
                <a:schemeClr val="tx1"/>
              </a:solidFill>
            </a:endParaRPr>
          </a:p>
          <a:p>
            <a:r>
              <a:rPr lang="mi-NZ" sz="1200" dirty="0">
                <a:solidFill>
                  <a:schemeClr val="tx1"/>
                </a:solidFill>
              </a:rPr>
              <a:t>2. The legal risks of not acting now</a:t>
            </a:r>
            <a:endParaRPr lang="en-NZ" sz="1200" dirty="0">
              <a:solidFill>
                <a:schemeClr val="tx1"/>
              </a:solidFill>
            </a:endParaRPr>
          </a:p>
          <a:p>
            <a:pPr lvl="1"/>
            <a:r>
              <a:rPr lang="mi-NZ" sz="1200" dirty="0">
                <a:solidFill>
                  <a:schemeClr val="tx1"/>
                </a:solidFill>
                <a:hlinkClick r:id="rId5" action="ppaction://hlinksldjump"/>
              </a:rPr>
              <a:t>2.1. Litigation risk</a:t>
            </a:r>
            <a:endParaRPr lang="mi-NZ" sz="1200" dirty="0">
              <a:solidFill>
                <a:schemeClr val="tx1"/>
              </a:solidFill>
            </a:endParaRPr>
          </a:p>
          <a:p>
            <a:pPr lvl="1"/>
            <a:r>
              <a:rPr lang="mi-NZ" sz="1200" dirty="0">
                <a:solidFill>
                  <a:schemeClr val="tx1"/>
                </a:solidFill>
                <a:hlinkClick r:id="rId6" action="ppaction://hlinksldjump"/>
              </a:rPr>
              <a:t>2.2. What kind of litigation could occur?</a:t>
            </a:r>
            <a:endParaRPr lang="mi-NZ" sz="1200" dirty="0">
              <a:solidFill>
                <a:schemeClr val="tx1"/>
              </a:solidFill>
            </a:endParaRPr>
          </a:p>
          <a:p>
            <a:pPr lvl="1"/>
            <a:r>
              <a:rPr lang="mi-NZ" sz="1200" dirty="0">
                <a:solidFill>
                  <a:schemeClr val="tx1"/>
                </a:solidFill>
                <a:hlinkClick r:id="rId7" action="ppaction://hlinksldjump"/>
              </a:rPr>
              <a:t>2.3. Litigation in New Zealand</a:t>
            </a:r>
            <a:endParaRPr lang="mi-NZ" sz="1200" dirty="0">
              <a:solidFill>
                <a:schemeClr val="tx1"/>
              </a:solidFill>
            </a:endParaRPr>
          </a:p>
          <a:p>
            <a:r>
              <a:rPr lang="en-NZ" sz="1200" dirty="0">
                <a:solidFill>
                  <a:schemeClr val="tx1"/>
                </a:solidFill>
              </a:rPr>
              <a:t>3. Natural hazard risk and building resilience </a:t>
            </a:r>
          </a:p>
          <a:p>
            <a:pPr marL="457200"/>
            <a:r>
              <a:rPr lang="en-NZ" sz="1200" dirty="0">
                <a:solidFill>
                  <a:schemeClr val="tx1"/>
                </a:solidFill>
                <a:hlinkClick r:id="rId8" action="ppaction://hlinksldjump"/>
              </a:rPr>
              <a:t>3.1. All of Government Community Resilience Working Group</a:t>
            </a:r>
            <a:endParaRPr lang="en-NZ" sz="1200" dirty="0">
              <a:solidFill>
                <a:schemeClr val="tx1"/>
              </a:solidFill>
            </a:endParaRPr>
          </a:p>
          <a:p>
            <a:pPr marL="457200"/>
            <a:r>
              <a:rPr lang="en-NZ" sz="1200" dirty="0">
                <a:solidFill>
                  <a:schemeClr val="tx1"/>
                </a:solidFill>
                <a:hlinkClick r:id="rId9" action="ppaction://hlinksldjump"/>
              </a:rPr>
              <a:t>3.2. National Climate Change Risk Assessment Framework</a:t>
            </a:r>
            <a:endParaRPr lang="en-NZ" sz="1200" dirty="0">
              <a:solidFill>
                <a:schemeClr val="tx1"/>
              </a:solidFill>
            </a:endParaRPr>
          </a:p>
          <a:p>
            <a:pPr marL="457200"/>
            <a:r>
              <a:rPr lang="en-NZ" sz="1200" dirty="0">
                <a:solidFill>
                  <a:schemeClr val="tx1"/>
                </a:solidFill>
                <a:hlinkClick r:id="rId10" action="ppaction://hlinksldjump"/>
              </a:rPr>
              <a:t>3.3. Disaster Risk Reduction (DRR)</a:t>
            </a:r>
            <a:endParaRPr lang="en-NZ" sz="1200" dirty="0">
              <a:solidFill>
                <a:schemeClr val="tx1"/>
              </a:solidFill>
            </a:endParaRPr>
          </a:p>
          <a:p>
            <a:pPr lvl="1"/>
            <a:r>
              <a:rPr lang="en-NZ" sz="1200" dirty="0">
                <a:solidFill>
                  <a:schemeClr val="tx1"/>
                </a:solidFill>
                <a:hlinkClick r:id="rId11" action="ppaction://hlinksldjump"/>
              </a:rPr>
              <a:t>3.4. The Sendai framework for disaster risk reduction</a:t>
            </a:r>
            <a:endParaRPr lang="en-NZ" sz="1200" dirty="0">
              <a:solidFill>
                <a:schemeClr val="tx1"/>
              </a:solidFill>
            </a:endParaRPr>
          </a:p>
          <a:p>
            <a:pPr lvl="1"/>
            <a:r>
              <a:rPr lang="en-NZ" sz="1200" dirty="0">
                <a:solidFill>
                  <a:schemeClr val="tx1"/>
                </a:solidFill>
                <a:hlinkClick r:id="rId12" action="ppaction://hlinksldjump"/>
              </a:rPr>
              <a:t>3.5. </a:t>
            </a:r>
            <a:r>
              <a:rPr lang="en-NZ" sz="1200" dirty="0" err="1">
                <a:solidFill>
                  <a:schemeClr val="tx1"/>
                </a:solidFill>
                <a:hlinkClick r:id="rId12" action="ppaction://hlinksldjump"/>
              </a:rPr>
              <a:t>TedTalk</a:t>
            </a:r>
            <a:r>
              <a:rPr lang="en-NZ" sz="1200" dirty="0">
                <a:solidFill>
                  <a:schemeClr val="tx1"/>
                </a:solidFill>
                <a:hlinkClick r:id="rId12" action="ppaction://hlinksldjump"/>
              </a:rPr>
              <a:t>: From disaster response to disaster prevention </a:t>
            </a:r>
            <a:endParaRPr lang="en-NZ" sz="1200" dirty="0">
              <a:solidFill>
                <a:schemeClr val="tx1"/>
              </a:solidFill>
            </a:endParaRPr>
          </a:p>
          <a:p>
            <a:pPr lvl="1"/>
            <a:r>
              <a:rPr lang="en-NZ" sz="1200" dirty="0">
                <a:solidFill>
                  <a:schemeClr val="tx1"/>
                </a:solidFill>
                <a:hlinkClick r:id="rId13" action="ppaction://hlinksldjump"/>
              </a:rPr>
              <a:t>3.7. Justifying the cost of disaster risk reduction </a:t>
            </a:r>
            <a:endParaRPr lang="en-NZ" sz="1200" dirty="0">
              <a:solidFill>
                <a:schemeClr val="tx1"/>
              </a:solidFill>
            </a:endParaRPr>
          </a:p>
          <a:p>
            <a:pPr lvl="1"/>
            <a:r>
              <a:rPr lang="en-NZ" sz="1600" dirty="0">
                <a:solidFill>
                  <a:schemeClr val="tx1"/>
                </a:solidFill>
              </a:rPr>
              <a:t> </a:t>
            </a:r>
          </a:p>
          <a:p>
            <a:pPr lvl="1"/>
            <a:endParaRPr lang="mi-NZ" sz="1600" dirty="0">
              <a:solidFill>
                <a:schemeClr val="tx1"/>
              </a:solidFill>
            </a:endParaRPr>
          </a:p>
          <a:p>
            <a:pPr lvl="1">
              <a:lnSpc>
                <a:spcPct val="100000"/>
              </a:lnSpc>
            </a:pPr>
            <a:endParaRPr lang="mi-NZ" sz="1600" dirty="0">
              <a:solidFill>
                <a:schemeClr val="tx1"/>
              </a:solidFill>
            </a:endParaRPr>
          </a:p>
        </p:txBody>
      </p:sp>
      <p:pic>
        <p:nvPicPr>
          <p:cNvPr id="4" name="Picture 3"/>
          <p:cNvPicPr>
            <a:picLocks noChangeAspect="1"/>
          </p:cNvPicPr>
          <p:nvPr/>
        </p:nvPicPr>
        <p:blipFill>
          <a:blip r:embed="rId14"/>
          <a:stretch>
            <a:fillRect/>
          </a:stretch>
        </p:blipFill>
        <p:spPr>
          <a:xfrm>
            <a:off x="6261994" y="1318724"/>
            <a:ext cx="5329890" cy="3540569"/>
          </a:xfrm>
          <a:prstGeom prst="rect">
            <a:avLst/>
          </a:prstGeom>
        </p:spPr>
      </p:pic>
      <p:sp>
        <p:nvSpPr>
          <p:cNvPr id="5" name="Title 1"/>
          <p:cNvSpPr txBox="1">
            <a:spLocks/>
          </p:cNvSpPr>
          <p:nvPr/>
        </p:nvSpPr>
        <p:spPr>
          <a:xfrm>
            <a:off x="6261995" y="5054138"/>
            <a:ext cx="5329889" cy="895834"/>
          </a:xfrm>
          <a:prstGeom prst="rect">
            <a:avLst/>
          </a:prstGeom>
          <a:ln w="19050">
            <a:solidFill>
              <a:schemeClr val="tx1"/>
            </a:solidFill>
          </a:ln>
        </p:spPr>
        <p:txBody>
          <a:bodyPr vert="horz" lIns="91440" tIns="45720" rIns="91440" bIns="45720" rtlCol="0" anchor="b">
            <a:noAutofit/>
          </a:bodyPr>
          <a:lstStyle>
            <a:lvl1pPr algn="l" defTabSz="914422"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mi-NZ" sz="1400" u="sng" dirty="0">
                <a:latin typeface="+mn-lt"/>
              </a:rPr>
              <a:t>Learning statement for this module</a:t>
            </a:r>
            <a:br>
              <a:rPr lang="mi-NZ" sz="1400" u="sng" dirty="0">
                <a:latin typeface="+mn-lt"/>
              </a:rPr>
            </a:br>
            <a:r>
              <a:rPr lang="mi-NZ" sz="1400" dirty="0">
                <a:latin typeface="+mn-lt"/>
              </a:rPr>
              <a:t/>
            </a:r>
            <a:br>
              <a:rPr lang="mi-NZ" sz="1400" dirty="0">
                <a:latin typeface="+mn-lt"/>
              </a:rPr>
            </a:br>
            <a:r>
              <a:rPr lang="mi-NZ" sz="1400" dirty="0">
                <a:latin typeface="+mn-lt"/>
              </a:rPr>
              <a:t>What are the economic and social impacts of responding or not responding to climate change?</a:t>
            </a:r>
            <a:endParaRPr lang="en-NZ" sz="1400" dirty="0">
              <a:latin typeface="+mn-lt"/>
            </a:endParaRPr>
          </a:p>
        </p:txBody>
      </p:sp>
    </p:spTree>
    <p:extLst>
      <p:ext uri="{BB962C8B-B14F-4D97-AF65-F5344CB8AC3E}">
        <p14:creationId xmlns:p14="http://schemas.microsoft.com/office/powerpoint/2010/main" val="4273298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6763" y="1269154"/>
            <a:ext cx="10515600" cy="505325"/>
          </a:xfrm>
        </p:spPr>
        <p:txBody>
          <a:bodyPr>
            <a:normAutofit/>
          </a:bodyPr>
          <a:lstStyle/>
          <a:p>
            <a:r>
              <a:rPr lang="en-NZ" sz="1600" dirty="0">
                <a:solidFill>
                  <a:schemeClr val="tx2"/>
                </a:solidFill>
                <a:latin typeface="+mn-lt"/>
              </a:rPr>
              <a:t>5.4. Deep South Challenge Research: The Living Net – Kai in a Changing Climate  </a:t>
            </a:r>
          </a:p>
        </p:txBody>
      </p:sp>
      <p:sp>
        <p:nvSpPr>
          <p:cNvPr id="5" name="Content Placeholder 4"/>
          <p:cNvSpPr>
            <a:spLocks noGrp="1"/>
          </p:cNvSpPr>
          <p:nvPr>
            <p:ph idx="1"/>
          </p:nvPr>
        </p:nvSpPr>
        <p:spPr>
          <a:xfrm>
            <a:off x="262550" y="1837853"/>
            <a:ext cx="6221378" cy="4155541"/>
          </a:xfrm>
        </p:spPr>
        <p:txBody>
          <a:bodyPr>
            <a:noAutofit/>
          </a:bodyPr>
          <a:lstStyle/>
          <a:p>
            <a:pPr marL="0" indent="0">
              <a:buNone/>
            </a:pPr>
            <a:r>
              <a:rPr lang="en-NZ" sz="1400" u="sng" dirty="0"/>
              <a:t>Abstract from the article: </a:t>
            </a:r>
          </a:p>
          <a:p>
            <a:pPr marL="0" indent="0">
              <a:buNone/>
            </a:pPr>
            <a:r>
              <a:rPr lang="en-NZ" sz="1400" dirty="0"/>
              <a:t>“</a:t>
            </a:r>
            <a:r>
              <a:rPr lang="en-NZ" sz="1400" dirty="0" err="1"/>
              <a:t>Kimiora’s</a:t>
            </a:r>
            <a:r>
              <a:rPr lang="en-NZ" sz="1400" dirty="0"/>
              <a:t> vision for place-based learning, for </a:t>
            </a:r>
            <a:r>
              <a:rPr lang="en-NZ" sz="1400" dirty="0" err="1"/>
              <a:t>whānau</a:t>
            </a:r>
            <a:r>
              <a:rPr lang="en-NZ" sz="1400" dirty="0"/>
              <a:t>-run orchards, and for the local economy, is that it all might operate like a </a:t>
            </a:r>
            <a:r>
              <a:rPr lang="en-NZ" sz="1400" dirty="0" err="1"/>
              <a:t>marae</a:t>
            </a:r>
            <a:r>
              <a:rPr lang="en-NZ" sz="1400" dirty="0"/>
              <a:t>, where everyone has a role and can play to their strengths. “The kids feel comfortable on the </a:t>
            </a:r>
            <a:r>
              <a:rPr lang="en-NZ" sz="1400" dirty="0" err="1"/>
              <a:t>marae</a:t>
            </a:r>
            <a:r>
              <a:rPr lang="en-NZ" sz="1400" dirty="0"/>
              <a:t>,” he says. Everyone has a place and knows what to do. And there’s so much to learn here – from environmental management, communications technology and climate science to the fully integrated </a:t>
            </a:r>
            <a:r>
              <a:rPr lang="en-NZ" sz="1400" dirty="0" err="1"/>
              <a:t>mātauranga</a:t>
            </a:r>
            <a:r>
              <a:rPr lang="en-NZ" sz="1400" dirty="0"/>
              <a:t> practiced by gardeners and fisher people on the coast.”</a:t>
            </a:r>
          </a:p>
          <a:p>
            <a:pPr marL="0" indent="0">
              <a:buNone/>
            </a:pPr>
            <a:endParaRPr lang="en-NZ" sz="1600" dirty="0"/>
          </a:p>
          <a:p>
            <a:pPr marL="0" indent="0">
              <a:buNone/>
            </a:pPr>
            <a:r>
              <a:rPr lang="en-NZ" sz="1400" dirty="0"/>
              <a:t>The full Deep South Challenge article can be found here: </a:t>
            </a:r>
          </a:p>
          <a:p>
            <a:pPr marL="0" indent="0">
              <a:buNone/>
            </a:pPr>
            <a:r>
              <a:rPr lang="en-NZ" sz="1400" dirty="0">
                <a:hlinkClick r:id="rId3"/>
              </a:rPr>
              <a:t>https://www.deepsouthchallenge.co.nz/news-updates/living-net-kai-changing-climate</a:t>
            </a:r>
            <a:endParaRPr lang="en-NZ" sz="1400" dirty="0"/>
          </a:p>
        </p:txBody>
      </p:sp>
      <p:pic>
        <p:nvPicPr>
          <p:cNvPr id="2" name="Picture 1"/>
          <p:cNvPicPr>
            <a:picLocks noChangeAspect="1"/>
          </p:cNvPicPr>
          <p:nvPr/>
        </p:nvPicPr>
        <p:blipFill>
          <a:blip r:embed="rId4"/>
          <a:stretch>
            <a:fillRect/>
          </a:stretch>
        </p:blipFill>
        <p:spPr>
          <a:xfrm>
            <a:off x="6708971" y="1704850"/>
            <a:ext cx="5297079" cy="2838957"/>
          </a:xfrm>
          <a:prstGeom prst="rect">
            <a:avLst/>
          </a:prstGeom>
        </p:spPr>
      </p:pic>
      <p:pic>
        <p:nvPicPr>
          <p:cNvPr id="6" name="Picture 2" descr="Deep South National Science Challenge projects confirmed | NIW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7511" y="6250261"/>
            <a:ext cx="2694909" cy="454177"/>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Learn How to Draw an American Eel (Fishes) Step by Step : Drawing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7339" b="19670"/>
          <a:stretch/>
        </p:blipFill>
        <p:spPr bwMode="auto">
          <a:xfrm>
            <a:off x="4677700" y="4778304"/>
            <a:ext cx="2372093" cy="105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71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588" y="1269156"/>
            <a:ext cx="11109356" cy="559644"/>
          </a:xfrm>
        </p:spPr>
        <p:txBody>
          <a:bodyPr>
            <a:normAutofit/>
          </a:bodyPr>
          <a:lstStyle/>
          <a:p>
            <a:r>
              <a:rPr lang="en-NZ" sz="1600" dirty="0">
                <a:solidFill>
                  <a:schemeClr val="tx2"/>
                </a:solidFill>
                <a:latin typeface="+mn-lt"/>
              </a:rPr>
              <a:t>5.5. Iwi/</a:t>
            </a:r>
            <a:r>
              <a:rPr lang="en-NZ" sz="1600" dirty="0" err="1">
                <a:solidFill>
                  <a:schemeClr val="tx2"/>
                </a:solidFill>
                <a:latin typeface="+mn-lt"/>
              </a:rPr>
              <a:t>Hapū</a:t>
            </a:r>
            <a:r>
              <a:rPr lang="en-NZ" sz="1600" dirty="0">
                <a:solidFill>
                  <a:schemeClr val="tx2"/>
                </a:solidFill>
                <a:latin typeface="+mn-lt"/>
              </a:rPr>
              <a:t> management plans, including environmental plans  </a:t>
            </a:r>
          </a:p>
        </p:txBody>
      </p:sp>
      <p:sp>
        <p:nvSpPr>
          <p:cNvPr id="2" name="TextBox 1"/>
          <p:cNvSpPr txBox="1"/>
          <p:nvPr/>
        </p:nvSpPr>
        <p:spPr>
          <a:xfrm>
            <a:off x="179399" y="1837113"/>
            <a:ext cx="8199830" cy="2462213"/>
          </a:xfrm>
          <a:prstGeom prst="rect">
            <a:avLst/>
          </a:prstGeom>
          <a:noFill/>
        </p:spPr>
        <p:txBody>
          <a:bodyPr wrap="square" rtlCol="0">
            <a:spAutoFit/>
          </a:bodyPr>
          <a:lstStyle/>
          <a:p>
            <a:r>
              <a:rPr lang="en-NZ" sz="1400" dirty="0"/>
              <a:t>A Hap</a:t>
            </a:r>
            <a:r>
              <a:rPr lang="mi-NZ" sz="1400" dirty="0"/>
              <a:t>ū/Iwi Resource Management Plan (HIMP) is a document developed and approved by hapū and/or iwi. </a:t>
            </a:r>
          </a:p>
          <a:p>
            <a:r>
              <a:rPr lang="mi-NZ" sz="1400" dirty="0"/>
              <a:t>These Plans describe resource management issues of importance to them as tangata whenua. </a:t>
            </a:r>
          </a:p>
          <a:p>
            <a:r>
              <a:rPr lang="mi-NZ" sz="1400" dirty="0"/>
              <a:t/>
            </a:r>
            <a:br>
              <a:rPr lang="mi-NZ" sz="1400" dirty="0"/>
            </a:br>
            <a:r>
              <a:rPr lang="en-NZ" sz="1400" dirty="0"/>
              <a:t>HIMP planning documents recognised by an iwi authority provide a mechanism in which </a:t>
            </a:r>
            <a:r>
              <a:rPr lang="en-NZ" sz="1400" dirty="0" err="1"/>
              <a:t>tāngata</a:t>
            </a:r>
            <a:r>
              <a:rPr lang="en-NZ" sz="1400" dirty="0"/>
              <a:t> whenua interests can be considered in Council processes. There are specific legislative requirements which place a duty on Council staff to take these plans into account. In practice, local authorities must balance a number of competing interests, including </a:t>
            </a:r>
            <a:r>
              <a:rPr lang="en-NZ" sz="1400" dirty="0" err="1"/>
              <a:t>hapū</a:t>
            </a:r>
            <a:r>
              <a:rPr lang="en-NZ" sz="1400" dirty="0"/>
              <a:t>/iwi plans.</a:t>
            </a:r>
          </a:p>
          <a:p>
            <a:endParaRPr lang="mi-NZ" sz="1400" dirty="0"/>
          </a:p>
          <a:p>
            <a:r>
              <a:rPr lang="mi-NZ" sz="1400" dirty="0"/>
              <a:t>Some hapū/iwi also have environmental plans that state the values of the hapū/iwi in question in regard to natural resource and environmental management in their rohe. </a:t>
            </a:r>
            <a:endParaRPr lang="en-NZ" sz="1400" dirty="0"/>
          </a:p>
          <a:p>
            <a:endParaRPr lang="en-NZ" sz="1400" dirty="0"/>
          </a:p>
        </p:txBody>
      </p:sp>
      <p:pic>
        <p:nvPicPr>
          <p:cNvPr id="1026" name="Picture 2" descr="BOPRC Toi Moana Logo - Tauriko W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3773" y="6233503"/>
            <a:ext cx="1863348" cy="5345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ven By Science - Svens Island- Natural Remedies"/>
          <p:cNvPicPr>
            <a:picLocks noChangeAspect="1" noChangeArrowheads="1"/>
          </p:cNvPicPr>
          <p:nvPr/>
        </p:nvPicPr>
        <p:blipFill rotWithShape="1">
          <a:blip r:embed="rId4">
            <a:extLst>
              <a:ext uri="{28A0092B-C50C-407E-A947-70E740481C1C}">
                <a14:useLocalDpi xmlns:a14="http://schemas.microsoft.com/office/drawing/2010/main" val="0"/>
              </a:ext>
            </a:extLst>
          </a:blip>
          <a:srcRect l="31707" t="-994" r="19726" b="19555"/>
          <a:stretch/>
        </p:blipFill>
        <p:spPr bwMode="auto">
          <a:xfrm>
            <a:off x="179399" y="4205409"/>
            <a:ext cx="2089976" cy="23363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8801952" y="1379913"/>
            <a:ext cx="3148791" cy="4438455"/>
          </a:xfrm>
          <a:prstGeom prst="rect">
            <a:avLst/>
          </a:prstGeom>
        </p:spPr>
      </p:pic>
      <p:sp>
        <p:nvSpPr>
          <p:cNvPr id="5" name="Rectangle 4"/>
          <p:cNvSpPr/>
          <p:nvPr/>
        </p:nvSpPr>
        <p:spPr>
          <a:xfrm>
            <a:off x="2341419" y="4307639"/>
            <a:ext cx="6096000" cy="954107"/>
          </a:xfrm>
          <a:prstGeom prst="rect">
            <a:avLst/>
          </a:prstGeom>
        </p:spPr>
        <p:txBody>
          <a:bodyPr>
            <a:spAutoFit/>
          </a:bodyPr>
          <a:lstStyle/>
          <a:p>
            <a:r>
              <a:rPr lang="mi-NZ" sz="1400" dirty="0"/>
              <a:t>A list of hapū/iwi management plans listed with the BOPRC can be accessed here: </a:t>
            </a:r>
            <a:endParaRPr lang="en-NZ" sz="1400" dirty="0"/>
          </a:p>
          <a:p>
            <a:endParaRPr lang="en-NZ" sz="1400" dirty="0">
              <a:hlinkClick r:id="rId6"/>
            </a:endParaRPr>
          </a:p>
          <a:p>
            <a:r>
              <a:rPr lang="en-NZ" sz="1400" dirty="0">
                <a:hlinkClick r:id="rId6"/>
              </a:rPr>
              <a:t>https://www.boprc.govt.nz/your-council/plans-and-policies/plans/hapuiwi-resource-management-plans/</a:t>
            </a:r>
            <a:endParaRPr lang="mi-NZ" sz="1600" dirty="0"/>
          </a:p>
        </p:txBody>
      </p:sp>
    </p:spTree>
    <p:extLst>
      <p:ext uri="{BB962C8B-B14F-4D97-AF65-F5344CB8AC3E}">
        <p14:creationId xmlns:p14="http://schemas.microsoft.com/office/powerpoint/2010/main" val="3122526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752546" y="2018104"/>
            <a:ext cx="6688976" cy="407491"/>
          </a:xfrm>
        </p:spPr>
        <p:txBody>
          <a:bodyPr>
            <a:normAutofit fontScale="90000"/>
          </a:bodyPr>
          <a:lstStyle/>
          <a:p>
            <a:pPr algn="ctr"/>
            <a:r>
              <a:rPr lang="en-NZ" sz="1600" dirty="0">
                <a:latin typeface="+mn-lt"/>
              </a:rPr>
              <a:t>Module 2 survey</a:t>
            </a:r>
            <a:br>
              <a:rPr lang="en-NZ" sz="1600" dirty="0">
                <a:latin typeface="+mn-lt"/>
              </a:rPr>
            </a:br>
            <a:r>
              <a:rPr lang="en-NZ" sz="1600" dirty="0">
                <a:latin typeface="+mn-lt"/>
              </a:rPr>
              <a:t/>
            </a:r>
            <a:br>
              <a:rPr lang="en-NZ" sz="1600" dirty="0">
                <a:latin typeface="+mn-lt"/>
              </a:rPr>
            </a:br>
            <a:r>
              <a:rPr lang="en-NZ" sz="1600" dirty="0">
                <a:latin typeface="Calibri"/>
                <a:ea typeface="+mj-lt"/>
                <a:cs typeface="+mj-lt"/>
                <a:hlinkClick r:id="rId3"/>
              </a:rPr>
              <a:t>https://survey.alchemer.com/s3/6035984/Module-2-The-need-to-act-now-public-survey</a:t>
            </a:r>
            <a:r>
              <a:rPr lang="en-NZ" sz="1600" dirty="0">
                <a:latin typeface="Calibri Light"/>
                <a:cs typeface="Calibri Light"/>
              </a:rPr>
              <a:t/>
            </a:r>
            <a:br>
              <a:rPr lang="en-NZ" sz="1600" dirty="0">
                <a:latin typeface="Calibri Light"/>
                <a:cs typeface="Calibri Light"/>
              </a:rPr>
            </a:br>
            <a:r>
              <a:rPr lang="en-NZ" sz="1600" dirty="0">
                <a:latin typeface="Calibri Light"/>
                <a:cs typeface="Calibri Light"/>
              </a:rPr>
              <a:t/>
            </a:r>
            <a:br>
              <a:rPr lang="en-NZ" sz="1600" dirty="0">
                <a:latin typeface="Calibri Light"/>
                <a:cs typeface="Calibri Light"/>
              </a:rPr>
            </a:br>
            <a:r>
              <a:rPr lang="en-NZ" sz="1600" dirty="0">
                <a:latin typeface="+mn-lt"/>
              </a:rPr>
              <a:t/>
            </a:r>
            <a:br>
              <a:rPr lang="en-NZ" sz="1600" dirty="0">
                <a:latin typeface="+mn-lt"/>
              </a:rPr>
            </a:br>
            <a:r>
              <a:rPr lang="en-NZ" sz="1600" dirty="0">
                <a:latin typeface="+mn-lt"/>
              </a:rPr>
              <a:t/>
            </a:r>
            <a:br>
              <a:rPr lang="en-NZ" sz="1600" dirty="0">
                <a:latin typeface="+mn-lt"/>
              </a:rPr>
            </a:br>
            <a:endParaRPr lang="en-NZ" sz="1600" dirty="0">
              <a:latin typeface="+mn-lt"/>
            </a:endParaRPr>
          </a:p>
        </p:txBody>
      </p:sp>
      <p:pic>
        <p:nvPicPr>
          <p:cNvPr id="1030" name="Picture 6" descr="5 Reasons Why you Should Try a Safety Perception Survey – CG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7327" y="2574957"/>
            <a:ext cx="5521037" cy="310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27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365268" y="1950316"/>
            <a:ext cx="6053052" cy="3120448"/>
          </a:xfrm>
        </p:spPr>
        <p:txBody>
          <a:bodyPr>
            <a:normAutofit/>
          </a:bodyPr>
          <a:lstStyle/>
          <a:p>
            <a:pPr marL="0" indent="0" algn="ctr">
              <a:buNone/>
            </a:pPr>
            <a:r>
              <a:rPr lang="en-NZ" sz="1400" dirty="0"/>
              <a:t>Next, </a:t>
            </a:r>
            <a:r>
              <a:rPr lang="en-NZ" sz="1400" b="1" dirty="0"/>
              <a:t>in Module 3</a:t>
            </a:r>
            <a:r>
              <a:rPr lang="en-NZ" sz="1400" dirty="0"/>
              <a:t>, we will be taking a closer look at the role and responsibilities of Council and Local Government in responding to climate change and get familiar with Council’s own Climate Change Project   </a:t>
            </a:r>
          </a:p>
        </p:txBody>
      </p:sp>
      <p:pic>
        <p:nvPicPr>
          <p:cNvPr id="6" name="Picture 5"/>
          <p:cNvPicPr>
            <a:picLocks noChangeAspect="1"/>
          </p:cNvPicPr>
          <p:nvPr/>
        </p:nvPicPr>
        <p:blipFill>
          <a:blip r:embed="rId3"/>
          <a:stretch>
            <a:fillRect/>
          </a:stretch>
        </p:blipFill>
        <p:spPr>
          <a:xfrm>
            <a:off x="3793949" y="2927656"/>
            <a:ext cx="5033137" cy="2392490"/>
          </a:xfrm>
          <a:prstGeom prst="rect">
            <a:avLst/>
          </a:prstGeom>
        </p:spPr>
      </p:pic>
    </p:spTree>
    <p:extLst>
      <p:ext uri="{BB962C8B-B14F-4D97-AF65-F5344CB8AC3E}">
        <p14:creationId xmlns:p14="http://schemas.microsoft.com/office/powerpoint/2010/main" val="637397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56309" y="1455379"/>
            <a:ext cx="6285807" cy="4496533"/>
          </a:xfrm>
        </p:spPr>
        <p:txBody>
          <a:bodyPr>
            <a:normAutofit/>
          </a:bodyPr>
          <a:lstStyle/>
          <a:p>
            <a:pPr marL="0" indent="0">
              <a:lnSpc>
                <a:spcPct val="100000"/>
              </a:lnSpc>
              <a:buNone/>
            </a:pPr>
            <a:r>
              <a:rPr lang="en-NZ" sz="1200" dirty="0"/>
              <a:t>4. Equity and justice</a:t>
            </a:r>
          </a:p>
          <a:p>
            <a:pPr lvl="1">
              <a:lnSpc>
                <a:spcPct val="100000"/>
              </a:lnSpc>
            </a:pPr>
            <a:r>
              <a:rPr lang="mi-NZ" sz="1200" dirty="0">
                <a:hlinkClick r:id="rId3" action="ppaction://hlinksldjump"/>
              </a:rPr>
              <a:t>4.1.  The disproportionate impacts of climate change</a:t>
            </a:r>
            <a:endParaRPr lang="en-NZ" sz="1200" dirty="0"/>
          </a:p>
          <a:p>
            <a:pPr lvl="1">
              <a:lnSpc>
                <a:spcPct val="100000"/>
              </a:lnSpc>
            </a:pPr>
            <a:r>
              <a:rPr lang="mi-NZ" sz="1200" dirty="0">
                <a:hlinkClick r:id="rId4" action="ppaction://hlinksldjump"/>
              </a:rPr>
              <a:t>4.2. The disproportionate impact of climate change on Māori </a:t>
            </a:r>
            <a:endParaRPr lang="mi-NZ" sz="1200" dirty="0"/>
          </a:p>
          <a:p>
            <a:pPr lvl="1">
              <a:lnSpc>
                <a:spcPct val="100000"/>
              </a:lnSpc>
            </a:pPr>
            <a:r>
              <a:rPr lang="mi-NZ" sz="1200" dirty="0">
                <a:hlinkClick r:id="rId5" action="ppaction://hlinksldjump"/>
              </a:rPr>
              <a:t>4.3. Equity – a health care perspective</a:t>
            </a:r>
            <a:endParaRPr lang="mi-NZ" sz="1200" dirty="0"/>
          </a:p>
          <a:p>
            <a:pPr lvl="1">
              <a:lnSpc>
                <a:spcPct val="100000"/>
              </a:lnSpc>
            </a:pPr>
            <a:r>
              <a:rPr lang="mi-NZ" sz="1200" dirty="0">
                <a:hlinkClick r:id="rId6" action="ppaction://hlinksldjump"/>
              </a:rPr>
              <a:t>4.4. Sharing the risks of sea level rise fairly</a:t>
            </a:r>
            <a:endParaRPr lang="mi-NZ" sz="1200" dirty="0"/>
          </a:p>
          <a:p>
            <a:pPr lvl="1">
              <a:lnSpc>
                <a:spcPct val="100000"/>
              </a:lnSpc>
            </a:pPr>
            <a:r>
              <a:rPr lang="mi-NZ" sz="1200" dirty="0">
                <a:hlinkClick r:id="rId7" action="ppaction://hlinksldjump"/>
              </a:rPr>
              <a:t>4.5. </a:t>
            </a:r>
            <a:r>
              <a:rPr lang="en-NZ" sz="1200" dirty="0">
                <a:hlinkClick r:id="rId7" action="ppaction://hlinksldjump"/>
              </a:rPr>
              <a:t>Climate justice and intergenerational equity </a:t>
            </a:r>
            <a:endParaRPr lang="en-NZ" sz="1200" dirty="0"/>
          </a:p>
          <a:p>
            <a:pPr lvl="1">
              <a:lnSpc>
                <a:spcPct val="100000"/>
              </a:lnSpc>
            </a:pPr>
            <a:r>
              <a:rPr lang="en-NZ" sz="1200" dirty="0">
                <a:hlinkClick r:id="rId8" action="ppaction://hlinksldjump"/>
              </a:rPr>
              <a:t>4.6. World Leaders Forum – The climate sustainable welfare society: is it the model of the future? </a:t>
            </a:r>
            <a:endParaRPr lang="en-NZ" sz="1200" dirty="0"/>
          </a:p>
          <a:p>
            <a:pPr lvl="1">
              <a:lnSpc>
                <a:spcPct val="100000"/>
              </a:lnSpc>
            </a:pPr>
            <a:r>
              <a:rPr lang="mi-NZ" sz="1200" dirty="0">
                <a:hlinkClick r:id="rId9" action="ppaction://hlinksldjump"/>
              </a:rPr>
              <a:t>4.7. Just Transitions</a:t>
            </a:r>
            <a:endParaRPr lang="mi-NZ" sz="1200" dirty="0"/>
          </a:p>
          <a:p>
            <a:pPr lvl="1">
              <a:lnSpc>
                <a:spcPct val="100000"/>
              </a:lnSpc>
            </a:pPr>
            <a:r>
              <a:rPr lang="mi-NZ" sz="1200" dirty="0">
                <a:hlinkClick r:id="rId10" action="ppaction://hlinksldjump"/>
              </a:rPr>
              <a:t>4.8. The Sustainable Development Goals</a:t>
            </a:r>
            <a:endParaRPr lang="en-NZ" sz="1200" dirty="0">
              <a:solidFill>
                <a:srgbClr val="FF0000"/>
              </a:solidFill>
            </a:endParaRPr>
          </a:p>
          <a:p>
            <a:pPr marL="0" indent="0">
              <a:lnSpc>
                <a:spcPct val="100000"/>
              </a:lnSpc>
              <a:buNone/>
            </a:pPr>
            <a:r>
              <a:rPr lang="en-NZ" sz="1200" dirty="0"/>
              <a:t>5. Assessing climate change from a culturally appropriate context</a:t>
            </a:r>
          </a:p>
          <a:p>
            <a:pPr lvl="1">
              <a:lnSpc>
                <a:spcPct val="100000"/>
              </a:lnSpc>
            </a:pPr>
            <a:r>
              <a:rPr lang="mi-NZ" sz="1200" dirty="0">
                <a:hlinkClick r:id="rId11" action="ppaction://hlinksldjump"/>
              </a:rPr>
              <a:t>5.1. Vision Mātauranga</a:t>
            </a:r>
            <a:endParaRPr lang="mi-NZ" sz="1200" dirty="0"/>
          </a:p>
          <a:p>
            <a:pPr lvl="1">
              <a:lnSpc>
                <a:spcPct val="100000"/>
              </a:lnSpc>
            </a:pPr>
            <a:r>
              <a:rPr lang="en-NZ" sz="1200" dirty="0">
                <a:hlinkClick r:id="rId12" action="ppaction://hlinksldjump"/>
              </a:rPr>
              <a:t>5.2. ‘Changing with our climate’ Deep South Challenge panel discussion.</a:t>
            </a:r>
            <a:endParaRPr lang="en-NZ" sz="1200" dirty="0"/>
          </a:p>
          <a:p>
            <a:pPr lvl="1">
              <a:lnSpc>
                <a:spcPct val="100000"/>
              </a:lnSpc>
            </a:pPr>
            <a:r>
              <a:rPr lang="en-NZ" sz="1200" dirty="0">
                <a:hlinkClick r:id="rId13" action="ppaction://hlinksldjump"/>
              </a:rPr>
              <a:t>5.3. ‘Climate resilient Māori land’ project update. </a:t>
            </a:r>
            <a:endParaRPr lang="en-NZ" sz="1200" dirty="0"/>
          </a:p>
          <a:p>
            <a:pPr lvl="1">
              <a:lnSpc>
                <a:spcPct val="100000"/>
              </a:lnSpc>
            </a:pPr>
            <a:r>
              <a:rPr lang="en-NZ" sz="1200" dirty="0">
                <a:hlinkClick r:id="rId14" action="ppaction://hlinksldjump"/>
              </a:rPr>
              <a:t>5.4 Deep South Challenge Research: The Living Net – Kai in a Changing Climate </a:t>
            </a:r>
            <a:endParaRPr lang="en-NZ" sz="1200" dirty="0"/>
          </a:p>
          <a:p>
            <a:pPr lvl="1">
              <a:lnSpc>
                <a:spcPct val="100000"/>
              </a:lnSpc>
            </a:pPr>
            <a:r>
              <a:rPr lang="en-NZ" sz="1200" dirty="0">
                <a:hlinkClick r:id="rId15" action="ppaction://hlinksldjump"/>
              </a:rPr>
              <a:t>5.5. List of Iwi/</a:t>
            </a:r>
            <a:r>
              <a:rPr lang="en-NZ" sz="1200" dirty="0" err="1">
                <a:hlinkClick r:id="rId15" action="ppaction://hlinksldjump"/>
              </a:rPr>
              <a:t>Hapū</a:t>
            </a:r>
            <a:r>
              <a:rPr lang="en-NZ" sz="1200" dirty="0">
                <a:hlinkClick r:id="rId15" action="ppaction://hlinksldjump"/>
              </a:rPr>
              <a:t> Management Plans/Environmental Plans in the BOP area</a:t>
            </a:r>
            <a:r>
              <a:rPr lang="en-NZ" sz="1200" dirty="0"/>
              <a:t>. </a:t>
            </a:r>
          </a:p>
          <a:p>
            <a:endParaRPr lang="en-NZ" dirty="0">
              <a:solidFill>
                <a:schemeClr val="tx2"/>
              </a:solidFill>
            </a:endParaRPr>
          </a:p>
        </p:txBody>
      </p:sp>
      <p:pic>
        <p:nvPicPr>
          <p:cNvPr id="7" name="Picture 2" descr="Illustrating Equality VS Equity : Interaction Institute for Social ..."/>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26555" y="1970077"/>
            <a:ext cx="4056665" cy="304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60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05443" y="2897967"/>
            <a:ext cx="5213465" cy="1682346"/>
          </a:xfrm>
        </p:spPr>
        <p:txBody>
          <a:bodyPr>
            <a:normAutofit/>
          </a:bodyPr>
          <a:lstStyle/>
          <a:p>
            <a:pPr marL="0" indent="0">
              <a:buNone/>
            </a:pPr>
            <a:r>
              <a:rPr lang="en-NZ" sz="1600" dirty="0"/>
              <a:t>We looked at the impact of climate change on the biosphere in </a:t>
            </a:r>
            <a:r>
              <a:rPr lang="en-NZ" sz="1600" b="1" dirty="0"/>
              <a:t>Module 1</a:t>
            </a:r>
            <a:r>
              <a:rPr lang="en-NZ" sz="1600" dirty="0"/>
              <a:t>. </a:t>
            </a:r>
          </a:p>
          <a:p>
            <a:pPr marL="0" indent="0">
              <a:buNone/>
            </a:pPr>
            <a:r>
              <a:rPr lang="en-NZ" sz="1600" dirty="0"/>
              <a:t>In this module, we will turn our focus on the impact of climate change on our economy and society. </a:t>
            </a:r>
          </a:p>
          <a:p>
            <a:pPr marL="0" indent="0">
              <a:buNone/>
            </a:pPr>
            <a:r>
              <a:rPr lang="en-NZ" sz="1600" dirty="0"/>
              <a:t>Let’s start with the $$$. </a:t>
            </a:r>
          </a:p>
        </p:txBody>
      </p:sp>
      <p:pic>
        <p:nvPicPr>
          <p:cNvPr id="6" name="Picture 5"/>
          <p:cNvPicPr>
            <a:picLocks noChangeAspect="1"/>
          </p:cNvPicPr>
          <p:nvPr/>
        </p:nvPicPr>
        <p:blipFill>
          <a:blip r:embed="rId3"/>
          <a:stretch>
            <a:fillRect/>
          </a:stretch>
        </p:blipFill>
        <p:spPr>
          <a:xfrm>
            <a:off x="6338453" y="1734900"/>
            <a:ext cx="5320706" cy="3809691"/>
          </a:xfrm>
          <a:prstGeom prst="rect">
            <a:avLst/>
          </a:prstGeom>
        </p:spPr>
      </p:pic>
    </p:spTree>
    <p:extLst>
      <p:ext uri="{BB962C8B-B14F-4D97-AF65-F5344CB8AC3E}">
        <p14:creationId xmlns:p14="http://schemas.microsoft.com/office/powerpoint/2010/main" val="221142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0618" y="1268907"/>
            <a:ext cx="5707267" cy="772702"/>
          </a:xfrm>
        </p:spPr>
        <p:txBody>
          <a:bodyPr>
            <a:normAutofit/>
          </a:bodyPr>
          <a:lstStyle/>
          <a:p>
            <a:r>
              <a:rPr lang="en-NZ" sz="2400" dirty="0">
                <a:solidFill>
                  <a:schemeClr val="tx2"/>
                </a:solidFill>
              </a:rPr>
              <a:t>1. The financial cost of not acting now </a:t>
            </a:r>
          </a:p>
        </p:txBody>
      </p:sp>
      <p:sp>
        <p:nvSpPr>
          <p:cNvPr id="5" name="Content Placeholder 4"/>
          <p:cNvSpPr>
            <a:spLocks noGrp="1"/>
          </p:cNvSpPr>
          <p:nvPr>
            <p:ph idx="1"/>
          </p:nvPr>
        </p:nvSpPr>
        <p:spPr>
          <a:xfrm>
            <a:off x="267599" y="1889990"/>
            <a:ext cx="3566042" cy="338555"/>
          </a:xfrm>
        </p:spPr>
        <p:txBody>
          <a:bodyPr>
            <a:normAutofit/>
          </a:bodyPr>
          <a:lstStyle/>
          <a:p>
            <a:pPr marL="0" indent="0">
              <a:buNone/>
            </a:pPr>
            <a:r>
              <a:rPr lang="en-NZ" sz="1600" dirty="0">
                <a:solidFill>
                  <a:schemeClr val="tx2"/>
                </a:solidFill>
              </a:rPr>
              <a:t>1.1. Climate change is already costing us</a:t>
            </a:r>
          </a:p>
        </p:txBody>
      </p:sp>
      <p:sp>
        <p:nvSpPr>
          <p:cNvPr id="3" name="TextBox 2"/>
          <p:cNvSpPr txBox="1"/>
          <p:nvPr/>
        </p:nvSpPr>
        <p:spPr>
          <a:xfrm>
            <a:off x="267599" y="4570771"/>
            <a:ext cx="5368430" cy="492443"/>
          </a:xfrm>
          <a:prstGeom prst="rect">
            <a:avLst/>
          </a:prstGeom>
          <a:noFill/>
        </p:spPr>
        <p:txBody>
          <a:bodyPr wrap="square" rtlCol="0">
            <a:spAutoFit/>
          </a:bodyPr>
          <a:lstStyle/>
          <a:p>
            <a:r>
              <a:rPr lang="en-NZ" sz="1400" dirty="0"/>
              <a:t>Read the full article: </a:t>
            </a:r>
          </a:p>
          <a:p>
            <a:r>
              <a:rPr lang="en-NZ" sz="1200" dirty="0">
                <a:hlinkClick r:id="rId3"/>
              </a:rPr>
              <a:t>https://www.nzherald.co.nz/nz/news/article.cfm?c_id=1&amp;objectid=12326761</a:t>
            </a:r>
            <a:endParaRPr lang="en-NZ" sz="1200" dirty="0"/>
          </a:p>
        </p:txBody>
      </p:sp>
      <p:pic>
        <p:nvPicPr>
          <p:cNvPr id="1026" name="Picture 2" descr="NZ Herald Archives - Loading Docs"/>
          <p:cNvPicPr>
            <a:picLocks noChangeAspect="1" noChangeArrowheads="1"/>
          </p:cNvPicPr>
          <p:nvPr/>
        </p:nvPicPr>
        <p:blipFill rotWithShape="1">
          <a:blip r:embed="rId4">
            <a:extLst>
              <a:ext uri="{28A0092B-C50C-407E-A947-70E740481C1C}">
                <a14:useLocalDpi xmlns:a14="http://schemas.microsoft.com/office/drawing/2010/main" val="0"/>
              </a:ext>
            </a:extLst>
          </a:blip>
          <a:srcRect l="5549" t="14829" r="4783" b="14820"/>
          <a:stretch/>
        </p:blipFill>
        <p:spPr bwMode="auto">
          <a:xfrm>
            <a:off x="10142539" y="6258465"/>
            <a:ext cx="1919230" cy="439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7599" y="2304714"/>
            <a:ext cx="5719717" cy="2031325"/>
          </a:xfrm>
          <a:prstGeom prst="rect">
            <a:avLst/>
          </a:prstGeom>
          <a:noFill/>
        </p:spPr>
        <p:txBody>
          <a:bodyPr wrap="square" rtlCol="0">
            <a:spAutoFit/>
          </a:bodyPr>
          <a:lstStyle/>
          <a:p>
            <a:r>
              <a:rPr lang="en-NZ" sz="1400" b="1" u="sng" dirty="0"/>
              <a:t>Extract from the New Zealand Herald article: </a:t>
            </a:r>
          </a:p>
          <a:p>
            <a:r>
              <a:rPr lang="en-NZ" sz="1400" dirty="0"/>
              <a:t>The 2007/08 and 2012/13 droughts jointly reduced GDP in New Zealand by around $4.8 billion. Around $800 million of this cost is estimated to be due to climate change. The most costly 12 extreme weather events that caused flooding in the period 2007-18, contributed around $140 million in insurance losses that were caused because of climate change. </a:t>
            </a:r>
          </a:p>
          <a:p>
            <a:endParaRPr lang="en-NZ" sz="1400" dirty="0"/>
          </a:p>
          <a:p>
            <a:r>
              <a:rPr lang="en-NZ" sz="1400" dirty="0"/>
              <a:t>Climate change is already causing significant losses to New Zealand. Climate change is not only a future problem, but it is costing us here and now. </a:t>
            </a:r>
          </a:p>
        </p:txBody>
      </p:sp>
      <p:pic>
        <p:nvPicPr>
          <p:cNvPr id="2050" name="Picture 2" descr="Business, dollar, drawing, finance, marketing, money, vision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5393" y="3307600"/>
            <a:ext cx="368255" cy="3682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siness, dollar, drawing, finance, marketing, money, vision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0536" y="2750247"/>
            <a:ext cx="494019" cy="494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usiness, dollar, drawing, finance, money, piggy bank, vision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605" y="3912680"/>
            <a:ext cx="2107881" cy="21078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usiness, dollar, drawing, finance, marketing, money, vision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2059" y="3786013"/>
            <a:ext cx="253334" cy="2533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usiness, dollar, drawing, finance, marketing, money, vision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1346" y="2071540"/>
            <a:ext cx="487897" cy="4878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0"/>
          <a:stretch>
            <a:fillRect/>
          </a:stretch>
        </p:blipFill>
        <p:spPr>
          <a:xfrm>
            <a:off x="9159388" y="1314556"/>
            <a:ext cx="2902381" cy="3065349"/>
          </a:xfrm>
          <a:prstGeom prst="rect">
            <a:avLst/>
          </a:prstGeom>
        </p:spPr>
      </p:pic>
    </p:spTree>
    <p:extLst>
      <p:ext uri="{BB962C8B-B14F-4D97-AF65-F5344CB8AC3E}">
        <p14:creationId xmlns:p14="http://schemas.microsoft.com/office/powerpoint/2010/main" val="367301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93108" y="1859021"/>
            <a:ext cx="8181429" cy="3670511"/>
          </a:xfrm>
        </p:spPr>
        <p:txBody>
          <a:bodyPr>
            <a:noAutofit/>
          </a:bodyPr>
          <a:lstStyle/>
          <a:p>
            <a:pPr marL="0" indent="0">
              <a:buNone/>
            </a:pPr>
            <a:r>
              <a:rPr lang="en-NZ" sz="1400" b="1" dirty="0"/>
              <a:t>A report by Victoria University and NIWA commissioned by The Treasury, which draws on international scientific peer reviewed evidence, has found that climate change related floods and droughts cost the New Zealand economy at least $120M for privately-insured damages from floods and $720M for economic losses from droughts from mid-2007 to mid-2017. </a:t>
            </a:r>
          </a:p>
          <a:p>
            <a:pPr marL="0" indent="0">
              <a:buNone/>
            </a:pPr>
            <a:r>
              <a:rPr lang="en-NZ" sz="1400" dirty="0"/>
              <a:t>This is expected to be a conservative estimate due to the inclusion of only two weather-related hazards, the choices made regarding the attribution of droughts, the neglect of nonfinancial losses, and the use of insured damages rather than full economic losses for some events. Climate change attributable costs are expected to increase in future years due to enhanced development in areas vulnerable to climate change, and to the on-going emergence of stronger climate change signals. </a:t>
            </a:r>
          </a:p>
          <a:p>
            <a:pPr marL="0" indent="0">
              <a:buNone/>
            </a:pPr>
            <a:r>
              <a:rPr lang="en-NZ" sz="1400" dirty="0"/>
              <a:t>This report does not include other weather events such as wildfires or hail, as there is currently insufficient climate change attribution research conducted for these impacts on New Zealand, and the report does not include the wider impact on ecosystems. </a:t>
            </a:r>
          </a:p>
          <a:p>
            <a:pPr marL="0" indent="0">
              <a:buNone/>
            </a:pPr>
            <a:r>
              <a:rPr lang="en-NZ" sz="1400" dirty="0"/>
              <a:t>The intention of the report is to provide an indicative assessment of some of the more readily addressed costs associated with climate change, with a view towards creating a forward liability for climate that could, for example, be used in cost-benefit analysis of infrastructure resilience investments and other climate change-related policies.</a:t>
            </a:r>
            <a:endParaRPr lang="en-NZ" sz="1400" dirty="0">
              <a:solidFill>
                <a:schemeClr val="tx2"/>
              </a:solidFill>
            </a:endParaRPr>
          </a:p>
        </p:txBody>
      </p:sp>
      <p:sp>
        <p:nvSpPr>
          <p:cNvPr id="2" name="Rectangle 1"/>
          <p:cNvSpPr/>
          <p:nvPr/>
        </p:nvSpPr>
        <p:spPr>
          <a:xfrm>
            <a:off x="189781" y="6185465"/>
            <a:ext cx="10230929" cy="584775"/>
          </a:xfrm>
          <a:prstGeom prst="rect">
            <a:avLst/>
          </a:prstGeom>
        </p:spPr>
        <p:txBody>
          <a:bodyPr wrap="square">
            <a:spAutoFit/>
          </a:bodyPr>
          <a:lstStyle/>
          <a:p>
            <a:r>
              <a:rPr lang="en-NZ" sz="1600" dirty="0"/>
              <a:t>Full report:</a:t>
            </a:r>
          </a:p>
          <a:p>
            <a:r>
              <a:rPr lang="en-NZ" sz="1600" dirty="0">
                <a:hlinkClick r:id="rId3"/>
              </a:rPr>
              <a:t>https://treasury.govt.nz/publications/commissioned-report/estimating-financial-costs-climate-change-nz</a:t>
            </a:r>
            <a:endParaRPr lang="en-NZ" sz="1600" dirty="0"/>
          </a:p>
        </p:txBody>
      </p:sp>
      <p:pic>
        <p:nvPicPr>
          <p:cNvPr id="3" name="Picture 2"/>
          <p:cNvPicPr>
            <a:picLocks noChangeAspect="1"/>
          </p:cNvPicPr>
          <p:nvPr/>
        </p:nvPicPr>
        <p:blipFill>
          <a:blip r:embed="rId4"/>
          <a:stretch>
            <a:fillRect/>
          </a:stretch>
        </p:blipFill>
        <p:spPr>
          <a:xfrm>
            <a:off x="8807570" y="1723423"/>
            <a:ext cx="2561865" cy="3609500"/>
          </a:xfrm>
          <a:prstGeom prst="rect">
            <a:avLst/>
          </a:prstGeom>
          <a:ln>
            <a:solidFill>
              <a:schemeClr val="tx1"/>
            </a:solidFill>
          </a:ln>
        </p:spPr>
      </p:pic>
      <p:sp>
        <p:nvSpPr>
          <p:cNvPr id="6" name="Rectangle 5"/>
          <p:cNvSpPr/>
          <p:nvPr/>
        </p:nvSpPr>
        <p:spPr>
          <a:xfrm>
            <a:off x="393108" y="1384869"/>
            <a:ext cx="5912801" cy="338554"/>
          </a:xfrm>
          <a:prstGeom prst="rect">
            <a:avLst/>
          </a:prstGeom>
        </p:spPr>
        <p:txBody>
          <a:bodyPr wrap="square">
            <a:spAutoFit/>
          </a:bodyPr>
          <a:lstStyle/>
          <a:p>
            <a:r>
              <a:rPr lang="en-NZ" sz="1600" dirty="0">
                <a:solidFill>
                  <a:schemeClr val="tx2"/>
                </a:solidFill>
              </a:rPr>
              <a:t>Estimating financial costs of climate change in New Zealand</a:t>
            </a:r>
          </a:p>
        </p:txBody>
      </p:sp>
    </p:spTree>
    <p:extLst>
      <p:ext uri="{BB962C8B-B14F-4D97-AF65-F5344CB8AC3E}">
        <p14:creationId xmlns:p14="http://schemas.microsoft.com/office/powerpoint/2010/main" val="6962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93109" y="1859021"/>
            <a:ext cx="5242920" cy="4126542"/>
          </a:xfrm>
        </p:spPr>
        <p:txBody>
          <a:bodyPr>
            <a:noAutofit/>
          </a:bodyPr>
          <a:lstStyle/>
          <a:p>
            <a:pPr marL="0" indent="0">
              <a:buNone/>
            </a:pPr>
            <a:r>
              <a:rPr lang="en-NZ" sz="1400" dirty="0"/>
              <a:t>In April 2017, the </a:t>
            </a:r>
            <a:r>
              <a:rPr lang="en-NZ" sz="1400" dirty="0" err="1"/>
              <a:t>Whakatāne</a:t>
            </a:r>
            <a:r>
              <a:rPr lang="en-NZ" sz="1400" dirty="0"/>
              <a:t> District experienced widespread damage to homes, property, businesses, farms and infrastructure as a result of extreme weather generated by ex-Cyclone Debbie and ex-Cyclone Cook. On 7 April 2017, the </a:t>
            </a:r>
            <a:r>
              <a:rPr lang="en-NZ" sz="1400" dirty="0" err="1"/>
              <a:t>Rangitaiki</a:t>
            </a:r>
            <a:r>
              <a:rPr lang="en-NZ" sz="1400" dirty="0"/>
              <a:t> River breached a </a:t>
            </a:r>
            <a:r>
              <a:rPr lang="en-NZ" sz="1400" dirty="0" err="1"/>
              <a:t>stopbank</a:t>
            </a:r>
            <a:r>
              <a:rPr lang="en-NZ" sz="1400" dirty="0"/>
              <a:t> at </a:t>
            </a:r>
            <a:r>
              <a:rPr lang="en-NZ" sz="1400" dirty="0" err="1"/>
              <a:t>Edgecumbe</a:t>
            </a:r>
            <a:r>
              <a:rPr lang="en-NZ" sz="1400" dirty="0"/>
              <a:t>. Over the next 48 hours, thousands of cubic meters of water flooded the township, inundating over 450 buildings.</a:t>
            </a:r>
            <a:endParaRPr lang="en-NZ" sz="1400" dirty="0">
              <a:hlinkClick r:id="rId3"/>
            </a:endParaRPr>
          </a:p>
          <a:p>
            <a:pPr marL="0" indent="0">
              <a:buNone/>
            </a:pPr>
            <a:r>
              <a:rPr lang="en-NZ" sz="1400" dirty="0"/>
              <a:t>A </a:t>
            </a:r>
            <a:r>
              <a:rPr lang="en-NZ" sz="1400" dirty="0" err="1"/>
              <a:t>RiskScape</a:t>
            </a:r>
            <a:r>
              <a:rPr lang="en-NZ" sz="1400" dirty="0"/>
              <a:t> research team surveyed the flood hazard, building and infrastructure damage and residents’ responses to flood warnings. </a:t>
            </a:r>
            <a:r>
              <a:rPr lang="en-NZ" sz="1400" dirty="0" err="1"/>
              <a:t>RiskScape</a:t>
            </a:r>
            <a:r>
              <a:rPr lang="en-NZ" sz="1400" dirty="0"/>
              <a:t> estimated building repair and disruption costs of </a:t>
            </a:r>
            <a:r>
              <a:rPr lang="en-NZ" sz="1400" b="1" dirty="0"/>
              <a:t>NZD$19.6m for the 220 homes surveyed, just under NZD$90,000 per home</a:t>
            </a:r>
            <a:r>
              <a:rPr lang="en-NZ" sz="1400" dirty="0"/>
              <a:t>. Component damage was 20% - 70% of building replacement costs. Average loss of contents was 60%.</a:t>
            </a:r>
          </a:p>
          <a:p>
            <a:pPr marL="0" indent="0">
              <a:buNone/>
            </a:pPr>
            <a:r>
              <a:rPr lang="en-NZ" sz="1400" dirty="0"/>
              <a:t>The Insurance Council, which represents general insurers like Vero and IAG, said claims from the two storms look likely to cost its members $109m.</a:t>
            </a:r>
          </a:p>
          <a:p>
            <a:pPr marL="0" indent="0">
              <a:buNone/>
            </a:pPr>
            <a:endParaRPr lang="mi-NZ" sz="1400" dirty="0"/>
          </a:p>
          <a:p>
            <a:endParaRPr lang="en-NZ" sz="1050" dirty="0"/>
          </a:p>
          <a:p>
            <a:pPr marL="0" indent="0">
              <a:buNone/>
            </a:pPr>
            <a:endParaRPr lang="en-NZ" sz="1400" dirty="0">
              <a:solidFill>
                <a:schemeClr val="tx2"/>
              </a:solidFill>
            </a:endParaRPr>
          </a:p>
        </p:txBody>
      </p:sp>
      <p:sp>
        <p:nvSpPr>
          <p:cNvPr id="2" name="Rectangle 1"/>
          <p:cNvSpPr/>
          <p:nvPr/>
        </p:nvSpPr>
        <p:spPr>
          <a:xfrm>
            <a:off x="189781" y="6185465"/>
            <a:ext cx="10843404" cy="523220"/>
          </a:xfrm>
          <a:prstGeom prst="rect">
            <a:avLst/>
          </a:prstGeom>
        </p:spPr>
        <p:txBody>
          <a:bodyPr wrap="square">
            <a:spAutoFit/>
          </a:bodyPr>
          <a:lstStyle/>
          <a:p>
            <a:r>
              <a:rPr lang="en-NZ" sz="1400" dirty="0" err="1"/>
              <a:t>RiskScape</a:t>
            </a:r>
            <a:r>
              <a:rPr lang="en-NZ" sz="1400" dirty="0"/>
              <a:t> information: </a:t>
            </a:r>
            <a:r>
              <a:rPr lang="en-NZ" sz="1400" dirty="0">
                <a:hlinkClick r:id="rId3"/>
              </a:rPr>
              <a:t>https://www.riskscape.org.nz/surveying-flood-damage-edgecumbe</a:t>
            </a:r>
            <a:endParaRPr lang="en-NZ" sz="1400" dirty="0"/>
          </a:p>
          <a:p>
            <a:r>
              <a:rPr lang="en-NZ" sz="1400" dirty="0"/>
              <a:t>Insurance Council article: </a:t>
            </a:r>
            <a:r>
              <a:rPr lang="en-NZ" sz="1400" dirty="0">
                <a:hlinkClick r:id="rId4"/>
              </a:rPr>
              <a:t>https://www.stuff.co.nz/business/96155001/cost-of-cyclones-debbie-and-cook-rises-to-109-million</a:t>
            </a:r>
            <a:endParaRPr lang="en-NZ" sz="1400" dirty="0"/>
          </a:p>
        </p:txBody>
      </p:sp>
      <p:sp>
        <p:nvSpPr>
          <p:cNvPr id="6" name="Rectangle 5"/>
          <p:cNvSpPr/>
          <p:nvPr/>
        </p:nvSpPr>
        <p:spPr>
          <a:xfrm>
            <a:off x="393108" y="1384869"/>
            <a:ext cx="5912801" cy="338554"/>
          </a:xfrm>
          <a:prstGeom prst="rect">
            <a:avLst/>
          </a:prstGeom>
        </p:spPr>
        <p:txBody>
          <a:bodyPr wrap="square">
            <a:spAutoFit/>
          </a:bodyPr>
          <a:lstStyle/>
          <a:p>
            <a:r>
              <a:rPr lang="en-NZ" sz="1600" dirty="0">
                <a:solidFill>
                  <a:schemeClr val="tx2"/>
                </a:solidFill>
              </a:rPr>
              <a:t>Case study: </a:t>
            </a:r>
            <a:r>
              <a:rPr lang="en-NZ" sz="1600" dirty="0" err="1">
                <a:solidFill>
                  <a:schemeClr val="tx2"/>
                </a:solidFill>
              </a:rPr>
              <a:t>Edgecumbe</a:t>
            </a:r>
            <a:r>
              <a:rPr lang="en-NZ" sz="1600" dirty="0">
                <a:solidFill>
                  <a:schemeClr val="tx2"/>
                </a:solidFill>
              </a:rPr>
              <a:t> Floods</a:t>
            </a:r>
          </a:p>
        </p:txBody>
      </p:sp>
      <p:pic>
        <p:nvPicPr>
          <p:cNvPr id="4" name="Picture 3"/>
          <p:cNvPicPr>
            <a:picLocks noChangeAspect="1"/>
          </p:cNvPicPr>
          <p:nvPr/>
        </p:nvPicPr>
        <p:blipFill>
          <a:blip r:embed="rId5"/>
          <a:stretch>
            <a:fillRect/>
          </a:stretch>
        </p:blipFill>
        <p:spPr>
          <a:xfrm>
            <a:off x="6435870" y="1384869"/>
            <a:ext cx="5089199" cy="4600694"/>
          </a:xfrm>
          <a:prstGeom prst="rect">
            <a:avLst/>
          </a:prstGeom>
        </p:spPr>
      </p:pic>
    </p:spTree>
    <p:extLst>
      <p:ext uri="{BB962C8B-B14F-4D97-AF65-F5344CB8AC3E}">
        <p14:creationId xmlns:p14="http://schemas.microsoft.com/office/powerpoint/2010/main" val="875762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242BEC-984C-4A93-8E76-56228754BEEE}" vid="{605843CF-CD23-4187-91A0-FE9F75D551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69BC14198B914B00A714316109F088DF" version="1.0.0">
  <systemFields>
    <field name="Objective-Id">
      <value order="0">A1828351</value>
    </field>
    <field name="Objective-Title">
      <value order="0">Module 2_ The need to act now - public version</value>
    </field>
    <field name="Objective-Description">
      <value order="0"/>
    </field>
    <field name="Objective-CreationStamp">
      <value order="0">2020-11-17T04:57:18Z</value>
    </field>
    <field name="Objective-IsApproved">
      <value order="0">false</value>
    </field>
    <field name="Objective-IsPublished">
      <value order="0">true</value>
    </field>
    <field name="Objective-DatePublished">
      <value order="0">2020-11-17T04:59:32Z</value>
    </field>
    <field name="Objective-ModificationStamp">
      <value order="0">2020-11-17T04:59:32Z</value>
    </field>
    <field name="Objective-Owner">
      <value order="0">Katri Harmoinen</value>
    </field>
    <field name="Objective-Path">
      <value order="0">Whakatane District Council:Information Classification:Policy and planning:Strategy and Community Development:Strategies and policies:Sustainability:1-Research:Council's Climate Change Project:Climate Change Training (external and internal initiatives):Climate Change Training - E-learning Hub:Council's climate change e-learning hub - Public/external</value>
    </field>
    <field name="Objective-Parent">
      <value order="0">Classified Object</value>
    </field>
    <field name="Objective-State">
      <value order="0">Published</value>
    </field>
    <field name="Objective-VersionId">
      <value order="0">vA2504367</value>
    </field>
    <field name="Objective-Version">
      <value order="0">1.0</value>
    </field>
    <field name="Objective-VersionNumber">
      <value order="0">1</value>
    </field>
    <field name="Objective-VersionComment">
      <value order="0">First version</value>
    </field>
    <field name="Objective-FileNumber">
      <value order="0">10-00027</value>
    </field>
    <field name="Objective-Classification">
      <value order="0">Internal</value>
    </field>
    <field name="Objective-Caveats">
      <value order="0"/>
    </field>
  </systemFields>
  <catalogues>
    <catalogue name="Reference Type Catalogue" type="type" ori="id:cA12">
      <field name="Objective-Fields NOT required">
        <value order="0"/>
      </field>
      <field name="Objective-Reference Type">
        <value order="0">General</value>
      </field>
      <field name="Objective-Records - day box number">
        <value order="0"/>
      </field>
      <field name="Objective--- To (Lookup list)">
        <value order="0"/>
      </field>
      <field name="Objective--- To (free text)">
        <value order="0"/>
      </field>
      <field name="Objective--- From">
        <value order="0"/>
      </field>
      <field name="Objective--- Correspondence Date">
        <value order="0"/>
      </field>
      <field name="Objective--- Organisation Name">
        <value order="0"/>
      </field>
      <field name="Objective-Metadata Inheritance">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69BC14198B914B00A714316109F088DF"/>
  </ds:schemaRefs>
</ds:datastoreItem>
</file>

<file path=docProps/app.xml><?xml version="1.0" encoding="utf-8"?>
<Properties xmlns="http://schemas.openxmlformats.org/officeDocument/2006/extended-properties" xmlns:vt="http://schemas.openxmlformats.org/officeDocument/2006/docPropsVTypes">
  <Template>wdc-template-powerpoint-16x9-climate-change-proof1</Template>
  <TotalTime>4542</TotalTime>
  <Words>6595</Words>
  <Application>Microsoft Office PowerPoint</Application>
  <PresentationFormat>Widescreen</PresentationFormat>
  <Paragraphs>355</Paragraphs>
  <Slides>43</Slides>
  <Notes>0</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PowerPoint Presentation</vt:lpstr>
      <vt:lpstr>PowerPoint Presentation</vt:lpstr>
      <vt:lpstr>PowerPoint Presentation</vt:lpstr>
      <vt:lpstr>Module 2: The need to act now </vt:lpstr>
      <vt:lpstr>PowerPoint Presentation</vt:lpstr>
      <vt:lpstr>PowerPoint Presentation</vt:lpstr>
      <vt:lpstr>1. The financial cost of not acting now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Natural hazard risk and building resilience</vt:lpstr>
      <vt:lpstr>PowerPoint Presentation</vt:lpstr>
      <vt:lpstr>3.2. National Climate Change Risk Assessment Framework   The first national climate change risk assessment will identify the most significant risks New Zealand faces from climate change. This will enable the Government to prioritise action, including through a national adaptation plan. The national adaptation plan will compliment and build on the actions New Zealand is already taking to respond to the impacts of climate change.  A framework, Arotakenga Huringa Āhuarangi, was published in September 2019 to carry out the national climate change risk assessment. It allows for a range of risks to be compared according to their nature, severity and urgency. It combines scientific, technical and expert information including Mātauranga Māori, local knowledge and experience. This framework can be used by local government, iwi/Māori and other organisations to perform their own climate change risk assessments.  The first national climate change risk assessment report is on-track to be publicly released later this year. It will be very high level. The Government will plan and prioritise action to respond to the most significant risks identified in the risk assessment through a national adaptation plan. Under the Climate Change Response Act, the national adaptation plan must be delivered two years after the risk assessment is completed.  The framework, and upcoming report, will provide guidance to local risk assessments which will provide valuable data for future national risk assessments.   </vt:lpstr>
      <vt:lpstr>PowerPoint Presentation</vt:lpstr>
      <vt:lpstr>3.4. The Sendai Framework for Disaster Risk Reduction </vt:lpstr>
      <vt:lpstr>3.5. TedTalk: From disaster response to disaster prevention </vt:lpstr>
      <vt:lpstr>3.7. Justifying the cost of disaster risk reduction </vt:lpstr>
      <vt:lpstr>PowerPoint Presentation</vt:lpstr>
      <vt:lpstr>4. Equity and justice </vt:lpstr>
      <vt:lpstr>PowerPoint Presentation</vt:lpstr>
      <vt:lpstr>PowerPoint Presentation</vt:lpstr>
      <vt:lpstr>PowerPoint Presentation</vt:lpstr>
      <vt:lpstr>PowerPoint Presentation</vt:lpstr>
      <vt:lpstr>PowerPoint Presentation</vt:lpstr>
      <vt:lpstr>4.6. Climate justice and intergenerational equity </vt:lpstr>
      <vt:lpstr>4.6. Climate justice and intergenerational equity (con’t) </vt:lpstr>
      <vt:lpstr>4.7. World Leaders Forum – The climate sustainable welfare society: is it the model of the future? </vt:lpstr>
      <vt:lpstr>PowerPoint Presentation</vt:lpstr>
      <vt:lpstr>PowerPoint Presentation</vt:lpstr>
      <vt:lpstr>PowerPoint Presentation</vt:lpstr>
      <vt:lpstr>5. Assessing climate change from a culturally appropriate context </vt:lpstr>
      <vt:lpstr>PowerPoint Presentation</vt:lpstr>
      <vt:lpstr>PowerPoint Presentation</vt:lpstr>
      <vt:lpstr>PowerPoint Presentation</vt:lpstr>
      <vt:lpstr>5.4. Deep South Challenge Research: The Living Net – Kai in a Changing Climate  </vt:lpstr>
      <vt:lpstr>5.5. Iwi/Hapū management plans, including environmental plans  </vt:lpstr>
      <vt:lpstr>Module 2 survey  https://survey.alchemer.com/s3/6035984/Module-2-The-need-to-act-now-public-survey    </vt:lpstr>
      <vt:lpstr>PowerPoint Presentation</vt:lpstr>
    </vt:vector>
  </TitlesOfParts>
  <Company>Whakatane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Ronna Funtelar</dc:creator>
  <cp:lastModifiedBy>Katri Harmoinen</cp:lastModifiedBy>
  <cp:revision>380</cp:revision>
  <dcterms:created xsi:type="dcterms:W3CDTF">2020-04-06T01:17:59Z</dcterms:created>
  <dcterms:modified xsi:type="dcterms:W3CDTF">2020-11-17T03:57:19Z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A1828351</vt:lpwstr>
  </property>
  <property fmtid="{D5CDD505-2E9C-101B-9397-08002B2CF9AE}" pid="4" name="Objective-Title">
    <vt:lpwstr>Module 2_ The need to act now - public version</vt:lpwstr>
  </property>
  <property fmtid="{D5CDD505-2E9C-101B-9397-08002B2CF9AE}" pid="5" name="Objective-Description">
    <vt:lpwstr/>
  </property>
  <property fmtid="{D5CDD505-2E9C-101B-9397-08002B2CF9AE}" pid="6" name="Objective-CreationStamp">
    <vt:filetime>2020-11-17T04:57:18Z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2020-11-17T04:59:32Z</vt:filetime>
  </property>
  <property fmtid="{D5CDD505-2E9C-101B-9397-08002B2CF9AE}" pid="10" name="Objective-ModificationStamp">
    <vt:filetime>2020-11-17T04:59:32Z</vt:filetime>
  </property>
  <property fmtid="{D5CDD505-2E9C-101B-9397-08002B2CF9AE}" pid="11" name="Objective-Owner">
    <vt:lpwstr>Katri Harmoinen</vt:lpwstr>
  </property>
  <property fmtid="{D5CDD505-2E9C-101B-9397-08002B2CF9AE}" pid="12" name="Objective-Path">
    <vt:lpwstr>Whakatane District Council:Information Classification:Policy and planning:Strategy and Community Development:Strategies and policies:Sustainability:1-Research:Council's Climate Change Project:Climate Change Training (external and internal initiatives):Climate Change Training - E-learning Hub:Council's climate change e-learning hub - Public/external</vt:lpwstr>
  </property>
  <property fmtid="{D5CDD505-2E9C-101B-9397-08002B2CF9AE}" pid="13" name="Objective-Parent">
    <vt:lpwstr>Classified Object</vt:lpwstr>
  </property>
  <property fmtid="{D5CDD505-2E9C-101B-9397-08002B2CF9AE}" pid="14" name="Objective-State">
    <vt:lpwstr>Published</vt:lpwstr>
  </property>
  <property fmtid="{D5CDD505-2E9C-101B-9397-08002B2CF9AE}" pid="15" name="Objective-VersionId">
    <vt:lpwstr>vA2504367</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10-00027</vt:lpwstr>
  </property>
  <property fmtid="{D5CDD505-2E9C-101B-9397-08002B2CF9AE}" pid="20" name="Objective-Classification">
    <vt:lpwstr>Internal</vt:lpwstr>
  </property>
  <property fmtid="{D5CDD505-2E9C-101B-9397-08002B2CF9AE}" pid="21" name="Objective-Caveats">
    <vt:lpwstr/>
  </property>
  <property fmtid="{D5CDD505-2E9C-101B-9397-08002B2CF9AE}" pid="22" name="Objective-Fields NOT required">
    <vt:lpwstr/>
  </property>
  <property fmtid="{D5CDD505-2E9C-101B-9397-08002B2CF9AE}" pid="23" name="Objective-Reference Type">
    <vt:lpwstr>General</vt:lpwstr>
  </property>
  <property fmtid="{D5CDD505-2E9C-101B-9397-08002B2CF9AE}" pid="24" name="Objective-Records - day box number">
    <vt:lpwstr/>
  </property>
  <property fmtid="{D5CDD505-2E9C-101B-9397-08002B2CF9AE}" pid="25" name="Objective--- To (Lookup list)">
    <vt:lpwstr/>
  </property>
  <property fmtid="{D5CDD505-2E9C-101B-9397-08002B2CF9AE}" pid="26" name="Objective--- To (free text)">
    <vt:lpwstr/>
  </property>
  <property fmtid="{D5CDD505-2E9C-101B-9397-08002B2CF9AE}" pid="27" name="Objective--- From">
    <vt:lpwstr/>
  </property>
  <property fmtid="{D5CDD505-2E9C-101B-9397-08002B2CF9AE}" pid="28" name="Objective--- Correspondence Date">
    <vt:lpwstr/>
  </property>
  <property fmtid="{D5CDD505-2E9C-101B-9397-08002B2CF9AE}" pid="29" name="Objective--- Organisation Name">
    <vt:lpwstr/>
  </property>
  <property fmtid="{D5CDD505-2E9C-101B-9397-08002B2CF9AE}" pid="30" name="Objective-Metadata Inheritance">
    <vt:lpwstr/>
  </property>
  <property fmtid="{D5CDD505-2E9C-101B-9397-08002B2CF9AE}" pid="31" name="Objective-Comment">
    <vt:lpwstr/>
  </property>
  <property fmtid="{D5CDD505-2E9C-101B-9397-08002B2CF9AE}" pid="32" name="Objective-Fields NOT required [system]">
    <vt:lpwstr/>
  </property>
  <property fmtid="{D5CDD505-2E9C-101B-9397-08002B2CF9AE}" pid="33" name="Objective-Reference Type [system]">
    <vt:lpwstr>General</vt:lpwstr>
  </property>
  <property fmtid="{D5CDD505-2E9C-101B-9397-08002B2CF9AE}" pid="34" name="Objective-Records - day box number [system]">
    <vt:lpwstr/>
  </property>
  <property fmtid="{D5CDD505-2E9C-101B-9397-08002B2CF9AE}" pid="35" name="Objective--- To (Lookup list) [system]">
    <vt:lpwstr/>
  </property>
  <property fmtid="{D5CDD505-2E9C-101B-9397-08002B2CF9AE}" pid="36" name="Objective--- To (free text) [system]">
    <vt:lpwstr/>
  </property>
  <property fmtid="{D5CDD505-2E9C-101B-9397-08002B2CF9AE}" pid="37" name="Objective--- From [system]">
    <vt:lpwstr/>
  </property>
  <property fmtid="{D5CDD505-2E9C-101B-9397-08002B2CF9AE}" pid="38" name="Objective--- Correspondence Date [system]">
    <vt:lpwstr/>
  </property>
  <property fmtid="{D5CDD505-2E9C-101B-9397-08002B2CF9AE}" pid="39" name="Objective--- Organisation Name [system]">
    <vt:lpwstr/>
  </property>
  <property fmtid="{D5CDD505-2E9C-101B-9397-08002B2CF9AE}" pid="40" name="Objective-Metadata Inheritance [system]">
    <vt:lpwstr/>
  </property>
</Properties>
</file>