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0" r:id="rId3"/>
  </p:sldMasterIdLst>
  <p:notesMasterIdLst>
    <p:notesMasterId r:id="rId11"/>
  </p:notesMasterIdLst>
  <p:sldIdLst>
    <p:sldId id="256" r:id="rId4"/>
    <p:sldId id="257" r:id="rId5"/>
    <p:sldId id="260" r:id="rId6"/>
    <p:sldId id="261" r:id="rId7"/>
    <p:sldId id="262" r:id="rId8"/>
    <p:sldId id="264"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5.xml" Id="rId8" /><Relationship Type="http://schemas.openxmlformats.org/officeDocument/2006/relationships/viewProps" Target="viewProps.xml" Id="rId13" /><Relationship Type="http://schemas.openxmlformats.org/officeDocument/2006/relationships/slideMaster" Target="slideMasters/slideMaster2.xml" Id="rId3" /><Relationship Type="http://schemas.openxmlformats.org/officeDocument/2006/relationships/slide" Target="slides/slide4.xml" Id="rId7" /><Relationship Type="http://schemas.openxmlformats.org/officeDocument/2006/relationships/presProps" Target="presProps.xml" Id="rId12" /><Relationship Type="http://schemas.openxmlformats.org/officeDocument/2006/relationships/slideMaster" Target="slideMasters/slideMaster1.xml" Id="rId2" /><Relationship Type="http://schemas.openxmlformats.org/officeDocument/2006/relationships/slide" Target="slides/slide3.xml" Id="rId6" /><Relationship Type="http://schemas.openxmlformats.org/officeDocument/2006/relationships/notesMaster" Target="notesMasters/notesMaster1.xml" Id="rId11" /><Relationship Type="http://schemas.openxmlformats.org/officeDocument/2006/relationships/slide" Target="slides/slide2.xml" Id="rId5" /><Relationship Type="http://schemas.openxmlformats.org/officeDocument/2006/relationships/tableStyles" Target="tableStyles.xml" Id="rId15" /><Relationship Type="http://schemas.openxmlformats.org/officeDocument/2006/relationships/slide" Target="slides/slide7.xml" Id="rId10" /><Relationship Type="http://schemas.openxmlformats.org/officeDocument/2006/relationships/slide" Target="slides/slide1.xml" Id="rId4" /><Relationship Type="http://schemas.openxmlformats.org/officeDocument/2006/relationships/slide" Target="slides/slide6.xml" Id="rId9" /><Relationship Type="http://schemas.openxmlformats.org/officeDocument/2006/relationships/theme" Target="theme/theme1.xml" Id="rId14" /><Relationship Type="http://schemas.openxmlformats.org/officeDocument/2006/relationships/customXml" Target="/customXML/item2.xml" Id="R69d498df12624b0e"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2D7DD-47E0-43C3-ADDE-3797272B1B9E}" type="datetimeFigureOut">
              <a:rPr lang="en-NZ" smtClean="0"/>
              <a:t>17/11/2020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6BE25C-5530-4D38-9B07-65F931D09723}" type="slidenum">
              <a:rPr lang="en-NZ" smtClean="0"/>
              <a:t>‹#›</a:t>
            </a:fld>
            <a:endParaRPr lang="en-NZ"/>
          </a:p>
        </p:txBody>
      </p:sp>
    </p:spTree>
    <p:extLst>
      <p:ext uri="{BB962C8B-B14F-4D97-AF65-F5344CB8AC3E}">
        <p14:creationId xmlns:p14="http://schemas.microsoft.com/office/powerpoint/2010/main" val="3342847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1020311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526737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2311321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999998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2250998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11" indent="0">
              <a:buNone/>
              <a:defRPr sz="2000">
                <a:solidFill>
                  <a:schemeClr val="tx1">
                    <a:tint val="75000"/>
                  </a:schemeClr>
                </a:solidFill>
              </a:defRPr>
            </a:lvl2pPr>
            <a:lvl3pPr marL="914422" indent="0">
              <a:buNone/>
              <a:defRPr sz="1801">
                <a:solidFill>
                  <a:schemeClr val="tx1">
                    <a:tint val="75000"/>
                  </a:schemeClr>
                </a:solidFill>
              </a:defRPr>
            </a:lvl3pPr>
            <a:lvl4pPr marL="1371635"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8" indent="0">
              <a:buNone/>
              <a:defRPr sz="1600">
                <a:solidFill>
                  <a:schemeClr val="tx1">
                    <a:tint val="75000"/>
                  </a:schemeClr>
                </a:solidFill>
              </a:defRPr>
            </a:lvl7pPr>
            <a:lvl8pPr marL="3200481" indent="0">
              <a:buNone/>
              <a:defRPr sz="1600">
                <a:solidFill>
                  <a:schemeClr val="tx1">
                    <a:tint val="75000"/>
                  </a:schemeClr>
                </a:solidFill>
              </a:defRPr>
            </a:lvl8pPr>
            <a:lvl9pPr marL="3657692"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4069057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4BE7227A-001F-4405-8A81-7190E07A4855}" type="datetimeFigureOut">
              <a:rPr lang="en-NZ" smtClean="0"/>
              <a:t>17/11/2020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665669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91" y="1681163"/>
            <a:ext cx="5157787" cy="823912"/>
          </a:xfrm>
        </p:spPr>
        <p:txBody>
          <a:bodyPr anchor="b"/>
          <a:lstStyle>
            <a:lvl1pPr marL="0" indent="0">
              <a:buNone/>
              <a:defRPr sz="2400" b="1"/>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1" y="2505076"/>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3" y="2505076"/>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4BE7227A-001F-4405-8A81-7190E07A4855}" type="datetimeFigureOut">
              <a:rPr lang="en-NZ" smtClean="0"/>
              <a:t>17/11/2020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3084283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4BE7227A-001F-4405-8A81-7190E07A4855}" type="datetimeFigureOut">
              <a:rPr lang="en-NZ" smtClean="0"/>
              <a:t>17/11/2020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2486745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7227A-001F-4405-8A81-7190E07A4855}" type="datetimeFigureOut">
              <a:rPr lang="en-NZ" smtClean="0"/>
              <a:t>17/11/2020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380628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11" indent="0">
              <a:buNone/>
              <a:defRPr sz="1401"/>
            </a:lvl2pPr>
            <a:lvl3pPr marL="914422" indent="0">
              <a:buNone/>
              <a:defRPr sz="1200"/>
            </a:lvl3pPr>
            <a:lvl4pPr marL="1371635" indent="0">
              <a:buNone/>
              <a:defRPr sz="1001"/>
            </a:lvl4pPr>
            <a:lvl5pPr marL="1828846" indent="0">
              <a:buNone/>
              <a:defRPr sz="1001"/>
            </a:lvl5pPr>
            <a:lvl6pPr marL="2286057" indent="0">
              <a:buNone/>
              <a:defRPr sz="1001"/>
            </a:lvl6pPr>
            <a:lvl7pPr marL="2743268" indent="0">
              <a:buNone/>
              <a:defRPr sz="1001"/>
            </a:lvl7pPr>
            <a:lvl8pPr marL="3200481" indent="0">
              <a:buNone/>
              <a:defRPr sz="1001"/>
            </a:lvl8pPr>
            <a:lvl9pPr marL="3657692"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fld id="{4BE7227A-001F-4405-8A81-7190E07A4855}" type="datetimeFigureOut">
              <a:rPr lang="en-NZ" smtClean="0"/>
              <a:t>17/11/2020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1310523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713141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90" y="987425"/>
            <a:ext cx="6172201" cy="4873625"/>
          </a:xfrm>
        </p:spPr>
        <p:txBody>
          <a:bodyPr/>
          <a:lstStyle>
            <a:lvl1pPr marL="0" indent="0">
              <a:buNone/>
              <a:defRPr sz="3200"/>
            </a:lvl1pPr>
            <a:lvl2pPr marL="457211" indent="0">
              <a:buNone/>
              <a:defRPr sz="2800"/>
            </a:lvl2pPr>
            <a:lvl3pPr marL="914422" indent="0">
              <a:buNone/>
              <a:defRPr sz="2400"/>
            </a:lvl3pPr>
            <a:lvl4pPr marL="1371635" indent="0">
              <a:buNone/>
              <a:defRPr sz="2000"/>
            </a:lvl4pPr>
            <a:lvl5pPr marL="1828846" indent="0">
              <a:buNone/>
              <a:defRPr sz="2000"/>
            </a:lvl5pPr>
            <a:lvl6pPr marL="2286057" indent="0">
              <a:buNone/>
              <a:defRPr sz="2000"/>
            </a:lvl6pPr>
            <a:lvl7pPr marL="2743268" indent="0">
              <a:buNone/>
              <a:defRPr sz="2000"/>
            </a:lvl7pPr>
            <a:lvl8pPr marL="3200481" indent="0">
              <a:buNone/>
              <a:defRPr sz="2000"/>
            </a:lvl8pPr>
            <a:lvl9pPr marL="3657692" indent="0">
              <a:buNone/>
              <a:defRPr sz="2000"/>
            </a:lvl9pPr>
          </a:lstStyle>
          <a:p>
            <a:r>
              <a:rPr lang="en-US" smtClean="0"/>
              <a:t>Click icon to add picture</a:t>
            </a:r>
            <a:endParaRPr lang="en-NZ"/>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11" indent="0">
              <a:buNone/>
              <a:defRPr sz="1401"/>
            </a:lvl2pPr>
            <a:lvl3pPr marL="914422" indent="0">
              <a:buNone/>
              <a:defRPr sz="1200"/>
            </a:lvl3pPr>
            <a:lvl4pPr marL="1371635" indent="0">
              <a:buNone/>
              <a:defRPr sz="1001"/>
            </a:lvl4pPr>
            <a:lvl5pPr marL="1828846" indent="0">
              <a:buNone/>
              <a:defRPr sz="1001"/>
            </a:lvl5pPr>
            <a:lvl6pPr marL="2286057" indent="0">
              <a:buNone/>
              <a:defRPr sz="1001"/>
            </a:lvl6pPr>
            <a:lvl7pPr marL="2743268" indent="0">
              <a:buNone/>
              <a:defRPr sz="1001"/>
            </a:lvl7pPr>
            <a:lvl8pPr marL="3200481" indent="0">
              <a:buNone/>
              <a:defRPr sz="1001"/>
            </a:lvl8pPr>
            <a:lvl9pPr marL="3657692"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fld id="{4BE7227A-001F-4405-8A81-7190E07A4855}" type="datetimeFigureOut">
              <a:rPr lang="en-NZ" smtClean="0"/>
              <a:t>17/11/2020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2231480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1014430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2459084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101996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4BE7227A-001F-4405-8A81-7190E07A4855}" type="datetimeFigureOut">
              <a:rPr lang="en-NZ" smtClean="0"/>
              <a:t>17/11/2020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211514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4BE7227A-001F-4405-8A81-7190E07A4855}" type="datetimeFigureOut">
              <a:rPr lang="en-NZ" smtClean="0"/>
              <a:t>17/11/2020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1853747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4BE7227A-001F-4405-8A81-7190E07A4855}" type="datetimeFigureOut">
              <a:rPr lang="en-NZ" smtClean="0"/>
              <a:t>17/11/2020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3496268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7227A-001F-4405-8A81-7190E07A4855}" type="datetimeFigureOut">
              <a:rPr lang="en-NZ" smtClean="0"/>
              <a:t>17/11/2020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3550175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E7227A-001F-4405-8A81-7190E07A4855}" type="datetimeFigureOut">
              <a:rPr lang="en-NZ" smtClean="0"/>
              <a:t>17/11/2020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3227392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E7227A-001F-4405-8A81-7190E07A4855}" type="datetimeFigureOut">
              <a:rPr lang="en-NZ" smtClean="0"/>
              <a:t>17/11/2020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221742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7227A-001F-4405-8A81-7190E07A4855}" type="datetimeFigureOut">
              <a:rPr lang="en-NZ" smtClean="0"/>
              <a:t>17/11/2020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82C11-918C-4253-9794-7D3AAEA6040A}" type="slidenum">
              <a:rPr lang="en-NZ" smtClean="0"/>
              <a:t>‹#›</a:t>
            </a:fld>
            <a:endParaRPr lang="en-NZ"/>
          </a:p>
        </p:txBody>
      </p:sp>
    </p:spTree>
    <p:extLst>
      <p:ext uri="{BB962C8B-B14F-4D97-AF65-F5344CB8AC3E}">
        <p14:creationId xmlns:p14="http://schemas.microsoft.com/office/powerpoint/2010/main" val="1434901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7227A-001F-4405-8A81-7190E07A4855}" type="datetimeFigureOut">
              <a:rPr lang="en-NZ" smtClean="0"/>
              <a:t>17/11/2020</a:t>
            </a:fld>
            <a:endParaRPr lang="en-NZ"/>
          </a:p>
        </p:txBody>
      </p:sp>
      <p:sp>
        <p:nvSpPr>
          <p:cNvPr id="5" name="Footer Placeholder 4"/>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82C11-918C-4253-9794-7D3AAEA6040A}" type="slidenum">
              <a:rPr lang="en-NZ" smtClean="0"/>
              <a:t>‹#›</a:t>
            </a:fld>
            <a:endParaRPr lang="en-NZ"/>
          </a:p>
        </p:txBody>
      </p:sp>
    </p:spTree>
    <p:extLst>
      <p:ext uri="{BB962C8B-B14F-4D97-AF65-F5344CB8AC3E}">
        <p14:creationId xmlns:p14="http://schemas.microsoft.com/office/powerpoint/2010/main" val="1652446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2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7" indent="-228607" algn="l" defTabSz="914422"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7" algn="l" defTabSz="91442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7" algn="l" defTabSz="91442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3"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4"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7"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2" rtl="0" eaLnBrk="1" latinLnBrk="0" hangingPunct="1">
        <a:defRPr sz="1801" kern="1200">
          <a:solidFill>
            <a:schemeClr val="tx1"/>
          </a:solidFill>
          <a:latin typeface="+mn-lt"/>
          <a:ea typeface="+mn-ea"/>
          <a:cs typeface="+mn-cs"/>
        </a:defRPr>
      </a:lvl1pPr>
      <a:lvl2pPr marL="457211" algn="l" defTabSz="914422" rtl="0" eaLnBrk="1" latinLnBrk="0" hangingPunct="1">
        <a:defRPr sz="1801" kern="1200">
          <a:solidFill>
            <a:schemeClr val="tx1"/>
          </a:solidFill>
          <a:latin typeface="+mn-lt"/>
          <a:ea typeface="+mn-ea"/>
          <a:cs typeface="+mn-cs"/>
        </a:defRPr>
      </a:lvl2pPr>
      <a:lvl3pPr marL="914422" algn="l" defTabSz="914422" rtl="0" eaLnBrk="1" latinLnBrk="0" hangingPunct="1">
        <a:defRPr sz="1801" kern="1200">
          <a:solidFill>
            <a:schemeClr val="tx1"/>
          </a:solidFill>
          <a:latin typeface="+mn-lt"/>
          <a:ea typeface="+mn-ea"/>
          <a:cs typeface="+mn-cs"/>
        </a:defRPr>
      </a:lvl3pPr>
      <a:lvl4pPr marL="1371635" algn="l" defTabSz="914422" rtl="0" eaLnBrk="1" latinLnBrk="0" hangingPunct="1">
        <a:defRPr sz="1801" kern="1200">
          <a:solidFill>
            <a:schemeClr val="tx1"/>
          </a:solidFill>
          <a:latin typeface="+mn-lt"/>
          <a:ea typeface="+mn-ea"/>
          <a:cs typeface="+mn-cs"/>
        </a:defRPr>
      </a:lvl4pPr>
      <a:lvl5pPr marL="1828846" algn="l" defTabSz="914422" rtl="0" eaLnBrk="1" latinLnBrk="0" hangingPunct="1">
        <a:defRPr sz="1801" kern="1200">
          <a:solidFill>
            <a:schemeClr val="tx1"/>
          </a:solidFill>
          <a:latin typeface="+mn-lt"/>
          <a:ea typeface="+mn-ea"/>
          <a:cs typeface="+mn-cs"/>
        </a:defRPr>
      </a:lvl5pPr>
      <a:lvl6pPr marL="2286057" algn="l" defTabSz="914422" rtl="0" eaLnBrk="1" latinLnBrk="0" hangingPunct="1">
        <a:defRPr sz="1801" kern="1200">
          <a:solidFill>
            <a:schemeClr val="tx1"/>
          </a:solidFill>
          <a:latin typeface="+mn-lt"/>
          <a:ea typeface="+mn-ea"/>
          <a:cs typeface="+mn-cs"/>
        </a:defRPr>
      </a:lvl6pPr>
      <a:lvl7pPr marL="2743268" algn="l" defTabSz="914422" rtl="0" eaLnBrk="1" latinLnBrk="0" hangingPunct="1">
        <a:defRPr sz="1801" kern="1200">
          <a:solidFill>
            <a:schemeClr val="tx1"/>
          </a:solidFill>
          <a:latin typeface="+mn-lt"/>
          <a:ea typeface="+mn-ea"/>
          <a:cs typeface="+mn-cs"/>
        </a:defRPr>
      </a:lvl7pPr>
      <a:lvl8pPr marL="3200481" algn="l" defTabSz="914422" rtl="0" eaLnBrk="1" latinLnBrk="0" hangingPunct="1">
        <a:defRPr sz="1801" kern="1200">
          <a:solidFill>
            <a:schemeClr val="tx1"/>
          </a:solidFill>
          <a:latin typeface="+mn-lt"/>
          <a:ea typeface="+mn-ea"/>
          <a:cs typeface="+mn-cs"/>
        </a:defRPr>
      </a:lvl8pPr>
      <a:lvl9pPr marL="3657692" algn="l" defTabSz="914422"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hyperlink" Target="https://www.whakatane.govt.nz/sites/www.whakatane.govt.nz/files/documents/climate_change_principles_-_final.pdf" TargetMode="External"/><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www.whakatane.govt.nz/climate-chang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39089" y="4796444"/>
            <a:ext cx="3167150" cy="646331"/>
          </a:xfrm>
          <a:prstGeom prst="rect">
            <a:avLst/>
          </a:prstGeom>
          <a:noFill/>
        </p:spPr>
        <p:txBody>
          <a:bodyPr wrap="square" rtlCol="0">
            <a:spAutoFit/>
          </a:bodyPr>
          <a:lstStyle/>
          <a:p>
            <a:r>
              <a:rPr lang="mi-NZ" sz="3600" dirty="0" smtClean="0">
                <a:solidFill>
                  <a:schemeClr val="bg1"/>
                </a:solidFill>
              </a:rPr>
              <a:t>E-LEARNING</a:t>
            </a:r>
            <a:endParaRPr lang="en-NZ" sz="3200" dirty="0"/>
          </a:p>
        </p:txBody>
      </p:sp>
    </p:spTree>
    <p:extLst>
      <p:ext uri="{BB962C8B-B14F-4D97-AF65-F5344CB8AC3E}">
        <p14:creationId xmlns:p14="http://schemas.microsoft.com/office/powerpoint/2010/main" val="1566702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688571" y="2025130"/>
            <a:ext cx="10515600" cy="3120448"/>
          </a:xfrm>
        </p:spPr>
        <p:txBody>
          <a:bodyPr>
            <a:normAutofit/>
          </a:bodyPr>
          <a:lstStyle/>
          <a:p>
            <a:pPr marL="0" indent="0" algn="ctr">
              <a:buNone/>
            </a:pPr>
            <a:r>
              <a:rPr lang="mi-NZ" u="sng" dirty="0" smtClean="0">
                <a:solidFill>
                  <a:schemeClr val="tx2"/>
                </a:solidFill>
              </a:rPr>
              <a:t>Whakatauki</a:t>
            </a:r>
            <a:endParaRPr lang="en-NZ" u="sng" dirty="0" smtClean="0">
              <a:solidFill>
                <a:schemeClr val="tx2"/>
              </a:solidFill>
            </a:endParaRPr>
          </a:p>
          <a:p>
            <a:pPr marL="0" indent="0" algn="ctr">
              <a:buNone/>
            </a:pPr>
            <a:endParaRPr lang="en-NZ" dirty="0" smtClean="0">
              <a:solidFill>
                <a:schemeClr val="tx2"/>
              </a:solidFill>
            </a:endParaRPr>
          </a:p>
          <a:p>
            <a:pPr marL="0" indent="0" algn="ctr">
              <a:buNone/>
            </a:pPr>
            <a:r>
              <a:rPr lang="en-NZ" sz="2400" dirty="0" smtClean="0">
                <a:solidFill>
                  <a:schemeClr val="tx2"/>
                </a:solidFill>
              </a:rPr>
              <a:t>Ki </a:t>
            </a:r>
            <a:r>
              <a:rPr lang="en-NZ" sz="2400" dirty="0" err="1" smtClean="0">
                <a:solidFill>
                  <a:schemeClr val="tx2"/>
                </a:solidFill>
              </a:rPr>
              <a:t>te</a:t>
            </a:r>
            <a:r>
              <a:rPr lang="en-NZ" sz="2400" dirty="0" smtClean="0">
                <a:solidFill>
                  <a:schemeClr val="tx2"/>
                </a:solidFill>
              </a:rPr>
              <a:t> </a:t>
            </a:r>
            <a:r>
              <a:rPr lang="en-NZ" sz="2400" dirty="0" err="1" smtClean="0">
                <a:solidFill>
                  <a:schemeClr val="tx2"/>
                </a:solidFill>
              </a:rPr>
              <a:t>kahore</a:t>
            </a:r>
            <a:r>
              <a:rPr lang="en-NZ" sz="2400" dirty="0" smtClean="0">
                <a:solidFill>
                  <a:schemeClr val="tx2"/>
                </a:solidFill>
              </a:rPr>
              <a:t> he </a:t>
            </a:r>
            <a:r>
              <a:rPr lang="en-NZ" sz="2400" dirty="0" err="1" smtClean="0">
                <a:solidFill>
                  <a:schemeClr val="tx2"/>
                </a:solidFill>
              </a:rPr>
              <a:t>whakakitenga</a:t>
            </a:r>
            <a:r>
              <a:rPr lang="en-NZ" sz="2400" dirty="0" smtClean="0">
                <a:solidFill>
                  <a:schemeClr val="tx2"/>
                </a:solidFill>
              </a:rPr>
              <a:t> </a:t>
            </a:r>
            <a:r>
              <a:rPr lang="en-NZ" sz="2400" dirty="0" err="1" smtClean="0">
                <a:solidFill>
                  <a:schemeClr val="tx2"/>
                </a:solidFill>
              </a:rPr>
              <a:t>ka</a:t>
            </a:r>
            <a:r>
              <a:rPr lang="en-NZ" sz="2400" dirty="0" smtClean="0">
                <a:solidFill>
                  <a:schemeClr val="tx2"/>
                </a:solidFill>
              </a:rPr>
              <a:t> </a:t>
            </a:r>
            <a:r>
              <a:rPr lang="en-NZ" sz="2400" dirty="0" err="1" smtClean="0">
                <a:solidFill>
                  <a:schemeClr val="tx2"/>
                </a:solidFill>
              </a:rPr>
              <a:t>ngaro</a:t>
            </a:r>
            <a:r>
              <a:rPr lang="en-NZ" sz="2400" dirty="0" smtClean="0">
                <a:solidFill>
                  <a:schemeClr val="tx2"/>
                </a:solidFill>
              </a:rPr>
              <a:t> </a:t>
            </a:r>
            <a:r>
              <a:rPr lang="en-NZ" sz="2400" dirty="0" err="1" smtClean="0">
                <a:solidFill>
                  <a:schemeClr val="tx2"/>
                </a:solidFill>
              </a:rPr>
              <a:t>te</a:t>
            </a:r>
            <a:r>
              <a:rPr lang="en-NZ" sz="2400" dirty="0" smtClean="0">
                <a:solidFill>
                  <a:schemeClr val="tx2"/>
                </a:solidFill>
              </a:rPr>
              <a:t> iwi </a:t>
            </a:r>
          </a:p>
          <a:p>
            <a:pPr marL="0" indent="0" algn="ctr">
              <a:buNone/>
            </a:pPr>
            <a:endParaRPr lang="en-NZ" sz="2400" dirty="0">
              <a:solidFill>
                <a:schemeClr val="tx2"/>
              </a:solidFill>
            </a:endParaRPr>
          </a:p>
          <a:p>
            <a:pPr marL="0" indent="0" algn="ctr">
              <a:buNone/>
            </a:pPr>
            <a:r>
              <a:rPr lang="en-NZ" sz="2400" dirty="0" smtClean="0">
                <a:solidFill>
                  <a:schemeClr val="tx2"/>
                </a:solidFill>
              </a:rPr>
              <a:t>Without foresight or vision, the people will be lost </a:t>
            </a:r>
            <a:endParaRPr lang="en-NZ" sz="2400" dirty="0">
              <a:solidFill>
                <a:schemeClr val="tx2"/>
              </a:solidFill>
            </a:endParaRPr>
          </a:p>
        </p:txBody>
      </p:sp>
    </p:spTree>
    <p:extLst>
      <p:ext uri="{BB962C8B-B14F-4D97-AF65-F5344CB8AC3E}">
        <p14:creationId xmlns:p14="http://schemas.microsoft.com/office/powerpoint/2010/main" val="1693551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32034" y="1164079"/>
            <a:ext cx="11103316" cy="754437"/>
          </a:xfrm>
        </p:spPr>
        <p:txBody>
          <a:bodyPr>
            <a:noAutofit/>
          </a:bodyPr>
          <a:lstStyle/>
          <a:p>
            <a:pPr algn="ctr"/>
            <a:r>
              <a:rPr lang="en-NZ" sz="3200" dirty="0" smtClean="0">
                <a:solidFill>
                  <a:schemeClr val="tx2"/>
                </a:solidFill>
              </a:rPr>
              <a:t>Welcome to Council’s climate </a:t>
            </a:r>
            <a:r>
              <a:rPr lang="en-NZ" sz="3200" dirty="0">
                <a:solidFill>
                  <a:schemeClr val="tx2"/>
                </a:solidFill>
              </a:rPr>
              <a:t>c</a:t>
            </a:r>
            <a:r>
              <a:rPr lang="en-NZ" sz="3200" dirty="0" smtClean="0">
                <a:solidFill>
                  <a:schemeClr val="tx2"/>
                </a:solidFill>
              </a:rPr>
              <a:t>hange e-learning hub </a:t>
            </a:r>
            <a:endParaRPr lang="en-NZ" sz="3200" dirty="0">
              <a:solidFill>
                <a:schemeClr val="tx2"/>
              </a:solidFill>
            </a:endParaRPr>
          </a:p>
        </p:txBody>
      </p:sp>
      <p:sp>
        <p:nvSpPr>
          <p:cNvPr id="4" name="TextBox 3"/>
          <p:cNvSpPr txBox="1"/>
          <p:nvPr/>
        </p:nvSpPr>
        <p:spPr>
          <a:xfrm>
            <a:off x="295041" y="1868242"/>
            <a:ext cx="7517274"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smtClean="0">
                <a:ln>
                  <a:noFill/>
                </a:ln>
                <a:solidFill>
                  <a:prstClr val="black"/>
                </a:solidFill>
                <a:effectLst/>
                <a:uLnTx/>
                <a:uFillTx/>
                <a:latin typeface="Calibri" panose="020F0502020204030204"/>
              </a:rPr>
              <a:t>Here you will find a range of e-learning material on a variety of climate change related topics.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smtClean="0">
                <a:ln>
                  <a:noFill/>
                </a:ln>
                <a:solidFill>
                  <a:prstClr val="black"/>
                </a:solidFill>
                <a:effectLst/>
                <a:uLnTx/>
                <a:uFillTx/>
                <a:latin typeface="Calibri" panose="020F0502020204030204"/>
              </a:rPr>
              <a:t>This material consists of a variety of YouTube clips, </a:t>
            </a:r>
            <a:r>
              <a:rPr kumimoji="0" lang="en-NZ" sz="1600" b="0" i="0" u="none" strike="noStrike" kern="1200" cap="none" spc="0" normalizeH="0" baseline="0" noProof="0" dirty="0" err="1" smtClean="0">
                <a:ln>
                  <a:noFill/>
                </a:ln>
                <a:solidFill>
                  <a:prstClr val="black"/>
                </a:solidFill>
                <a:effectLst/>
                <a:uLnTx/>
                <a:uFillTx/>
                <a:latin typeface="Calibri" panose="020F0502020204030204"/>
              </a:rPr>
              <a:t>TedTalks</a:t>
            </a:r>
            <a:r>
              <a:rPr kumimoji="0" lang="en-NZ" sz="1600" b="0" i="0" u="none" strike="noStrike" kern="1200" cap="none" spc="0" normalizeH="0" baseline="0" noProof="0" dirty="0" smtClean="0">
                <a:ln>
                  <a:noFill/>
                </a:ln>
                <a:solidFill>
                  <a:prstClr val="black"/>
                </a:solidFill>
                <a:effectLst/>
                <a:uLnTx/>
                <a:uFillTx/>
                <a:latin typeface="Calibri" panose="020F0502020204030204"/>
              </a:rPr>
              <a:t>, scientific articles, academic research, </a:t>
            </a:r>
            <a:r>
              <a:rPr lang="en-NZ" sz="1600" dirty="0" smtClean="0">
                <a:solidFill>
                  <a:prstClr val="black"/>
                </a:solidFill>
                <a:latin typeface="Calibri" panose="020F0502020204030204"/>
              </a:rPr>
              <a:t>recent publications and reports</a:t>
            </a:r>
            <a:r>
              <a:rPr kumimoji="0" lang="en-NZ" sz="1600" b="0" i="0" u="none" strike="noStrike" kern="1200" cap="none" spc="0" normalizeH="0" baseline="0" noProof="0" dirty="0" smtClean="0">
                <a:ln>
                  <a:noFill/>
                </a:ln>
                <a:solidFill>
                  <a:prstClr val="black"/>
                </a:solidFill>
                <a:effectLst/>
                <a:uLnTx/>
                <a:uFillTx/>
                <a:latin typeface="Calibri" panose="020F0502020204030204"/>
              </a:rPr>
              <a:t> etc.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smtClean="0">
                <a:ln>
                  <a:noFill/>
                </a:ln>
                <a:solidFill>
                  <a:prstClr val="black"/>
                </a:solidFill>
                <a:effectLst/>
                <a:uLnTx/>
                <a:uFillTx/>
                <a:latin typeface="Calibri" panose="020F0502020204030204"/>
              </a:rPr>
              <a:t>A wide range of material has been identified to provide a variety of angles and viewpoints – much like attending a seminar.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smtClean="0">
                <a:ln>
                  <a:noFill/>
                </a:ln>
                <a:solidFill>
                  <a:prstClr val="black"/>
                </a:solidFill>
                <a:effectLst/>
                <a:uLnTx/>
                <a:uFillTx/>
                <a:latin typeface="Calibri" panose="020F0502020204030204"/>
              </a:rPr>
              <a:t>Reputable, accurate, informative and entertaining sources have been given priority.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smtClean="0">
                <a:ln>
                  <a:noFill/>
                </a:ln>
                <a:solidFill>
                  <a:prstClr val="black"/>
                </a:solidFill>
                <a:effectLst/>
                <a:uLnTx/>
                <a:uFillTx/>
                <a:latin typeface="Calibri" panose="020F0502020204030204"/>
              </a:rPr>
              <a:t>The chosen topics have been identified to align with </a:t>
            </a:r>
            <a:r>
              <a:rPr kumimoji="0" lang="en-NZ" sz="1600" b="0" i="0" u="none" strike="noStrike" kern="1200" cap="none" spc="0" normalizeH="0" baseline="0" noProof="0" dirty="0" smtClean="0">
                <a:ln>
                  <a:noFill/>
                </a:ln>
                <a:solidFill>
                  <a:prstClr val="black"/>
                </a:solidFill>
                <a:effectLst/>
                <a:uLnTx/>
                <a:uFillTx/>
                <a:latin typeface="Calibri" panose="020F0502020204030204"/>
                <a:hlinkClick r:id="rId3"/>
              </a:rPr>
              <a:t>Council’s Climate Change Principles </a:t>
            </a:r>
            <a:r>
              <a:rPr kumimoji="0" lang="en-NZ" sz="1600" b="0" i="0" u="none" strike="noStrike" kern="1200" cap="none" spc="0" normalizeH="0" baseline="0" noProof="0" dirty="0" smtClean="0">
                <a:ln>
                  <a:noFill/>
                </a:ln>
                <a:solidFill>
                  <a:prstClr val="black"/>
                </a:solidFill>
                <a:effectLst/>
                <a:uLnTx/>
                <a:uFillTx/>
                <a:latin typeface="Calibri" panose="020F0502020204030204"/>
              </a:rPr>
              <a:t>and </a:t>
            </a:r>
            <a:r>
              <a:rPr lang="en-NZ" sz="1600" dirty="0" smtClean="0">
                <a:solidFill>
                  <a:prstClr val="black"/>
                </a:solidFill>
                <a:latin typeface="Calibri" panose="020F0502020204030204"/>
              </a:rPr>
              <a:t>form</a:t>
            </a:r>
            <a:r>
              <a:rPr kumimoji="0" lang="en-NZ" sz="1600" b="0" i="0" u="none" strike="noStrike" kern="1200" cap="none" spc="0" normalizeH="0" noProof="0" dirty="0" smtClean="0">
                <a:ln>
                  <a:noFill/>
                </a:ln>
                <a:solidFill>
                  <a:prstClr val="black"/>
                </a:solidFill>
                <a:effectLst/>
                <a:uLnTx/>
                <a:uFillTx/>
                <a:latin typeface="Calibri" panose="020F0502020204030204"/>
              </a:rPr>
              <a:t> </a:t>
            </a:r>
            <a:r>
              <a:rPr kumimoji="0" lang="en-NZ" sz="1600" b="0" i="0" u="none" strike="noStrike" kern="1200" cap="none" spc="0" normalizeH="0" baseline="0" noProof="0" dirty="0" smtClean="0">
                <a:ln>
                  <a:noFill/>
                </a:ln>
                <a:solidFill>
                  <a:prstClr val="black"/>
                </a:solidFill>
                <a:effectLst/>
                <a:uLnTx/>
                <a:uFillTx/>
                <a:latin typeface="Calibri" panose="020F0502020204030204"/>
              </a:rPr>
              <a:t>key stepping</a:t>
            </a:r>
            <a:r>
              <a:rPr kumimoji="0" lang="en-NZ" sz="1600" b="0" i="0" u="none" strike="noStrike" kern="1200" cap="none" spc="0" normalizeH="0" noProof="0" dirty="0" smtClean="0">
                <a:ln>
                  <a:noFill/>
                </a:ln>
                <a:solidFill>
                  <a:prstClr val="black"/>
                </a:solidFill>
                <a:effectLst/>
                <a:uLnTx/>
                <a:uFillTx/>
                <a:latin typeface="Calibri" panose="020F0502020204030204"/>
              </a:rPr>
              <a:t> stones</a:t>
            </a:r>
            <a:r>
              <a:rPr kumimoji="0" lang="en-NZ" sz="1600" b="0" i="0" u="none" strike="noStrike" kern="1200" cap="none" spc="0" normalizeH="0" baseline="0" noProof="0" dirty="0" smtClean="0">
                <a:ln>
                  <a:noFill/>
                </a:ln>
                <a:solidFill>
                  <a:prstClr val="black"/>
                </a:solidFill>
                <a:effectLst/>
                <a:uLnTx/>
                <a:uFillTx/>
                <a:latin typeface="Calibri" panose="020F0502020204030204"/>
              </a:rPr>
              <a:t> in reaching the objectives of this course.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0" name="Picture 2" descr="8 TED Talks that are as good as getting an MBA - ForeignMBA.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4635" y="1498856"/>
            <a:ext cx="1392567" cy="9277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YouTube Banner Size &amp; YouTube Channel Art Size Guide | May 20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74171" y="2582379"/>
            <a:ext cx="1466674" cy="7010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ature COMMUNICATIONS Vector Logo | Free Download - (.SVG + .PNG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6733" y="3035084"/>
            <a:ext cx="1528370" cy="84909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eep South National Science Challenge projects confirmed | NIW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97263" y="5255524"/>
            <a:ext cx="3097840" cy="5220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obs with UNFCCC | Guardian Jobs"/>
          <p:cNvPicPr>
            <a:picLocks noChangeAspect="1" noChangeArrowheads="1"/>
          </p:cNvPicPr>
          <p:nvPr/>
        </p:nvPicPr>
        <p:blipFill rotWithShape="1">
          <a:blip r:embed="rId8">
            <a:extLst>
              <a:ext uri="{28A0092B-C50C-407E-A947-70E740481C1C}">
                <a14:useLocalDpi xmlns:a14="http://schemas.microsoft.com/office/drawing/2010/main" val="0"/>
              </a:ext>
            </a:extLst>
          </a:blip>
          <a:srcRect t="23197" b="24148"/>
          <a:stretch/>
        </p:blipFill>
        <p:spPr bwMode="auto">
          <a:xfrm>
            <a:off x="8404167" y="4095333"/>
            <a:ext cx="2304992" cy="60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543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50141" y="1261418"/>
            <a:ext cx="11103316" cy="648863"/>
          </a:xfrm>
        </p:spPr>
        <p:txBody>
          <a:bodyPr>
            <a:normAutofit/>
          </a:bodyPr>
          <a:lstStyle/>
          <a:p>
            <a:r>
              <a:rPr lang="en-NZ" sz="2800" dirty="0" smtClean="0">
                <a:solidFill>
                  <a:schemeClr val="tx2"/>
                </a:solidFill>
              </a:rPr>
              <a:t>Course structure: </a:t>
            </a:r>
            <a:endParaRPr lang="en-NZ" sz="2800" dirty="0">
              <a:solidFill>
                <a:schemeClr val="tx2"/>
              </a:solidFill>
            </a:endParaRPr>
          </a:p>
        </p:txBody>
      </p:sp>
      <p:sp>
        <p:nvSpPr>
          <p:cNvPr id="2" name="TextBox 1"/>
          <p:cNvSpPr txBox="1"/>
          <p:nvPr/>
        </p:nvSpPr>
        <p:spPr>
          <a:xfrm>
            <a:off x="150141" y="1910281"/>
            <a:ext cx="82695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smtClean="0">
                <a:ln>
                  <a:noFill/>
                </a:ln>
                <a:solidFill>
                  <a:prstClr val="black"/>
                </a:solidFill>
                <a:effectLst/>
                <a:uLnTx/>
                <a:uFillTx/>
                <a:latin typeface="Calibri" panose="020F0502020204030204"/>
                <a:ea typeface="+mn-ea"/>
                <a:cs typeface="+mn-cs"/>
              </a:rPr>
              <a:t>This course is divided into four distinctive modules for easier learning:  </a:t>
            </a:r>
          </a:p>
        </p:txBody>
      </p:sp>
      <p:sp>
        <p:nvSpPr>
          <p:cNvPr id="4" name="TextBox 3"/>
          <p:cNvSpPr txBox="1"/>
          <p:nvPr/>
        </p:nvSpPr>
        <p:spPr>
          <a:xfrm>
            <a:off x="104238" y="2424535"/>
            <a:ext cx="2761307" cy="3600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smtClean="0">
                <a:ln>
                  <a:noFill/>
                </a:ln>
                <a:solidFill>
                  <a:prstClr val="black"/>
                </a:solidFill>
                <a:effectLst/>
                <a:uLnTx/>
                <a:uFillTx/>
                <a:latin typeface="Calibri" panose="020F0502020204030204"/>
                <a:ea typeface="+mn-ea"/>
                <a:cs typeface="+mn-cs"/>
              </a:rPr>
              <a:t>Module 1: Climate Change 101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00" b="0" i="0" u="none" strike="noStrike" kern="1200" cap="none" spc="0" normalizeH="0" baseline="0" noProof="0" dirty="0" smtClean="0">
                <a:ln>
                  <a:noFill/>
                </a:ln>
                <a:solidFill>
                  <a:prstClr val="black"/>
                </a:solidFill>
                <a:effectLst/>
                <a:uLnTx/>
                <a:uFillTx/>
                <a:latin typeface="Calibri" panose="020F0502020204030204"/>
                <a:ea typeface="+mn-ea"/>
                <a:cs typeface="+mn-cs"/>
              </a:rPr>
              <a:t>Climate Change 101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00" b="0" i="0" u="none" strike="noStrike" kern="1200" cap="none" spc="0" normalizeH="0" baseline="0" noProof="0" dirty="0" smtClean="0">
                <a:ln>
                  <a:noFill/>
                </a:ln>
                <a:solidFill>
                  <a:prstClr val="black"/>
                </a:solidFill>
                <a:effectLst/>
                <a:uLnTx/>
                <a:uFillTx/>
                <a:latin typeface="Calibri" panose="020F0502020204030204"/>
                <a:ea typeface="+mn-ea"/>
                <a:cs typeface="+mn-cs"/>
              </a:rPr>
              <a:t>International context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00" b="0" i="0" u="none" strike="noStrike" kern="1200" cap="none" spc="0" normalizeH="0" baseline="0" noProof="0" dirty="0" smtClean="0">
                <a:ln>
                  <a:noFill/>
                </a:ln>
                <a:solidFill>
                  <a:prstClr val="black"/>
                </a:solidFill>
                <a:effectLst/>
                <a:uLnTx/>
                <a:uFillTx/>
                <a:latin typeface="Calibri" panose="020F0502020204030204"/>
                <a:ea typeface="+mn-ea"/>
                <a:cs typeface="+mn-cs"/>
              </a:rPr>
              <a:t>National context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00" b="0" i="0" u="none" strike="noStrike" kern="1200" cap="none" spc="0" normalizeH="0" baseline="0" noProof="0" dirty="0" smtClean="0">
                <a:ln>
                  <a:noFill/>
                </a:ln>
                <a:solidFill>
                  <a:prstClr val="black"/>
                </a:solidFill>
                <a:effectLst/>
                <a:uLnTx/>
                <a:uFillTx/>
                <a:latin typeface="Calibri" panose="020F0502020204030204"/>
                <a:ea typeface="+mn-ea"/>
                <a:cs typeface="+mn-cs"/>
              </a:rPr>
              <a:t>Implications of climate change in the BOP  </a:t>
            </a:r>
          </a:p>
          <a:p>
            <a:pPr marL="285750" indent="-285750">
              <a:buFont typeface="Arial" panose="020B0604020202020204" pitchFamily="34" charset="0"/>
              <a:buChar char="•"/>
              <a:defRPr/>
            </a:pPr>
            <a:r>
              <a:rPr lang="en-NZ" sz="1600" dirty="0">
                <a:solidFill>
                  <a:prstClr val="black"/>
                </a:solidFill>
              </a:rPr>
              <a:t>The impact of climate change on our wellbeing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00" b="0" i="0" u="none" strike="noStrike" kern="1200" cap="none" spc="0" normalizeH="0" baseline="0" noProof="0" dirty="0" smtClean="0">
                <a:ln>
                  <a:noFill/>
                </a:ln>
                <a:solidFill>
                  <a:prstClr val="black"/>
                </a:solidFill>
                <a:effectLst/>
                <a:uLnTx/>
                <a:uFillTx/>
                <a:latin typeface="Calibri" panose="020F0502020204030204"/>
                <a:ea typeface="+mn-ea"/>
                <a:cs typeface="+mn-cs"/>
              </a:rPr>
              <a:t>The </a:t>
            </a:r>
            <a:r>
              <a:rPr kumimoji="0" lang="en-NZ" sz="1600" b="0" i="0" u="none" strike="noStrike" kern="1200" cap="none" spc="0" normalizeH="0" baseline="0" noProof="0" dirty="0">
                <a:ln>
                  <a:noFill/>
                </a:ln>
                <a:solidFill>
                  <a:prstClr val="black"/>
                </a:solidFill>
                <a:effectLst/>
                <a:uLnTx/>
                <a:uFillTx/>
                <a:latin typeface="Calibri" panose="020F0502020204030204"/>
                <a:ea typeface="+mn-ea"/>
                <a:cs typeface="+mn-cs"/>
              </a:rPr>
              <a:t>impact of climate change on the biodiversity and </a:t>
            </a:r>
            <a:r>
              <a:rPr kumimoji="0" lang="en-NZ" sz="1600" b="0" i="0" u="none" strike="noStrike" kern="1200" cap="none" spc="0" normalizeH="0" baseline="0" noProof="0" dirty="0" smtClean="0">
                <a:ln>
                  <a:noFill/>
                </a:ln>
                <a:solidFill>
                  <a:prstClr val="black"/>
                </a:solidFill>
                <a:effectLst/>
                <a:uLnTx/>
                <a:uFillTx/>
                <a:latin typeface="Calibri" panose="020F0502020204030204"/>
                <a:ea typeface="+mn-ea"/>
                <a:cs typeface="+mn-cs"/>
              </a:rPr>
              <a:t>ecology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Z"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6263480" y="2436966"/>
            <a:ext cx="341887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smtClean="0">
                <a:ln>
                  <a:noFill/>
                </a:ln>
                <a:solidFill>
                  <a:prstClr val="black"/>
                </a:solidFill>
                <a:effectLst/>
                <a:uLnTx/>
                <a:uFillTx/>
                <a:latin typeface="Calibri" panose="020F0502020204030204"/>
                <a:ea typeface="+mn-ea"/>
                <a:cs typeface="+mn-cs"/>
              </a:rPr>
              <a:t>Module 3: Our role and responsibilities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00" b="0" i="0" u="none" strike="noStrike" kern="1200" cap="none" spc="0" normalizeH="0" baseline="0" noProof="0" dirty="0" smtClean="0">
                <a:ln>
                  <a:noFill/>
                </a:ln>
                <a:solidFill>
                  <a:prstClr val="black"/>
                </a:solidFill>
                <a:effectLst/>
                <a:uLnTx/>
                <a:uFillTx/>
                <a:latin typeface="Calibri" panose="020F0502020204030204"/>
                <a:ea typeface="+mn-ea"/>
                <a:cs typeface="+mn-cs"/>
              </a:rPr>
              <a:t>The role of Council and Local Government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00" b="0" i="0" u="none" strike="noStrike" kern="1200" cap="none" spc="0" normalizeH="0" baseline="0" noProof="0" dirty="0">
                <a:ln>
                  <a:noFill/>
                </a:ln>
                <a:solidFill>
                  <a:prstClr val="black"/>
                </a:solidFill>
                <a:effectLst/>
                <a:uLnTx/>
                <a:uFillTx/>
                <a:latin typeface="Calibri" panose="020F0502020204030204"/>
                <a:ea typeface="+mn-ea"/>
                <a:cs typeface="+mn-cs"/>
              </a:rPr>
              <a:t>Council’s climate change </a:t>
            </a:r>
            <a:r>
              <a:rPr kumimoji="0" lang="en-NZ" sz="1600" b="0" i="0" u="none" strike="noStrike" kern="1200" cap="none" spc="0" normalizeH="0" baseline="0" noProof="0" dirty="0" smtClean="0">
                <a:ln>
                  <a:noFill/>
                </a:ln>
                <a:solidFill>
                  <a:prstClr val="black"/>
                </a:solidFill>
                <a:effectLst/>
                <a:uLnTx/>
                <a:uFillTx/>
                <a:latin typeface="Calibri" panose="020F0502020204030204"/>
                <a:ea typeface="+mn-ea"/>
                <a:cs typeface="+mn-cs"/>
              </a:rPr>
              <a:t>project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mi-NZ" sz="1600" b="0" i="0" u="none" strike="noStrike" kern="1200" cap="none" spc="0" normalizeH="0" baseline="0" noProof="0" dirty="0" smtClean="0">
                <a:ln>
                  <a:noFill/>
                </a:ln>
                <a:effectLst/>
                <a:uLnTx/>
                <a:uFillTx/>
                <a:latin typeface="Calibri" panose="020F0502020204030204"/>
                <a:ea typeface="+mn-ea"/>
                <a:cs typeface="+mn-cs"/>
              </a:rPr>
              <a:t>Work underway by others</a:t>
            </a:r>
            <a:endParaRPr kumimoji="0" lang="en-NZ" sz="1600" b="0" i="0" u="none" strike="noStrike" kern="1200" cap="none" spc="0" normalizeH="0" baseline="0" noProof="0" dirty="0">
              <a:ln>
                <a:noFill/>
              </a:ln>
              <a:effectLst/>
              <a:uLnTx/>
              <a:uFillTx/>
              <a:latin typeface="Calibri" panose="020F0502020204030204"/>
              <a:ea typeface="+mn-ea"/>
              <a:cs typeface="+mn-cs"/>
            </a:endParaRPr>
          </a:p>
        </p:txBody>
      </p:sp>
      <p:sp>
        <p:nvSpPr>
          <p:cNvPr id="6" name="TextBox 5"/>
          <p:cNvSpPr txBox="1"/>
          <p:nvPr/>
        </p:nvSpPr>
        <p:spPr>
          <a:xfrm>
            <a:off x="3017357" y="2423695"/>
            <a:ext cx="3094310"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smtClean="0">
                <a:ln>
                  <a:noFill/>
                </a:ln>
                <a:solidFill>
                  <a:prstClr val="black"/>
                </a:solidFill>
                <a:effectLst/>
                <a:uLnTx/>
                <a:uFillTx/>
                <a:latin typeface="Calibri" panose="020F0502020204030204"/>
                <a:ea typeface="+mn-ea"/>
                <a:cs typeface="+mn-cs"/>
              </a:rPr>
              <a:t>Module 2: The need to act now</a:t>
            </a:r>
            <a:r>
              <a:rPr kumimoji="0" lang="en-NZ" sz="16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NZ" sz="1600" b="0" i="0" u="none" strike="noStrike" kern="1200" cap="none" spc="0" normalizeH="0" baseline="0" noProof="0" dirty="0" smtClean="0">
                <a:ln>
                  <a:noFill/>
                </a:ln>
                <a:solidFill>
                  <a:prstClr val="black"/>
                </a:solidFill>
                <a:effectLst/>
                <a:uLnTx/>
                <a:uFillTx/>
                <a:latin typeface="Calibri" panose="020F0502020204030204"/>
                <a:ea typeface="+mn-ea"/>
                <a:cs typeface="+mn-cs"/>
              </a:rPr>
              <a:t>financial cost </a:t>
            </a:r>
            <a:r>
              <a:rPr kumimoji="0" lang="en-NZ" sz="1600" b="0" i="0" u="none" strike="noStrike" kern="1200" cap="none" spc="0" normalizeH="0" baseline="0" noProof="0" dirty="0">
                <a:ln>
                  <a:noFill/>
                </a:ln>
                <a:solidFill>
                  <a:prstClr val="black"/>
                </a:solidFill>
                <a:effectLst/>
                <a:uLnTx/>
                <a:uFillTx/>
                <a:latin typeface="Calibri" panose="020F0502020204030204"/>
                <a:ea typeface="+mn-ea"/>
                <a:cs typeface="+mn-cs"/>
              </a:rPr>
              <a:t>of not acting </a:t>
            </a:r>
            <a:r>
              <a:rPr kumimoji="0" lang="en-NZ" sz="1600" b="0" i="0" u="none" strike="noStrike" kern="1200" cap="none" spc="0" normalizeH="0" baseline="0" noProof="0" dirty="0" smtClean="0">
                <a:ln>
                  <a:noFill/>
                </a:ln>
                <a:solidFill>
                  <a:prstClr val="black"/>
                </a:solidFill>
                <a:effectLst/>
                <a:uLnTx/>
                <a:uFillTx/>
                <a:latin typeface="Calibri" panose="020F0502020204030204"/>
                <a:ea typeface="+mn-ea"/>
                <a:cs typeface="+mn-cs"/>
              </a:rPr>
              <a:t>now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00" b="0" i="0" u="none" strike="noStrike" kern="1200" cap="none" spc="0" normalizeH="0" baseline="0" noProof="0" dirty="0" smtClean="0">
                <a:ln>
                  <a:noFill/>
                </a:ln>
                <a:solidFill>
                  <a:prstClr val="black"/>
                </a:solidFill>
                <a:effectLst/>
                <a:uLnTx/>
                <a:uFillTx/>
                <a:latin typeface="Calibri" panose="020F0502020204030204"/>
                <a:ea typeface="+mn-ea"/>
                <a:cs typeface="+mn-cs"/>
              </a:rPr>
              <a:t>The legal cost of not acting now </a:t>
            </a:r>
            <a:endParaRPr kumimoji="0" lang="en-NZ"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00" b="0" i="0" u="none" strike="noStrike" kern="1200" cap="none" spc="0" normalizeH="0" baseline="0" noProof="0" dirty="0" smtClean="0">
                <a:ln>
                  <a:noFill/>
                </a:ln>
                <a:solidFill>
                  <a:prstClr val="black"/>
                </a:solidFill>
                <a:effectLst/>
                <a:uLnTx/>
                <a:uFillTx/>
                <a:latin typeface="Calibri" panose="020F0502020204030204"/>
                <a:ea typeface="+mn-ea"/>
                <a:cs typeface="+mn-cs"/>
              </a:rPr>
              <a:t>Natural hazard risk and building resilience </a:t>
            </a:r>
            <a:endParaRPr kumimoji="0" lang="en-NZ"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00" b="0" i="0" u="none" strike="noStrike" kern="1200" cap="none" spc="0" normalizeH="0" baseline="0" noProof="0" dirty="0" smtClean="0">
                <a:ln>
                  <a:noFill/>
                </a:ln>
                <a:solidFill>
                  <a:prstClr val="black"/>
                </a:solidFill>
                <a:effectLst/>
                <a:uLnTx/>
                <a:uFillTx/>
                <a:latin typeface="Calibri" panose="020F0502020204030204"/>
                <a:ea typeface="+mn-ea"/>
                <a:cs typeface="+mn-cs"/>
              </a:rPr>
              <a:t>Equity and justice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00" b="0" i="0" u="none" strike="noStrike" kern="1200" cap="none" spc="0" normalizeH="0" baseline="0" noProof="0" dirty="0" smtClean="0">
                <a:ln>
                  <a:noFill/>
                </a:ln>
                <a:solidFill>
                  <a:prstClr val="black"/>
                </a:solidFill>
                <a:effectLst/>
                <a:uLnTx/>
                <a:uFillTx/>
                <a:latin typeface="Calibri" panose="020F0502020204030204"/>
                <a:ea typeface="+mn-ea"/>
                <a:cs typeface="+mn-cs"/>
              </a:rPr>
              <a:t>Assessing </a:t>
            </a:r>
            <a:r>
              <a:rPr kumimoji="0" lang="en-NZ" sz="1600" b="0" i="0" u="none" strike="noStrike" kern="1200" cap="none" spc="0" normalizeH="0" baseline="0" noProof="0" dirty="0">
                <a:ln>
                  <a:noFill/>
                </a:ln>
                <a:solidFill>
                  <a:prstClr val="black"/>
                </a:solidFill>
                <a:effectLst/>
                <a:uLnTx/>
                <a:uFillTx/>
                <a:latin typeface="Calibri" panose="020F0502020204030204"/>
                <a:ea typeface="+mn-ea"/>
                <a:cs typeface="+mn-cs"/>
              </a:rPr>
              <a:t>climate change from a culturally appropriate context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Z" sz="1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Z"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Z" sz="1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Z"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9468073" y="2423695"/>
            <a:ext cx="270163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smtClean="0">
                <a:ln>
                  <a:noFill/>
                </a:ln>
                <a:solidFill>
                  <a:prstClr val="black"/>
                </a:solidFill>
                <a:effectLst/>
                <a:uLnTx/>
                <a:uFillTx/>
                <a:latin typeface="Calibri" panose="020F0502020204030204"/>
                <a:ea typeface="+mn-ea"/>
                <a:cs typeface="+mn-cs"/>
              </a:rPr>
              <a:t>Module 4: Tools for our response</a:t>
            </a:r>
            <a:endParaRPr kumimoji="0" lang="en-NZ" sz="1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00" b="0" i="0" u="none" strike="noStrike" kern="1200" cap="none" spc="0" normalizeH="0" baseline="0" noProof="0" dirty="0">
                <a:ln>
                  <a:noFill/>
                </a:ln>
                <a:solidFill>
                  <a:prstClr val="black"/>
                </a:solidFill>
                <a:effectLst/>
                <a:uLnTx/>
                <a:uFillTx/>
                <a:latin typeface="Calibri" panose="020F0502020204030204"/>
                <a:ea typeface="+mn-ea"/>
                <a:cs typeface="+mn-cs"/>
              </a:rPr>
              <a:t>Circular economies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00" b="0" i="0" u="none" strike="noStrike" kern="1200" cap="none" spc="0" normalizeH="0" baseline="0" noProof="0" dirty="0">
                <a:ln>
                  <a:noFill/>
                </a:ln>
                <a:solidFill>
                  <a:prstClr val="black"/>
                </a:solidFill>
                <a:effectLst/>
                <a:uLnTx/>
                <a:uFillTx/>
                <a:latin typeface="Calibri" panose="020F0502020204030204"/>
                <a:ea typeface="+mn-ea"/>
                <a:cs typeface="+mn-cs"/>
              </a:rPr>
              <a:t>The DAPP-model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00" b="0" i="0" u="none" strike="noStrike" kern="1200" cap="none" spc="0" normalizeH="0" baseline="0" noProof="0" dirty="0" smtClean="0">
                <a:ln>
                  <a:noFill/>
                </a:ln>
                <a:solidFill>
                  <a:prstClr val="black"/>
                </a:solidFill>
                <a:effectLst/>
                <a:uLnTx/>
                <a:uFillTx/>
                <a:latin typeface="Calibri" panose="020F0502020204030204"/>
                <a:ea typeface="+mn-ea"/>
                <a:cs typeface="+mn-cs"/>
              </a:rPr>
              <a:t>What’s the deal with Carbon</a:t>
            </a:r>
            <a:endParaRPr kumimoji="0" lang="en-NZ"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104238" y="6308034"/>
            <a:ext cx="1071465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smtClean="0">
                <a:ln>
                  <a:noFill/>
                </a:ln>
                <a:solidFill>
                  <a:prstClr val="black"/>
                </a:solidFill>
                <a:effectLst/>
                <a:uLnTx/>
                <a:uFillTx/>
                <a:latin typeface="Calibri" panose="020F0502020204030204"/>
                <a:ea typeface="+mn-ea"/>
                <a:cs typeface="+mn-cs"/>
              </a:rPr>
              <a:t>Each module will be followed by a short survey to reflect on your comfort levels with the concepts covered </a:t>
            </a:r>
            <a:endParaRPr kumimoji="0" lang="en-NZ"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ight Arrow Callout 8"/>
          <p:cNvSpPr/>
          <p:nvPr/>
        </p:nvSpPr>
        <p:spPr>
          <a:xfrm>
            <a:off x="6674332" y="4649980"/>
            <a:ext cx="3490782" cy="938263"/>
          </a:xfrm>
          <a:prstGeom prst="rightArrowCallout">
            <a:avLst>
              <a:gd name="adj1" fmla="val 25000"/>
              <a:gd name="adj2" fmla="val 25000"/>
              <a:gd name="adj3" fmla="val 25000"/>
              <a:gd name="adj4" fmla="val 83310"/>
            </a:avLst>
          </a:prstGeom>
          <a:solidFill>
            <a:srgbClr val="75C997"/>
          </a:solidFill>
          <a:ln>
            <a:solidFill>
              <a:srgbClr val="75C997"/>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i-NZ" sz="1400" b="0" i="0" u="none" strike="noStrike" kern="1200" cap="none" spc="0" normalizeH="0" baseline="0" noProof="0" dirty="0" smtClean="0">
                <a:ln>
                  <a:noFill/>
                </a:ln>
                <a:solidFill>
                  <a:prstClr val="white"/>
                </a:solidFill>
                <a:effectLst/>
                <a:uLnTx/>
                <a:uFillTx/>
                <a:latin typeface="Calibri" panose="020F0502020204030204"/>
                <a:ea typeface="+mn-ea"/>
                <a:cs typeface="+mn-cs"/>
              </a:rPr>
              <a:t>Throughout the course you will find icons that show you which of Council’s Climate Change Principles each topic is addressing</a:t>
            </a:r>
            <a:endParaRPr kumimoji="0" lang="en-NZ"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212531" y="4364089"/>
            <a:ext cx="1551357" cy="1452991"/>
          </a:xfrm>
          <a:prstGeom prst="rect">
            <a:avLst/>
          </a:prstGeom>
        </p:spPr>
      </p:pic>
    </p:spTree>
    <p:extLst>
      <p:ext uri="{BB962C8B-B14F-4D97-AF65-F5344CB8AC3E}">
        <p14:creationId xmlns:p14="http://schemas.microsoft.com/office/powerpoint/2010/main" val="3228425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42617" y="1303666"/>
            <a:ext cx="6033146" cy="453722"/>
          </a:xfrm>
        </p:spPr>
        <p:txBody>
          <a:bodyPr>
            <a:normAutofit fontScale="90000"/>
          </a:bodyPr>
          <a:lstStyle/>
          <a:p>
            <a:r>
              <a:rPr lang="mi-NZ" sz="2800" dirty="0">
                <a:solidFill>
                  <a:schemeClr val="tx2"/>
                </a:solidFill>
              </a:rPr>
              <a:t>O</a:t>
            </a:r>
            <a:r>
              <a:rPr lang="mi-NZ" sz="2800" dirty="0" smtClean="0">
                <a:solidFill>
                  <a:schemeClr val="tx2"/>
                </a:solidFill>
              </a:rPr>
              <a:t>bjectives </a:t>
            </a:r>
            <a:r>
              <a:rPr lang="mi-NZ" sz="2800" dirty="0">
                <a:solidFill>
                  <a:schemeClr val="tx2"/>
                </a:solidFill>
              </a:rPr>
              <a:t>for this course  </a:t>
            </a:r>
            <a:endParaRPr lang="en-NZ" sz="2800" dirty="0">
              <a:solidFill>
                <a:schemeClr val="tx2"/>
              </a:solidFill>
            </a:endParaRPr>
          </a:p>
        </p:txBody>
      </p:sp>
      <p:sp>
        <p:nvSpPr>
          <p:cNvPr id="9" name="Content Placeholder 8"/>
          <p:cNvSpPr>
            <a:spLocks noGrp="1"/>
          </p:cNvSpPr>
          <p:nvPr>
            <p:ph type="body" idx="1"/>
          </p:nvPr>
        </p:nvSpPr>
        <p:spPr>
          <a:xfrm>
            <a:off x="142617" y="2762528"/>
            <a:ext cx="4753579" cy="2791234"/>
          </a:xfrm>
        </p:spPr>
        <p:txBody>
          <a:bodyPr>
            <a:normAutofit/>
          </a:bodyPr>
          <a:lstStyle/>
          <a:p>
            <a:r>
              <a:rPr lang="mi-NZ" sz="1400" dirty="0" smtClean="0">
                <a:solidFill>
                  <a:schemeClr val="tx1"/>
                </a:solidFill>
              </a:rPr>
              <a:t>The main objectives for this course are to: </a:t>
            </a:r>
          </a:p>
          <a:p>
            <a:r>
              <a:rPr lang="mi-NZ" sz="1400" dirty="0" smtClean="0">
                <a:solidFill>
                  <a:schemeClr val="tx1"/>
                </a:solidFill>
              </a:rPr>
              <a:t>1</a:t>
            </a:r>
            <a:r>
              <a:rPr lang="mi-NZ" sz="1400" dirty="0">
                <a:solidFill>
                  <a:schemeClr val="tx1"/>
                </a:solidFill>
              </a:rPr>
              <a:t>. Reach a common level of understanding of issues and concepts relating to climate change. </a:t>
            </a:r>
          </a:p>
          <a:p>
            <a:r>
              <a:rPr lang="en-NZ" sz="1400" dirty="0">
                <a:solidFill>
                  <a:schemeClr val="tx1"/>
                </a:solidFill>
              </a:rPr>
              <a:t>2. Further realise opportunities to embed Council’s Climate Change Principles across all levels of decision making, BAU and everything we do. </a:t>
            </a:r>
            <a:endParaRPr lang="mi-NZ" sz="1400" dirty="0">
              <a:solidFill>
                <a:schemeClr val="tx1"/>
              </a:solidFill>
            </a:endParaRPr>
          </a:p>
          <a:p>
            <a:r>
              <a:rPr lang="mi-NZ" sz="1400" dirty="0">
                <a:solidFill>
                  <a:schemeClr val="tx1"/>
                </a:solidFill>
              </a:rPr>
              <a:t>3. To guide discussion </a:t>
            </a:r>
            <a:r>
              <a:rPr lang="mi-NZ" sz="1400" dirty="0" smtClean="0">
                <a:solidFill>
                  <a:schemeClr val="tx1"/>
                </a:solidFill>
              </a:rPr>
              <a:t>when it </a:t>
            </a:r>
            <a:r>
              <a:rPr lang="mi-NZ" sz="1400" dirty="0">
                <a:solidFill>
                  <a:schemeClr val="tx1"/>
                </a:solidFill>
              </a:rPr>
              <a:t>comes to target setting and the development of Council’s </a:t>
            </a:r>
            <a:r>
              <a:rPr lang="mi-NZ" sz="1400" dirty="0" smtClean="0">
                <a:solidFill>
                  <a:schemeClr val="tx1"/>
                </a:solidFill>
              </a:rPr>
              <a:t>Climate </a:t>
            </a:r>
            <a:r>
              <a:rPr lang="mi-NZ" sz="1400" dirty="0">
                <a:solidFill>
                  <a:schemeClr val="tx1"/>
                </a:solidFill>
              </a:rPr>
              <a:t>C</a:t>
            </a:r>
            <a:r>
              <a:rPr lang="mi-NZ" sz="1400" dirty="0" smtClean="0">
                <a:solidFill>
                  <a:schemeClr val="tx1"/>
                </a:solidFill>
              </a:rPr>
              <a:t>hange </a:t>
            </a:r>
            <a:r>
              <a:rPr lang="mi-NZ" sz="1400" dirty="0">
                <a:solidFill>
                  <a:schemeClr val="tx1"/>
                </a:solidFill>
              </a:rPr>
              <a:t>S</a:t>
            </a:r>
            <a:r>
              <a:rPr lang="mi-NZ" sz="1400" dirty="0" smtClean="0">
                <a:solidFill>
                  <a:schemeClr val="tx1"/>
                </a:solidFill>
              </a:rPr>
              <a:t>trategy and associated Action Plans </a:t>
            </a:r>
            <a:r>
              <a:rPr lang="mi-NZ" sz="1400" dirty="0">
                <a:solidFill>
                  <a:schemeClr val="tx1"/>
                </a:solidFill>
              </a:rPr>
              <a:t>this year (2020). </a:t>
            </a:r>
          </a:p>
        </p:txBody>
      </p:sp>
      <p:pic>
        <p:nvPicPr>
          <p:cNvPr id="6" name="Picture 2" descr="Why Is That Important? | Listen via Stitcher for Podcas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17" y="1867813"/>
            <a:ext cx="789382" cy="7893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77405" y="1982718"/>
            <a:ext cx="35696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i="0" u="none" strike="noStrike" kern="1200" cap="none" spc="0" normalizeH="0" baseline="0" noProof="0" dirty="0" smtClean="0">
                <a:ln>
                  <a:noFill/>
                </a:ln>
                <a:solidFill>
                  <a:prstClr val="black"/>
                </a:solidFill>
                <a:effectLst/>
                <a:uLnTx/>
                <a:uFillTx/>
                <a:latin typeface="Calibri" panose="020F0502020204030204"/>
                <a:ea typeface="+mn-ea"/>
                <a:cs typeface="+mn-cs"/>
              </a:rPr>
              <a:t>We all have a varying level of knowledge and expertise when it comes to climate change.</a:t>
            </a:r>
            <a:r>
              <a:rPr kumimoji="0" lang="en-NZ" sz="1400" i="0" u="none" strike="noStrike" kern="1200" cap="none" spc="0" normalizeH="0" noProof="0" dirty="0" smtClean="0">
                <a:ln>
                  <a:noFill/>
                </a:ln>
                <a:solidFill>
                  <a:prstClr val="black"/>
                </a:solidFill>
                <a:effectLst/>
                <a:uLnTx/>
                <a:uFillTx/>
                <a:latin typeface="Calibri" panose="020F0502020204030204"/>
                <a:ea typeface="+mn-ea"/>
                <a:cs typeface="+mn-cs"/>
              </a:rPr>
              <a:t> </a:t>
            </a:r>
            <a:endParaRPr kumimoji="0" lang="en-NZ" sz="14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4"/>
          <a:stretch>
            <a:fillRect/>
          </a:stretch>
        </p:blipFill>
        <p:spPr>
          <a:xfrm>
            <a:off x="8338463" y="1454428"/>
            <a:ext cx="3656697" cy="4041094"/>
          </a:xfrm>
          <a:prstGeom prst="rect">
            <a:avLst/>
          </a:prstGeom>
        </p:spPr>
      </p:pic>
      <p:pic>
        <p:nvPicPr>
          <p:cNvPr id="1028" name="Picture 4" descr="Data, knowledge, action: Exploring sustained shared thinking to deepen  young children's learning | Teaching &amp; Learning Research Initiative (TLR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4900" y="4158145"/>
            <a:ext cx="2924858" cy="8740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motional campaigns enforced with digital knowledge - Business Review"/>
          <p:cNvPicPr>
            <a:picLocks noChangeAspect="1" noChangeArrowheads="1"/>
          </p:cNvPicPr>
          <p:nvPr/>
        </p:nvPicPr>
        <p:blipFill rotWithShape="1">
          <a:blip r:embed="rId6">
            <a:extLst>
              <a:ext uri="{28A0092B-C50C-407E-A947-70E740481C1C}">
                <a14:useLocalDpi xmlns:a14="http://schemas.microsoft.com/office/drawing/2010/main" val="0"/>
              </a:ext>
            </a:extLst>
          </a:blip>
          <a:srcRect l="9662" r="10644"/>
          <a:stretch/>
        </p:blipFill>
        <p:spPr bwMode="auto">
          <a:xfrm>
            <a:off x="66502" y="4967769"/>
            <a:ext cx="1413164" cy="10555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a:stretch>
            <a:fillRect/>
          </a:stretch>
        </p:blipFill>
        <p:spPr>
          <a:xfrm>
            <a:off x="5263771" y="1454428"/>
            <a:ext cx="2633125" cy="2512962"/>
          </a:xfrm>
          <a:prstGeom prst="rect">
            <a:avLst/>
          </a:prstGeom>
        </p:spPr>
      </p:pic>
    </p:spTree>
    <p:extLst>
      <p:ext uri="{BB962C8B-B14F-4D97-AF65-F5344CB8AC3E}">
        <p14:creationId xmlns:p14="http://schemas.microsoft.com/office/powerpoint/2010/main" val="4109563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10515600" cy="3037320"/>
          </a:xfrm>
        </p:spPr>
        <p:txBody>
          <a:bodyPr>
            <a:normAutofit/>
          </a:bodyPr>
          <a:lstStyle/>
          <a:p>
            <a:pPr marL="0" indent="0" algn="ctr" fontAlgn="base">
              <a:buNone/>
            </a:pPr>
            <a:r>
              <a:rPr lang="en-NZ" dirty="0">
                <a:solidFill>
                  <a:schemeClr val="tx2"/>
                </a:solidFill>
              </a:rPr>
              <a:t>Disclaimer:</a:t>
            </a:r>
            <a:r>
              <a:rPr lang="en-NZ" dirty="0" smtClean="0">
                <a:solidFill>
                  <a:schemeClr val="tx2"/>
                </a:solidFill>
              </a:rPr>
              <a:t>​</a:t>
            </a:r>
            <a:endParaRPr lang="en-NZ" dirty="0">
              <a:solidFill>
                <a:schemeClr val="tx2"/>
              </a:solidFill>
            </a:endParaRPr>
          </a:p>
          <a:p>
            <a:pPr marL="0" indent="0" algn="ctr" fontAlgn="base">
              <a:buNone/>
            </a:pPr>
            <a:r>
              <a:rPr lang="en-AU" sz="2000" dirty="0"/>
              <a:t>The information included in this e-learning hub has been compiled by the Whakatāne District Council to help us and our community on a journey of learning and development. The Council does not own and is not the authors of most of the content included in this hub. The Council has compiled content that we felt to be relevant, engaging and wherever possible to provide a local context. Further information regarding Council’s Climate Change Principles, our Climate Change project or our current engagement opportunities can we found on our project page:</a:t>
            </a:r>
            <a:r>
              <a:rPr lang="mi-NZ" sz="2000" dirty="0"/>
              <a:t>​</a:t>
            </a:r>
          </a:p>
          <a:p>
            <a:pPr marL="0" indent="0" algn="ctr" fontAlgn="base">
              <a:buNone/>
            </a:pPr>
            <a:r>
              <a:rPr lang="mi-NZ" sz="2000" dirty="0"/>
              <a:t> </a:t>
            </a:r>
            <a:r>
              <a:rPr lang="mi-NZ" sz="2000" u="sng" dirty="0">
                <a:hlinkClick r:id="rId3"/>
              </a:rPr>
              <a:t>https://www.whakatane.govt.nz/climate-change</a:t>
            </a:r>
            <a:r>
              <a:rPr lang="mi-NZ" sz="2000" dirty="0"/>
              <a:t> </a:t>
            </a:r>
          </a:p>
          <a:p>
            <a:endParaRPr lang="en-NZ" dirty="0"/>
          </a:p>
        </p:txBody>
      </p:sp>
    </p:spTree>
    <p:extLst>
      <p:ext uri="{BB962C8B-B14F-4D97-AF65-F5344CB8AC3E}">
        <p14:creationId xmlns:p14="http://schemas.microsoft.com/office/powerpoint/2010/main" val="2618364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913016" y="1792373"/>
            <a:ext cx="10515600" cy="618317"/>
          </a:xfrm>
        </p:spPr>
        <p:txBody>
          <a:bodyPr/>
          <a:lstStyle/>
          <a:p>
            <a:pPr marL="0" indent="0" algn="ctr">
              <a:buNone/>
            </a:pPr>
            <a:r>
              <a:rPr lang="mi-NZ" dirty="0" smtClean="0">
                <a:solidFill>
                  <a:schemeClr val="tx2"/>
                </a:solidFill>
              </a:rPr>
              <a:t>Let’s get started – jump into Module 1: Climate change 101 </a:t>
            </a:r>
            <a:endParaRPr lang="en-NZ" dirty="0">
              <a:solidFill>
                <a:schemeClr val="tx2"/>
              </a:solidFill>
            </a:endParaRPr>
          </a:p>
        </p:txBody>
      </p:sp>
      <p:pic>
        <p:nvPicPr>
          <p:cNvPr id="3" name="Picture 2"/>
          <p:cNvPicPr>
            <a:picLocks noChangeAspect="1"/>
          </p:cNvPicPr>
          <p:nvPr/>
        </p:nvPicPr>
        <p:blipFill>
          <a:blip r:embed="rId3"/>
          <a:stretch>
            <a:fillRect/>
          </a:stretch>
        </p:blipFill>
        <p:spPr>
          <a:xfrm>
            <a:off x="4332749" y="2410690"/>
            <a:ext cx="3406400" cy="3199504"/>
          </a:xfrm>
          <a:prstGeom prst="rect">
            <a:avLst/>
          </a:prstGeom>
        </p:spPr>
      </p:pic>
    </p:spTree>
    <p:extLst>
      <p:ext uri="{BB962C8B-B14F-4D97-AF65-F5344CB8AC3E}">
        <p14:creationId xmlns:p14="http://schemas.microsoft.com/office/powerpoint/2010/main" val="2320788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7242BEC-984C-4A93-8E76-56228754BEEE}" vid="{605843CF-CD23-4187-91A0-FE9F75D551C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7242BEC-984C-4A93-8E76-56228754BEEE}" vid="{605843CF-CD23-4187-91A0-FE9F75D551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2.xml.rels>&#65279;<?xml version="1.0" encoding="utf-8"?><Relationships xmlns="http://schemas.openxmlformats.org/package/2006/relationships"><Relationship Type="http://schemas.openxmlformats.org/officeDocument/2006/relationships/customXmlProps" Target="/customXML/itemProps2.xml" Id="Rd3c4172d526e4b2384ade4b889302c76" /></Relationships>
</file>

<file path=customXML/item2.xml><?xml version="1.0" encoding="utf-8"?>
<metadata xmlns="http://www.objective.com/ecm/document/metadata/69BC14198B914B00A714316109F088DF" version="1.0.0">
  <systemFields>
    <field name="Objective-Id">
      <value order="0">A1727529</value>
    </field>
    <field name="Objective-Title">
      <value order="0">Start here - An introduction to Council's climate change e-learning hub</value>
    </field>
    <field name="Objective-Description">
      <value order="0"/>
    </field>
    <field name="Objective-CreationStamp">
      <value order="0">2020-06-04T00:36:21Z</value>
    </field>
    <field name="Objective-IsApproved">
      <value order="0">false</value>
    </field>
    <field name="Objective-IsPublished">
      <value order="0">true</value>
    </field>
    <field name="Objective-DatePublished">
      <value order="0">2020-11-16T22:14:03Z</value>
    </field>
    <field name="Objective-ModificationStamp">
      <value order="0">2020-11-16T22:14:03Z</value>
    </field>
    <field name="Objective-Owner">
      <value order="0">Katri Harmoinen</value>
    </field>
    <field name="Objective-Path">
      <value order="0">Whakatane District Council:Information Classification:Policy and planning:Strategy and Community Development:Strategies and policies:Sustainability:1-Research:Council's Climate Change Project:Climate Change Training (external and internal initiatives):Climate Change Training - E-learning Hub:Council's Climate Change E-Learning Hub - Staff/internal</value>
    </field>
    <field name="Objective-Parent">
      <value order="0">Classified Object</value>
    </field>
    <field name="Objective-State">
      <value order="0">Published</value>
    </field>
    <field name="Objective-VersionId">
      <value order="0">vA2503622</value>
    </field>
    <field name="Objective-Version">
      <value order="0">8.0</value>
    </field>
    <field name="Objective-VersionNumber">
      <value order="0">8</value>
    </field>
    <field name="Objective-VersionComment">
      <value order="0"/>
    </field>
    <field name="Objective-FileNumber">
      <value order="0">10-00027</value>
    </field>
    <field name="Objective-Classification">
      <value order="0">Internal</value>
    </field>
    <field name="Objective-Caveats">
      <value order="0"/>
    </field>
  </systemFields>
  <catalogues>
    <catalogue name="Reference Type Catalogue" type="type" ori="id:cA12">
      <field name="Objective-Fields NOT required">
        <value order="0"/>
      </field>
      <field name="Objective-Reference Type">
        <value order="0">General</value>
      </field>
      <field name="Objective-Records - day box number">
        <value order="0"/>
      </field>
      <field name="Objective--- To (Lookup list)">
        <value order="0"/>
      </field>
      <field name="Objective--- To (free text)">
        <value order="0"/>
      </field>
      <field name="Objective--- From">
        <value order="0"/>
      </field>
      <field name="Objective--- Correspondence Date">
        <value order="0"/>
      </field>
      <field name="Objective--- Organisation Name">
        <value order="0"/>
      </field>
      <field name="Objective-Metadata Inheritance">
        <value order="0"/>
      </field>
    </catalogue>
  </catalogues>
</metadata>
</file>

<file path=customXML/itemProps2.xml><?xml version="1.0" encoding="utf-8"?>
<ds:datastoreItem xmlns:ds="http://schemas.openxmlformats.org/officeDocument/2006/customXml" ds:itemID="{5745109E-2DDF-40CB-AC2B-FF9B10C90820}">
  <ds:schemaRefs>
    <ds:schemaRef ds:uri="http://www.objective.com/ecm/document/metadata/69BC14198B914B00A714316109F088DF"/>
  </ds:schemaRefs>
</ds:datastoreItem>
</file>

<file path=docProps/app.xml><?xml version="1.0" encoding="utf-8"?>
<Properties xmlns="http://schemas.openxmlformats.org/officeDocument/2006/extended-properties" xmlns:vt="http://schemas.openxmlformats.org/officeDocument/2006/docPropsVTypes">
  <Template>wdc-template-powerpoint-16x9-climate-change-proof1</Template>
  <TotalTime>446</TotalTime>
  <Words>523</Words>
  <Application>Microsoft Office PowerPoint</Application>
  <PresentationFormat>Widescreen</PresentationFormat>
  <Paragraphs>55</Paragraphs>
  <Slides>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Office Theme</vt:lpstr>
      <vt:lpstr>1_Office Theme</vt:lpstr>
      <vt:lpstr>PowerPoint Presentation</vt:lpstr>
      <vt:lpstr>PowerPoint Presentation</vt:lpstr>
      <vt:lpstr>Welcome to Council’s climate change e-learning hub </vt:lpstr>
      <vt:lpstr>Course structure: </vt:lpstr>
      <vt:lpstr>Objectives for this course  </vt:lpstr>
      <vt:lpstr>PowerPoint Presentation</vt:lpstr>
      <vt:lpstr>PowerPoint Presentation</vt:lpstr>
    </vt:vector>
  </TitlesOfParts>
  <Company>Whakatane District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Ronna Funtelar</dc:creator>
  <cp:lastModifiedBy>Katri Harmoinen</cp:lastModifiedBy>
  <cp:revision>25</cp:revision>
  <dcterms:created xsi:type="dcterms:W3CDTF">2020-04-06T01:17:59Z</dcterms:created>
  <dcterms:modified xsi:type="dcterms:W3CDTF">2020-11-16T21:03:40Z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A1727529</vt:lpwstr>
  </property>
  <property fmtid="{D5CDD505-2E9C-101B-9397-08002B2CF9AE}" pid="4" name="Objective-Title">
    <vt:lpwstr>Start here - An introduction to Council's climate change e-learning hub</vt:lpwstr>
  </property>
  <property fmtid="{D5CDD505-2E9C-101B-9397-08002B2CF9AE}" pid="5" name="Objective-Description">
    <vt:lpwstr/>
  </property>
  <property fmtid="{D5CDD505-2E9C-101B-9397-08002B2CF9AE}" pid="6" name="Objective-CreationStamp">
    <vt:filetime>2020-06-04T00:36:21Z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2020-11-16T22:14:03Z</vt:filetime>
  </property>
  <property fmtid="{D5CDD505-2E9C-101B-9397-08002B2CF9AE}" pid="10" name="Objective-ModificationStamp">
    <vt:filetime>2020-11-16T22:14:03Z</vt:filetime>
  </property>
  <property fmtid="{D5CDD505-2E9C-101B-9397-08002B2CF9AE}" pid="11" name="Objective-Owner">
    <vt:lpwstr>Katri Harmoinen</vt:lpwstr>
  </property>
  <property fmtid="{D5CDD505-2E9C-101B-9397-08002B2CF9AE}" pid="12" name="Objective-Path">
    <vt:lpwstr>Whakatane District Council:Information Classification:Policy and planning:Strategy and Community Development:Strategies and policies:Sustainability:1-Research:Council's Climate Change Project:Climate Change Training (external and internal initiatives):Climate Change Training - E-learning Hub:Council's Climate Change E-Learning Hub - Staff/internal</vt:lpwstr>
  </property>
  <property fmtid="{D5CDD505-2E9C-101B-9397-08002B2CF9AE}" pid="13" name="Objective-Parent">
    <vt:lpwstr>Classified Object</vt:lpwstr>
  </property>
  <property fmtid="{D5CDD505-2E9C-101B-9397-08002B2CF9AE}" pid="14" name="Objective-State">
    <vt:lpwstr>Published</vt:lpwstr>
  </property>
  <property fmtid="{D5CDD505-2E9C-101B-9397-08002B2CF9AE}" pid="15" name="Objective-VersionId">
    <vt:lpwstr>vA2503622</vt:lpwstr>
  </property>
  <property fmtid="{D5CDD505-2E9C-101B-9397-08002B2CF9AE}" pid="16" name="Objective-Version">
    <vt:lpwstr>8.0</vt:lpwstr>
  </property>
  <property fmtid="{D5CDD505-2E9C-101B-9397-08002B2CF9AE}" pid="17" name="Objective-VersionNumber">
    <vt:r8>8</vt:r8>
  </property>
  <property fmtid="{D5CDD505-2E9C-101B-9397-08002B2CF9AE}" pid="18" name="Objective-VersionComment">
    <vt:lpwstr/>
  </property>
  <property fmtid="{D5CDD505-2E9C-101B-9397-08002B2CF9AE}" pid="19" name="Objective-FileNumber">
    <vt:lpwstr>10-00027</vt:lpwstr>
  </property>
  <property fmtid="{D5CDD505-2E9C-101B-9397-08002B2CF9AE}" pid="20" name="Objective-Classification">
    <vt:lpwstr>Internal</vt:lpwstr>
  </property>
  <property fmtid="{D5CDD505-2E9C-101B-9397-08002B2CF9AE}" pid="21" name="Objective-Caveats">
    <vt:lpwstr/>
  </property>
  <property fmtid="{D5CDD505-2E9C-101B-9397-08002B2CF9AE}" pid="22" name="Objective-Fields NOT required">
    <vt:lpwstr/>
  </property>
  <property fmtid="{D5CDD505-2E9C-101B-9397-08002B2CF9AE}" pid="23" name="Objective-Reference Type">
    <vt:lpwstr>General</vt:lpwstr>
  </property>
  <property fmtid="{D5CDD505-2E9C-101B-9397-08002B2CF9AE}" pid="24" name="Objective-Records - day box number">
    <vt:lpwstr/>
  </property>
  <property fmtid="{D5CDD505-2E9C-101B-9397-08002B2CF9AE}" pid="25" name="Objective--- To (Lookup list)">
    <vt:lpwstr/>
  </property>
  <property fmtid="{D5CDD505-2E9C-101B-9397-08002B2CF9AE}" pid="26" name="Objective--- To (free text)">
    <vt:lpwstr/>
  </property>
  <property fmtid="{D5CDD505-2E9C-101B-9397-08002B2CF9AE}" pid="27" name="Objective--- From">
    <vt:lpwstr/>
  </property>
  <property fmtid="{D5CDD505-2E9C-101B-9397-08002B2CF9AE}" pid="28" name="Objective--- Correspondence Date">
    <vt:lpwstr/>
  </property>
  <property fmtid="{D5CDD505-2E9C-101B-9397-08002B2CF9AE}" pid="29" name="Objective--- Organisation Name">
    <vt:lpwstr/>
  </property>
  <property fmtid="{D5CDD505-2E9C-101B-9397-08002B2CF9AE}" pid="30" name="Objective-Metadata Inheritance">
    <vt:lpwstr/>
  </property>
  <property fmtid="{D5CDD505-2E9C-101B-9397-08002B2CF9AE}" pid="31" name="Objective-Comment">
    <vt:lpwstr/>
  </property>
  <property fmtid="{D5CDD505-2E9C-101B-9397-08002B2CF9AE}" pid="32" name="Objective-Fields NOT required [system]">
    <vt:lpwstr/>
  </property>
  <property fmtid="{D5CDD505-2E9C-101B-9397-08002B2CF9AE}" pid="33" name="Objective-Reference Type [system]">
    <vt:lpwstr>General</vt:lpwstr>
  </property>
  <property fmtid="{D5CDD505-2E9C-101B-9397-08002B2CF9AE}" pid="34" name="Objective-Records - day box number [system]">
    <vt:lpwstr/>
  </property>
  <property fmtid="{D5CDD505-2E9C-101B-9397-08002B2CF9AE}" pid="35" name="Objective--- To (Lookup list) [system]">
    <vt:lpwstr/>
  </property>
  <property fmtid="{D5CDD505-2E9C-101B-9397-08002B2CF9AE}" pid="36" name="Objective--- To (free text) [system]">
    <vt:lpwstr/>
  </property>
  <property fmtid="{D5CDD505-2E9C-101B-9397-08002B2CF9AE}" pid="37" name="Objective--- From [system]">
    <vt:lpwstr/>
  </property>
  <property fmtid="{D5CDD505-2E9C-101B-9397-08002B2CF9AE}" pid="38" name="Objective--- Correspondence Date [system]">
    <vt:lpwstr/>
  </property>
  <property fmtid="{D5CDD505-2E9C-101B-9397-08002B2CF9AE}" pid="39" name="Objective--- Organisation Name [system]">
    <vt:lpwstr/>
  </property>
  <property fmtid="{D5CDD505-2E9C-101B-9397-08002B2CF9AE}" pid="40" name="Objective-Metadata Inheritance [system]">
    <vt:lpwstr/>
  </property>
</Properties>
</file>