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359" r:id="rId3"/>
    <p:sldId id="378" r:id="rId4"/>
    <p:sldId id="380" r:id="rId5"/>
    <p:sldId id="379" r:id="rId6"/>
    <p:sldId id="364" r:id="rId7"/>
    <p:sldId id="362" r:id="rId8"/>
    <p:sldId id="363" r:id="rId9"/>
    <p:sldId id="381" r:id="rId10"/>
    <p:sldId id="367" r:id="rId11"/>
    <p:sldId id="366" r:id="rId12"/>
    <p:sldId id="365" r:id="rId13"/>
    <p:sldId id="358" r:id="rId14"/>
    <p:sldId id="370" r:id="rId15"/>
    <p:sldId id="372" r:id="rId16"/>
    <p:sldId id="373" r:id="rId17"/>
    <p:sldId id="374" r:id="rId18"/>
    <p:sldId id="375" r:id="rId19"/>
    <p:sldId id="376" r:id="rId20"/>
    <p:sldId id="377" r:id="rId21"/>
    <p:sldId id="371" r:id="rId2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69796" autoAdjust="0"/>
  </p:normalViewPr>
  <p:slideViewPr>
    <p:cSldViewPr>
      <p:cViewPr varScale="1">
        <p:scale>
          <a:sx n="85" d="100"/>
          <a:sy n="85" d="100"/>
        </p:scale>
        <p:origin x="1555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8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viewProps" Target="viewProps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presProps" Target="presProps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handoutMaster" Target="handoutMasters/handoutMaster1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notesMaster" Target="notesMasters/notesMaster1.xml" Id="rId23" /><Relationship Type="http://schemas.openxmlformats.org/officeDocument/2006/relationships/tableStyles" Target="tableStyles.xml" Id="rId28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theme" Target="theme/theme1.xml" Id="rId27" /><Relationship Type="http://schemas.openxmlformats.org/officeDocument/2006/relationships/customXml" Target="/customXML/item2.xml" Id="Re23f654e248b4442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62427-A87F-454B-B9C9-DD28F634483B}" type="doc">
      <dgm:prSet loTypeId="urn:microsoft.com/office/officeart/2009/layout/CircleArrowProcess" loCatId="cycle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6FB7D37-86D4-4DBA-90F3-806CD4FD6645}">
      <dgm:prSet phldrT="[Text]" custT="1"/>
      <dgm:spPr/>
      <dgm:t>
        <a:bodyPr/>
        <a:lstStyle/>
        <a:p>
          <a:r>
            <a:rPr lang="en-US" sz="2400" b="1" dirty="0" smtClean="0"/>
            <a:t>Mitigation</a:t>
          </a:r>
          <a:endParaRPr lang="en-US" sz="2400" b="1" dirty="0"/>
        </a:p>
      </dgm:t>
    </dgm:pt>
    <dgm:pt modelId="{4FE28124-DCB5-4621-8426-8589413A11A7}" type="parTrans" cxnId="{D3C8567A-DAD0-4E5F-B1BC-79144807C328}">
      <dgm:prSet/>
      <dgm:spPr/>
      <dgm:t>
        <a:bodyPr/>
        <a:lstStyle/>
        <a:p>
          <a:endParaRPr lang="en-US"/>
        </a:p>
      </dgm:t>
    </dgm:pt>
    <dgm:pt modelId="{1C2E6698-5752-43D9-9339-43EFEBF358DC}" type="sibTrans" cxnId="{D3C8567A-DAD0-4E5F-B1BC-79144807C328}">
      <dgm:prSet/>
      <dgm:spPr/>
      <dgm:t>
        <a:bodyPr/>
        <a:lstStyle/>
        <a:p>
          <a:endParaRPr lang="en-US"/>
        </a:p>
      </dgm:t>
    </dgm:pt>
    <dgm:pt modelId="{E1D7F4A9-45C5-420F-91C6-266CA97885CB}">
      <dgm:prSet phldrT="[Text]" custT="1"/>
      <dgm:spPr/>
      <dgm:t>
        <a:bodyPr/>
        <a:lstStyle/>
        <a:p>
          <a:r>
            <a:rPr lang="en-US" sz="2400" b="1" dirty="0" smtClean="0"/>
            <a:t>Adaptation</a:t>
          </a:r>
          <a:endParaRPr lang="en-US" sz="2400" b="1" dirty="0"/>
        </a:p>
      </dgm:t>
    </dgm:pt>
    <dgm:pt modelId="{77332FC0-AC07-45F7-9326-247C23B205AC}" type="parTrans" cxnId="{C69E41BF-436E-43F8-90A6-43CEB6CD9ACD}">
      <dgm:prSet/>
      <dgm:spPr/>
      <dgm:t>
        <a:bodyPr/>
        <a:lstStyle/>
        <a:p>
          <a:endParaRPr lang="en-US"/>
        </a:p>
      </dgm:t>
    </dgm:pt>
    <dgm:pt modelId="{7235183D-DF13-4FDE-8EEE-0BF60105DF18}" type="sibTrans" cxnId="{C69E41BF-436E-43F8-90A6-43CEB6CD9ACD}">
      <dgm:prSet/>
      <dgm:spPr/>
      <dgm:t>
        <a:bodyPr/>
        <a:lstStyle/>
        <a:p>
          <a:endParaRPr lang="en-US"/>
        </a:p>
      </dgm:t>
    </dgm:pt>
    <dgm:pt modelId="{75195098-89B5-4EE5-A71A-11088D891CE2}" type="pres">
      <dgm:prSet presAssocID="{03662427-A87F-454B-B9C9-DD28F634483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079A1D-EF7C-40D1-BA81-78A531AEEA34}" type="pres">
      <dgm:prSet presAssocID="{E6FB7D37-86D4-4DBA-90F3-806CD4FD6645}" presName="Accent1" presStyleCnt="0"/>
      <dgm:spPr/>
    </dgm:pt>
    <dgm:pt modelId="{A7FC30C3-D98D-4D07-9C41-FCA1C61411E0}" type="pres">
      <dgm:prSet presAssocID="{E6FB7D37-86D4-4DBA-90F3-806CD4FD6645}" presName="Accent" presStyleLbl="node1" presStyleIdx="0" presStyleCnt="2"/>
      <dgm:spPr/>
    </dgm:pt>
    <dgm:pt modelId="{FAC20A87-BF72-43C9-8EFF-98D97B2FF967}" type="pres">
      <dgm:prSet presAssocID="{E6FB7D37-86D4-4DBA-90F3-806CD4FD6645}" presName="Parent1" presStyleLbl="revTx" presStyleIdx="0" presStyleCnt="2" custScaleX="159427" custLinFactNeighborX="-13948" custLinFactNeighborY="19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D362-BA77-474D-BCB0-719AC70C5EFC}" type="pres">
      <dgm:prSet presAssocID="{E1D7F4A9-45C5-420F-91C6-266CA97885CB}" presName="Accent2" presStyleCnt="0"/>
      <dgm:spPr/>
    </dgm:pt>
    <dgm:pt modelId="{48DA7488-509A-4DC1-AFAC-AF1157BAEEB1}" type="pres">
      <dgm:prSet presAssocID="{E1D7F4A9-45C5-420F-91C6-266CA97885CB}" presName="Accent" presStyleLbl="node1" presStyleIdx="1" presStyleCnt="2" custLinFactNeighborX="1973" custLinFactNeighborY="730"/>
      <dgm:spPr/>
    </dgm:pt>
    <dgm:pt modelId="{DF4C7F1E-F9B7-4D63-95C0-44F2CE54CDC2}" type="pres">
      <dgm:prSet presAssocID="{E1D7F4A9-45C5-420F-91C6-266CA97885CB}" presName="Parent2" presStyleLbl="revTx" presStyleIdx="1" presStyleCnt="2" custScaleX="179055" custLinFactNeighborX="16345" custLinFactNeighborY="-221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E41BF-436E-43F8-90A6-43CEB6CD9ACD}" srcId="{03662427-A87F-454B-B9C9-DD28F634483B}" destId="{E1D7F4A9-45C5-420F-91C6-266CA97885CB}" srcOrd="1" destOrd="0" parTransId="{77332FC0-AC07-45F7-9326-247C23B205AC}" sibTransId="{7235183D-DF13-4FDE-8EEE-0BF60105DF18}"/>
    <dgm:cxn modelId="{70F8DAC3-1586-48AA-8FF6-B3F7346CA329}" type="presOf" srcId="{E6FB7D37-86D4-4DBA-90F3-806CD4FD6645}" destId="{FAC20A87-BF72-43C9-8EFF-98D97B2FF967}" srcOrd="0" destOrd="0" presId="urn:microsoft.com/office/officeart/2009/layout/CircleArrowProcess"/>
    <dgm:cxn modelId="{369A6841-4C3E-4722-84EA-44106A5E2644}" type="presOf" srcId="{E1D7F4A9-45C5-420F-91C6-266CA97885CB}" destId="{DF4C7F1E-F9B7-4D63-95C0-44F2CE54CDC2}" srcOrd="0" destOrd="0" presId="urn:microsoft.com/office/officeart/2009/layout/CircleArrowProcess"/>
    <dgm:cxn modelId="{D3C8567A-DAD0-4E5F-B1BC-79144807C328}" srcId="{03662427-A87F-454B-B9C9-DD28F634483B}" destId="{E6FB7D37-86D4-4DBA-90F3-806CD4FD6645}" srcOrd="0" destOrd="0" parTransId="{4FE28124-DCB5-4621-8426-8589413A11A7}" sibTransId="{1C2E6698-5752-43D9-9339-43EFEBF358DC}"/>
    <dgm:cxn modelId="{135753AD-0704-4AE2-A5E3-35B08F94C518}" type="presOf" srcId="{03662427-A87F-454B-B9C9-DD28F634483B}" destId="{75195098-89B5-4EE5-A71A-11088D891CE2}" srcOrd="0" destOrd="0" presId="urn:microsoft.com/office/officeart/2009/layout/CircleArrowProcess"/>
    <dgm:cxn modelId="{64AFE567-1004-4701-B499-AEA949732185}" type="presParOf" srcId="{75195098-89B5-4EE5-A71A-11088D891CE2}" destId="{C8079A1D-EF7C-40D1-BA81-78A531AEEA34}" srcOrd="0" destOrd="0" presId="urn:microsoft.com/office/officeart/2009/layout/CircleArrowProcess"/>
    <dgm:cxn modelId="{24C32F26-BF5C-4E03-8C27-6E7BA2217AF8}" type="presParOf" srcId="{C8079A1D-EF7C-40D1-BA81-78A531AEEA34}" destId="{A7FC30C3-D98D-4D07-9C41-FCA1C61411E0}" srcOrd="0" destOrd="0" presId="urn:microsoft.com/office/officeart/2009/layout/CircleArrowProcess"/>
    <dgm:cxn modelId="{FF04A166-4436-4F7F-878C-C6D2947A676D}" type="presParOf" srcId="{75195098-89B5-4EE5-A71A-11088D891CE2}" destId="{FAC20A87-BF72-43C9-8EFF-98D97B2FF967}" srcOrd="1" destOrd="0" presId="urn:microsoft.com/office/officeart/2009/layout/CircleArrowProcess"/>
    <dgm:cxn modelId="{F37D63C7-0C21-4476-A38A-81EB81941B9A}" type="presParOf" srcId="{75195098-89B5-4EE5-A71A-11088D891CE2}" destId="{1183D362-BA77-474D-BCB0-719AC70C5EFC}" srcOrd="2" destOrd="0" presId="urn:microsoft.com/office/officeart/2009/layout/CircleArrowProcess"/>
    <dgm:cxn modelId="{7C7C83C0-7A09-4DE0-A8D5-FDCBCD7CC53B}" type="presParOf" srcId="{1183D362-BA77-474D-BCB0-719AC70C5EFC}" destId="{48DA7488-509A-4DC1-AFAC-AF1157BAEEB1}" srcOrd="0" destOrd="0" presId="urn:microsoft.com/office/officeart/2009/layout/CircleArrowProcess"/>
    <dgm:cxn modelId="{CD588446-2C90-40DD-94B3-68823449C74A}" type="presParOf" srcId="{75195098-89B5-4EE5-A71A-11088D891CE2}" destId="{DF4C7F1E-F9B7-4D63-95C0-44F2CE54CDC2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30C3-D98D-4D07-9C41-FCA1C61411E0}">
      <dsp:nvSpPr>
        <dsp:cNvPr id="0" name=""/>
        <dsp:cNvSpPr/>
      </dsp:nvSpPr>
      <dsp:spPr>
        <a:xfrm>
          <a:off x="1091652" y="0"/>
          <a:ext cx="1960248" cy="19603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C20A87-BF72-43C9-8EFF-98D97B2FF967}">
      <dsp:nvSpPr>
        <dsp:cNvPr id="0" name=""/>
        <dsp:cNvSpPr/>
      </dsp:nvSpPr>
      <dsp:spPr>
        <a:xfrm>
          <a:off x="1047080" y="817701"/>
          <a:ext cx="1743596" cy="54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Mitigation</a:t>
          </a:r>
          <a:endParaRPr lang="en-US" sz="2400" b="1" kern="1200" dirty="0"/>
        </a:p>
      </dsp:txBody>
      <dsp:txXfrm>
        <a:off x="1047080" y="817701"/>
        <a:ext cx="1743596" cy="546767"/>
      </dsp:txXfrm>
    </dsp:sp>
    <dsp:sp modelId="{48DA7488-509A-4DC1-AFAC-AF1157BAEEB1}">
      <dsp:nvSpPr>
        <dsp:cNvPr id="0" name=""/>
        <dsp:cNvSpPr/>
      </dsp:nvSpPr>
      <dsp:spPr>
        <a:xfrm>
          <a:off x="720236" y="1268775"/>
          <a:ext cx="1684002" cy="168471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4C7F1E-F9B7-4D63-95C0-44F2CE54CDC2}">
      <dsp:nvSpPr>
        <dsp:cNvPr id="0" name=""/>
        <dsp:cNvSpPr/>
      </dsp:nvSpPr>
      <dsp:spPr>
        <a:xfrm>
          <a:off x="724219" y="1717168"/>
          <a:ext cx="1958260" cy="54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Adaptation</a:t>
          </a:r>
          <a:endParaRPr lang="en-US" sz="2400" b="1" kern="1200" dirty="0"/>
        </a:p>
      </dsp:txBody>
      <dsp:txXfrm>
        <a:off x="724219" y="1717168"/>
        <a:ext cx="1958260" cy="546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BB5A-28C9-4C0E-9ABF-D11FEE271E3D}" type="datetimeFigureOut">
              <a:rPr lang="en-NZ" smtClean="0"/>
              <a:t>20/08/2019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ED1B-0022-44AB-AACF-B3621272354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499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2435-2D10-443A-B281-A533C464106F}" type="datetimeFigureOut">
              <a:rPr lang="en-NZ" smtClean="0"/>
              <a:t>20/08/2019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0A92-35EE-4A1F-988A-5824E1373E0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56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35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876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580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30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149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A0A92-35EE-4A1F-988A-5824E1373E07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60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4733948"/>
            <a:ext cx="30963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</a:rPr>
              <a:t>whakatane.govt.nz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52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55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 w="0"/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0"/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0"/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0"/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0"/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2636" y="-380578"/>
            <a:ext cx="6622504" cy="11701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Climate </a:t>
            </a:r>
            <a:r>
              <a:rPr lang="en-US" dirty="0" smtClean="0">
                <a:solidFill>
                  <a:schemeClr val="bg1"/>
                </a:solidFill>
              </a:rPr>
              <a:t>Change – our journey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814"/>
            <a:ext cx="9167446" cy="40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0"/>
            <a:ext cx="6622504" cy="738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>
                <a:solidFill>
                  <a:schemeClr val="bg1"/>
                </a:solidFill>
              </a:rPr>
              <a:t>Carbon Footprint – avg/person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09" b="45362"/>
          <a:stretch/>
        </p:blipFill>
        <p:spPr>
          <a:xfrm rot="16200000">
            <a:off x="5298244" y="1769065"/>
            <a:ext cx="3795229" cy="208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09" b="45362"/>
          <a:stretch/>
        </p:blipFill>
        <p:spPr>
          <a:xfrm rot="16200000">
            <a:off x="2494934" y="2197626"/>
            <a:ext cx="2963864" cy="1630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109" b="45362"/>
          <a:stretch/>
        </p:blipFill>
        <p:spPr>
          <a:xfrm rot="16200000">
            <a:off x="-104639" y="2418246"/>
            <a:ext cx="2459807" cy="1353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723" y="2571750"/>
            <a:ext cx="1296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13.9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tCO2e/person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257" y="2571750"/>
            <a:ext cx="1296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17.8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tCO2e/person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9152" y="2571750"/>
            <a:ext cx="1296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28.6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tCO2e/person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423587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Regional</a:t>
            </a:r>
            <a:endParaRPr lang="en-NZ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3867" y="1171765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National</a:t>
            </a:r>
            <a:endParaRPr lang="en-NZ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811698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District</a:t>
            </a:r>
            <a:endParaRPr lang="en-N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56584"/>
            <a:ext cx="3891115" cy="3858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774"/>
          <a:stretch/>
        </p:blipFill>
        <p:spPr>
          <a:xfrm>
            <a:off x="179512" y="915566"/>
            <a:ext cx="3816425" cy="37996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6622504" cy="738082"/>
          </a:xfrm>
        </p:spPr>
        <p:txBody>
          <a:bodyPr/>
          <a:lstStyle/>
          <a:p>
            <a:r>
              <a:rPr lang="mi-NZ" dirty="0" smtClean="0">
                <a:solidFill>
                  <a:schemeClr val="bg1"/>
                </a:solidFill>
              </a:rPr>
              <a:t>Carbon Emissions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540" y="1298949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District</a:t>
            </a:r>
            <a:endParaRPr lang="en-NZ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435846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Council</a:t>
            </a:r>
            <a:endParaRPr lang="en-N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7588">
            <a:off x="2998154" y="563876"/>
            <a:ext cx="2783474" cy="394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4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91630"/>
            <a:ext cx="8813788" cy="2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9622"/>
            <a:ext cx="87612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9622"/>
            <a:ext cx="86848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87958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5606"/>
            <a:ext cx="89335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7614"/>
            <a:ext cx="8856984" cy="28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8784976" cy="2829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2347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7 Climate Change Principles</a:t>
            </a:r>
            <a:endParaRPr lang="en-N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Mitigation </a:t>
            </a:r>
            <a:r>
              <a:rPr lang="en-US" dirty="0">
                <a:solidFill>
                  <a:schemeClr val="bg1"/>
                </a:solidFill>
              </a:rPr>
              <a:t>vs </a:t>
            </a:r>
            <a:r>
              <a:rPr lang="en-US" dirty="0" smtClean="0">
                <a:solidFill>
                  <a:schemeClr val="bg1"/>
                </a:solidFill>
              </a:rPr>
              <a:t>Adaptation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15566"/>
            <a:ext cx="2885630" cy="378775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7292268"/>
              </p:ext>
            </p:extLst>
          </p:nvPr>
        </p:nvGraphicFramePr>
        <p:xfrm>
          <a:off x="2559950" y="1275606"/>
          <a:ext cx="3597361" cy="294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6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comes next?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51670"/>
            <a:ext cx="6552728" cy="21602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Engagement on Principles until 30 August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Council adopt Principles 18 September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Imbed Principles into Council decision-making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Develop a Climate Change Strategy with targets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Develop Action Plans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26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31590"/>
            <a:ext cx="6264696" cy="32632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Adaptation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83718"/>
            <a:ext cx="5894167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34761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Dynamic Adaptive Pathway Planning</a:t>
            </a:r>
            <a:endParaRPr lang="en-N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8106506" cy="35231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Local Impact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8723315" cy="35283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Local Impact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7574"/>
            <a:ext cx="8470753" cy="36724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Local Impact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483518"/>
            <a:ext cx="6622504" cy="1170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151" b="9152"/>
          <a:stretch/>
        </p:blipFill>
        <p:spPr>
          <a:xfrm>
            <a:off x="1187624" y="1235045"/>
            <a:ext cx="5972089" cy="33414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115554"/>
            <a:ext cx="6622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16025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0"/>
            <a:ext cx="6622504" cy="738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smtClean="0">
                <a:solidFill>
                  <a:schemeClr val="bg1"/>
                </a:solidFill>
              </a:rPr>
              <a:t>Carbon Emissions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09" b="45362"/>
          <a:stretch/>
        </p:blipFill>
        <p:spPr>
          <a:xfrm rot="16200000">
            <a:off x="562438" y="2418246"/>
            <a:ext cx="2459807" cy="1353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2449554"/>
            <a:ext cx="1296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1mil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tCO2e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7" y="1311112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District</a:t>
            </a:r>
            <a:endParaRPr lang="en-NZ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109" b="45362"/>
          <a:stretch/>
        </p:blipFill>
        <p:spPr>
          <a:xfrm rot="16200000">
            <a:off x="4450870" y="2418246"/>
            <a:ext cx="2459807" cy="1353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2449554"/>
            <a:ext cx="17551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3,292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tCO2e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1674" y="1311112"/>
            <a:ext cx="19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Council</a:t>
            </a:r>
            <a:endParaRPr lang="en-N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DC Colours">
      <a:dk1>
        <a:srgbClr val="3F3F3F"/>
      </a:dk1>
      <a:lt1>
        <a:sysClr val="window" lastClr="FFFFFF"/>
      </a:lt1>
      <a:dk2>
        <a:srgbClr val="00447C"/>
      </a:dk2>
      <a:lt2>
        <a:srgbClr val="FFFFFF"/>
      </a:lt2>
      <a:accent1>
        <a:srgbClr val="F78E1E"/>
      </a:accent1>
      <a:accent2>
        <a:srgbClr val="0093D0"/>
      </a:accent2>
      <a:accent3>
        <a:srgbClr val="F78E1E"/>
      </a:accent3>
      <a:accent4>
        <a:srgbClr val="0093D0"/>
      </a:accent4>
      <a:accent5>
        <a:srgbClr val="F78E1E"/>
      </a:accent5>
      <a:accent6>
        <a:srgbClr val="0093D0"/>
      </a:accent6>
      <a:hlink>
        <a:srgbClr val="0093D0"/>
      </a:hlink>
      <a:folHlink>
        <a:srgbClr val="0093D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69BC14198B914B00A714316109F088DF" version="1.0.0">
  <systemFields>
    <field name="Objective-Id">
      <value order="0">A1575683</value>
    </field>
    <field name="Objective-Title">
      <value order="0">Climate Change Principles Engagement BA5 event</value>
    </field>
    <field name="Objective-Description">
      <value order="0"/>
    </field>
    <field name="Objective-CreationStamp">
      <value order="0">2019-08-20T02:42:38Z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2019-08-20T02:43:01Z</value>
    </field>
    <field name="Objective-Owner">
      <value order="0">Cashy Ball</value>
    </field>
    <field name="Objective-Path">
      <value order="0">Whakatane District Council:Information Classification:Policy and planning:Strategies and policies - working files:Sustainability:1-Research:Climate Change Action Plan:Presentations</value>
    </field>
    <field name="Objective-Parent">
      <value order="0">Presentations</value>
    </field>
    <field name="Objective-State">
      <value order="0">Being Drafted</value>
    </field>
    <field name="Objective-VersionId">
      <value order="0">vA2157408</value>
    </field>
    <field name="Objective-Version">
      <value order="0">0.2</value>
    </field>
    <field name="Objective-VersionNumber">
      <value order="0">2</value>
    </field>
    <field name="Objective-VersionComment">
      <value order="0">Version 2</value>
    </field>
    <field name="Objective-FileNumber">
      <value order="0">10-00027</value>
    </field>
    <field name="Objective-Classification">
      <value order="0">Internal</value>
    </field>
    <field name="Objective-Caveats">
      <value order="0"/>
    </field>
  </systemFields>
  <catalogues>
    <catalogue name="Publication Type Catalogue" type="type" ori="id:cA4">
      <field name="Objective-Fields NOT required">
        <value order="0"/>
      </field>
      <field name="Objective-PublicationType">
        <value order="0">Presentation</value>
      </field>
      <field name="Objective-Records - day box number">
        <value order="0"/>
      </field>
      <field name="Objective--- To (Lookup list)">
        <value order="0"/>
      </field>
      <field name="Objective--- To (free text)">
        <value order="0"/>
      </field>
      <field name="Objective--- From">
        <value order="0"/>
      </field>
      <field name="Objective--- Correspondence Date">
        <value order="0"/>
      </field>
      <field name="Objective--- Organisation Name">
        <value order="0"/>
      </field>
      <field name="Objective-Metadata Inheritance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69BC14198B914B00A714316109F088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111</Words>
  <Application>Microsoft Office PowerPoint</Application>
  <PresentationFormat>On-screen Show (16:9)</PresentationFormat>
  <Paragraphs>44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Climate Change – our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 Emissions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comes next?</vt:lpstr>
    </vt:vector>
  </TitlesOfParts>
  <Company>Whakatane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Travers</dc:creator>
  <cp:lastModifiedBy>Cashy Ball</cp:lastModifiedBy>
  <cp:revision>138</cp:revision>
  <cp:lastPrinted>2018-07-03T22:20:27Z</cp:lastPrinted>
  <dcterms:created xsi:type="dcterms:W3CDTF">2013-09-15T22:18:38Z</dcterms:created>
  <dcterms:modified xsi:type="dcterms:W3CDTF">2019-08-20T02:42:38Z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A1575683</vt:lpwstr>
  </property>
  <property fmtid="{D5CDD505-2E9C-101B-9397-08002B2CF9AE}" pid="4" name="Objective-Title">
    <vt:lpwstr>Climate Change Principles Engagement BA5 event</vt:lpwstr>
  </property>
  <property fmtid="{D5CDD505-2E9C-101B-9397-08002B2CF9AE}" pid="5" name="Objective-Description">
    <vt:lpwstr/>
  </property>
  <property fmtid="{D5CDD505-2E9C-101B-9397-08002B2CF9AE}" pid="6" name="Objective-CreationStamp">
    <vt:filetime>2019-08-20T02:42:53Z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2019-08-20T02:43:01Z</vt:filetime>
  </property>
  <property fmtid="{D5CDD505-2E9C-101B-9397-08002B2CF9AE}" pid="11" name="Objective-Owner">
    <vt:lpwstr>Cashy Ball</vt:lpwstr>
  </property>
  <property fmtid="{D5CDD505-2E9C-101B-9397-08002B2CF9AE}" pid="12" name="Objective-Path">
    <vt:lpwstr>Whakatane District Council:Information Classification:Policy and planning:Strategies and policies - working files:Sustainability:1-Research:Climate Change Action Plan:Presentations: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vA2157408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Internal]</vt:lpwstr>
  </property>
  <property fmtid="{D5CDD505-2E9C-101B-9397-08002B2CF9AE}" pid="21" name="Objective-Caveats">
    <vt:lpwstr/>
  </property>
  <property fmtid="{D5CDD505-2E9C-101B-9397-08002B2CF9AE}" pid="22" name="Objective-Reference Type">
    <vt:lpwstr>Publication</vt:lpwstr>
  </property>
  <property fmtid="{D5CDD505-2E9C-101B-9397-08002B2CF9AE}" pid="23" name="Objective-Metadata Inheritance">
    <vt:lpwstr/>
  </property>
  <property fmtid="{D5CDD505-2E9C-101B-9397-08002B2CF9AE}" pid="24" name="Objective--- Correspondence Date">
    <vt:lpwstr/>
  </property>
  <property fmtid="{D5CDD505-2E9C-101B-9397-08002B2CF9AE}" pid="25" name="Objective--- From">
    <vt:lpwstr/>
  </property>
  <property fmtid="{D5CDD505-2E9C-101B-9397-08002B2CF9AE}" pid="26" name="Objective--- To (free text)">
    <vt:lpwstr/>
  </property>
  <property fmtid="{D5CDD505-2E9C-101B-9397-08002B2CF9AE}" pid="27" name="Objective-Records - day box number">
    <vt:lpwstr/>
  </property>
  <property fmtid="{D5CDD505-2E9C-101B-9397-08002B2CF9AE}" pid="28" name="Objective--- Organisation Name">
    <vt:lpwstr/>
  </property>
  <property fmtid="{D5CDD505-2E9C-101B-9397-08002B2CF9AE}" pid="29" name="Objective--- To (Lookup list)">
    <vt:lpwstr/>
  </property>
  <property fmtid="{D5CDD505-2E9C-101B-9397-08002B2CF9AE}" pid="30" name="Objective-Fields NOT required">
    <vt:lpwstr/>
  </property>
  <property fmtid="{D5CDD505-2E9C-101B-9397-08002B2CF9AE}" pid="31" name="Objective-Comment">
    <vt:lpwstr/>
  </property>
  <property fmtid="{D5CDD505-2E9C-101B-9397-08002B2CF9AE}" pid="32" name="Objective-Fields NOT required [system]">
    <vt:lpwstr/>
  </property>
  <property fmtid="{D5CDD505-2E9C-101B-9397-08002B2CF9AE}" pid="33" name="Objective-Reference Type [system]">
    <vt:lpwstr>Publication</vt:lpwstr>
  </property>
  <property fmtid="{D5CDD505-2E9C-101B-9397-08002B2CF9AE}" pid="34" name="Objective-Records - day box number [system]">
    <vt:lpwstr/>
  </property>
  <property fmtid="{D5CDD505-2E9C-101B-9397-08002B2CF9AE}" pid="35" name="Objective--- To (Lookup list) [system]">
    <vt:lpwstr/>
  </property>
  <property fmtid="{D5CDD505-2E9C-101B-9397-08002B2CF9AE}" pid="36" name="Objective--- To (free text) [system]">
    <vt:lpwstr/>
  </property>
  <property fmtid="{D5CDD505-2E9C-101B-9397-08002B2CF9AE}" pid="37" name="Objective--- From [system]">
    <vt:lpwstr/>
  </property>
  <property fmtid="{D5CDD505-2E9C-101B-9397-08002B2CF9AE}" pid="38" name="Objective--- Correspondence Date [system]">
    <vt:lpwstr/>
  </property>
  <property fmtid="{D5CDD505-2E9C-101B-9397-08002B2CF9AE}" pid="39" name="Objective--- Organisation Name [system]">
    <vt:lpwstr/>
  </property>
  <property fmtid="{D5CDD505-2E9C-101B-9397-08002B2CF9AE}" pid="40" name="Objective-Metadata Inheritance [system]">
    <vt:lpwstr/>
  </property>
  <property fmtid="{D5CDD505-2E9C-101B-9397-08002B2CF9AE}" pid="41" name="Objective-PublicationType">
    <vt:lpwstr>Presentation</vt:lpwstr>
  </property>
  <property fmtid="{D5CDD505-2E9C-101B-9397-08002B2CF9AE}" pid="42" name="Objective-PublicationType [system]">
    <vt:lpwstr>Presentation</vt:lpwstr>
  </property>
</Properties>
</file>