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25" autoAdjust="0"/>
  </p:normalViewPr>
  <p:slideViewPr>
    <p:cSldViewPr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85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8" /><Relationship Type="http://schemas.openxmlformats.org/officeDocument/2006/relationships/slide" Target="slides/slide1.xml" Id="rId3" /><Relationship Type="http://schemas.openxmlformats.org/officeDocument/2006/relationships/viewProps" Target="viewProps.xml" Id="rId7" /><Relationship Type="http://schemas.openxmlformats.org/officeDocument/2006/relationships/slideMaster" Target="slideMasters/slideMaster1.xml" Id="rId2" /><Relationship Type="http://schemas.openxmlformats.org/officeDocument/2006/relationships/presProps" Target="presProps.xml" Id="rId6" /><Relationship Type="http://schemas.openxmlformats.org/officeDocument/2006/relationships/handoutMaster" Target="handoutMasters/handoutMaster1.xml" Id="rId5" /><Relationship Type="http://schemas.openxmlformats.org/officeDocument/2006/relationships/notesMaster" Target="notesMasters/notesMaster1.xml" Id="rId4" /><Relationship Type="http://schemas.openxmlformats.org/officeDocument/2006/relationships/tableStyles" Target="tableStyles.xml" Id="rId9" /><Relationship Type="http://schemas.openxmlformats.org/officeDocument/2006/relationships/customXml" Target="/customXML/item3.xml" Id="Rc544d73c917d417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CBB5A-28C9-4C0E-9ABF-D11FEE271E3D}" type="datetimeFigureOut">
              <a:rPr lang="en-NZ" smtClean="0"/>
              <a:t>23/02/2018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0ED1B-0022-44AB-AACF-B362127235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4990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2435-2D10-443A-B281-A533C464106F}" type="datetimeFigureOut">
              <a:rPr lang="en-NZ" smtClean="0"/>
              <a:t>23/02/2018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A0A92-35EE-4A1F-988A-5824E1373E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568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1540"/>
            <a:ext cx="6622504" cy="117013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Title Goes Here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51670"/>
            <a:ext cx="5760640" cy="648072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Text BOLD TEXT IN ORANGE</a:t>
            </a:r>
            <a:endParaRPr lang="en-NZ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4733948"/>
            <a:ext cx="30963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</a:rPr>
              <a:t>www.whakatane.govt.nz</a:t>
            </a:r>
            <a:endParaRPr lang="en-N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1540"/>
            <a:ext cx="6622504" cy="117013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NZ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51670"/>
            <a:ext cx="5760640" cy="648072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Text BOLD TEXT IN ORANGE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52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7344816" cy="95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55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6622504" cy="843558"/>
          </a:xfrm>
        </p:spPr>
        <p:txBody>
          <a:bodyPr>
            <a:normAutofit/>
          </a:bodyPr>
          <a:lstStyle/>
          <a:p>
            <a:r>
              <a:rPr lang="en-NZ" sz="2400" dirty="0" err="1"/>
              <a:t>Whakatāne</a:t>
            </a:r>
            <a:r>
              <a:rPr lang="en-NZ" sz="2400" dirty="0"/>
              <a:t> District Business Recovery Grant </a:t>
            </a:r>
            <a:r>
              <a:rPr lang="en-NZ" sz="2400" dirty="0" smtClean="0"/>
              <a:t>application </a:t>
            </a:r>
            <a:r>
              <a:rPr lang="en-NZ" sz="2400" dirty="0"/>
              <a:t>p</a:t>
            </a:r>
            <a:r>
              <a:rPr lang="en-NZ" sz="2400" dirty="0" smtClean="0"/>
              <a:t>rocess</a:t>
            </a:r>
            <a:endParaRPr lang="en-NZ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507854"/>
            <a:ext cx="8640960" cy="1296144"/>
          </a:xfrm>
        </p:spPr>
        <p:txBody>
          <a:bodyPr>
            <a:normAutofit/>
          </a:bodyPr>
          <a:lstStyle/>
          <a:p>
            <a:r>
              <a:rPr lang="en-NZ" sz="900" dirty="0" smtClean="0"/>
              <a:t>The Administrator is to manage applications via an Excel </a:t>
            </a:r>
            <a:r>
              <a:rPr lang="en-NZ" sz="900" dirty="0"/>
              <a:t>spreadsheet (export of </a:t>
            </a:r>
            <a:r>
              <a:rPr lang="en-NZ" sz="900" dirty="0" smtClean="0"/>
              <a:t>applications submitted online and hard copies received via post or email). </a:t>
            </a:r>
            <a:endParaRPr lang="en-NZ" sz="900" dirty="0"/>
          </a:p>
          <a:p>
            <a:pPr marL="285750" indent="-285750">
              <a:buFontTx/>
              <a:buChar char="-"/>
            </a:pPr>
            <a:r>
              <a:rPr lang="en-NZ" sz="900" dirty="0"/>
              <a:t>Spreadsheet </a:t>
            </a:r>
            <a:r>
              <a:rPr lang="en-NZ" sz="900" dirty="0" smtClean="0"/>
              <a:t>is to include </a:t>
            </a:r>
            <a:r>
              <a:rPr lang="en-NZ" sz="900" dirty="0"/>
              <a:t>notes of </a:t>
            </a:r>
            <a:r>
              <a:rPr lang="en-NZ" sz="900" dirty="0" smtClean="0"/>
              <a:t>any communication with the businesses and track the receipt of all required supporting documents. </a:t>
            </a:r>
            <a:r>
              <a:rPr lang="en-NZ" sz="900" dirty="0"/>
              <a:t>All required supporting documentation must be received in order for the application to be considered for funding.</a:t>
            </a:r>
            <a:endParaRPr lang="en-NZ" sz="900" dirty="0" smtClean="0"/>
          </a:p>
          <a:p>
            <a:pPr marL="285750" indent="-285750">
              <a:buFontTx/>
              <a:buChar char="-"/>
            </a:pPr>
            <a:r>
              <a:rPr lang="en-NZ" sz="900" dirty="0" smtClean="0"/>
              <a:t>To liaise with COC to </a:t>
            </a:r>
            <a:r>
              <a:rPr lang="en-NZ" sz="900" dirty="0"/>
              <a:t>ensure </a:t>
            </a:r>
            <a:r>
              <a:rPr lang="en-NZ" sz="900" dirty="0" smtClean="0"/>
              <a:t>all </a:t>
            </a:r>
            <a:r>
              <a:rPr lang="en-NZ" sz="900" dirty="0"/>
              <a:t>relevant information is provided </a:t>
            </a:r>
            <a:r>
              <a:rPr lang="en-NZ" sz="900" dirty="0" smtClean="0"/>
              <a:t>to carry out the initial assessment, in order to provide a recommendation to the assessment committee.</a:t>
            </a:r>
            <a:endParaRPr lang="en-NZ" sz="900" dirty="0"/>
          </a:p>
          <a:p>
            <a:pPr marL="285750" indent="-285750">
              <a:buFontTx/>
              <a:buChar char="-"/>
            </a:pPr>
            <a:r>
              <a:rPr lang="en-NZ" sz="900" dirty="0" smtClean="0"/>
              <a:t>To make contact </a:t>
            </a:r>
            <a:r>
              <a:rPr lang="en-NZ" sz="900" dirty="0"/>
              <a:t>with the businesses </a:t>
            </a:r>
            <a:r>
              <a:rPr lang="en-NZ" sz="900" dirty="0" smtClean="0"/>
              <a:t>to notify them of the assessment outcome or if further clarification is required.</a:t>
            </a:r>
          </a:p>
          <a:p>
            <a:pPr marL="285750" indent="-285750">
              <a:buFontTx/>
              <a:buChar char="-"/>
            </a:pPr>
            <a:r>
              <a:rPr lang="en-NZ" sz="900" dirty="0" smtClean="0"/>
              <a:t>To liaise with the businesses to obtain signed agreements and certified bank account details prior to making the payment.</a:t>
            </a:r>
          </a:p>
          <a:p>
            <a:pPr marL="285750" indent="-285750">
              <a:buFontTx/>
              <a:buChar char="-"/>
            </a:pPr>
            <a:r>
              <a:rPr lang="en-NZ" sz="900" dirty="0" smtClean="0"/>
              <a:t>To ensure the businesses’ follow up report is received within the required timeframe. The report is to detail how the money was spent and the performance outcome.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933757"/>
            <a:ext cx="1008112" cy="105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WDC and COC websites outlining criteria and online form.</a:t>
            </a:r>
            <a:endParaRPr lang="en-US" sz="1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2244704"/>
            <a:ext cx="806489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9512" y="2517042"/>
            <a:ext cx="10081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COC representative based in </a:t>
            </a:r>
            <a:r>
              <a:rPr lang="en-US" sz="1000" dirty="0" err="1" smtClean="0"/>
              <a:t>Edgecumbe</a:t>
            </a:r>
            <a:r>
              <a:rPr lang="en-US" sz="1000" dirty="0" smtClean="0"/>
              <a:t> with manual forms.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1331640" y="934809"/>
            <a:ext cx="1008112" cy="105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Business submits completed form with required documentation to the COC. 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1310024" y="2517824"/>
            <a:ext cx="9749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Hard copy of manual form and required documentation can be posted to COC.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4932040" y="1347614"/>
            <a:ext cx="1023859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Administrator to forward templated letter to business to communicate the final decision.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483768" y="1347614"/>
            <a:ext cx="115212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Administrator to collate all info and enter into reporting spreadsheet. COC to review all completed apps and provide a recommendation to the assessment committee. 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3779912" y="1347614"/>
            <a:ext cx="100811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Assessment committee to review applications and make the final funding decision. 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6084168" y="1347614"/>
            <a:ext cx="115212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If  business is successful, Administrator is to collect a signed agreement and confirm bank details to make payment.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 smtClean="0"/>
              <a:t>Payment made.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8028384" y="1347614"/>
            <a:ext cx="1023859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 later than 60 days after issue of funds, the business is to provide brief report on how the funding was spent and performance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94945" y="1986657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Online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224" y="2240825"/>
            <a:ext cx="63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On-site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12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DC Colours">
      <a:dk1>
        <a:srgbClr val="3F3F3F"/>
      </a:dk1>
      <a:lt1>
        <a:sysClr val="window" lastClr="FFFFFF"/>
      </a:lt1>
      <a:dk2>
        <a:srgbClr val="00447C"/>
      </a:dk2>
      <a:lt2>
        <a:srgbClr val="FFFFFF"/>
      </a:lt2>
      <a:accent1>
        <a:srgbClr val="F78E1E"/>
      </a:accent1>
      <a:accent2>
        <a:srgbClr val="0093D0"/>
      </a:accent2>
      <a:accent3>
        <a:srgbClr val="F78E1E"/>
      </a:accent3>
      <a:accent4>
        <a:srgbClr val="0093D0"/>
      </a:accent4>
      <a:accent5>
        <a:srgbClr val="F78E1E"/>
      </a:accent5>
      <a:accent6>
        <a:srgbClr val="0093D0"/>
      </a:accent6>
      <a:hlink>
        <a:srgbClr val="0093D0"/>
      </a:hlink>
      <a:folHlink>
        <a:srgbClr val="0093D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d3c4172d526e4b2384ade4b889302c76" /></Relationships>
</file>

<file path=customXML/item3.xml><?xml version="1.0" encoding="utf-8"?>
<metadata xmlns="http://www.objective.com/ecm/document/metadata/69BC14198B914B00A714316109F088DF" version="1.0.0">
  <systemFields>
    <field name="Objective-Id">
      <value order="0">A1258092</value>
    </field>
    <field name="Objective-Title">
      <value order="0">21 Whakatane District Business recovery Grant Application Process</value>
    </field>
    <field name="Objective-Description">
      <value order="0"/>
    </field>
    <field name="Objective-CreationStamp">
      <value order="0">2018-02-23T01:18:44Z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2018-02-23T02:08:07Z</value>
    </field>
    <field name="Objective-Owner">
      <value order="0">Julian Reweti</value>
    </field>
    <field name="Objective-Path">
      <value order="0">Whakatane District Council:Information Classification:Community health and Public safety:Civil Defence and Emergency Management:Emergency events - current:Event 5 April 2017:Event 5 April 2017:Recovery:2. Planning and Intelligence:Debrief &amp; toolbox:toolbox:4 Economic</value>
    </field>
    <field name="Objective-Parent">
      <value order="0">4 Economic</value>
    </field>
    <field name="Objective-State">
      <value order="0">Being Drafted</value>
    </field>
    <field name="Objective-VersionId">
      <value order="0">vA1735647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qA422888</value>
    </field>
    <field name="Objective-Classification">
      <value order="0">Internal</value>
    </field>
    <field name="Objective-Caveats">
      <value order="0"/>
    </field>
  </systemFields>
  <catalogues>
    <catalogue name="Reference Type Catalogue" type="type" ori="id:cA12">
      <field name="Objective-Reference Type">
        <value order="0">General</value>
      </field>
      <field name="Objective--- Correspondence Date">
        <value order="0">2018-02-23T11:59:59Z</value>
      </field>
      <field name="Objective-Metadata Inheritance">
        <value order="0"/>
      </field>
      <field name="Objective--- From">
        <value order="0"/>
      </field>
      <field name="Objective--- To (free text)">
        <value order="0"/>
      </field>
      <field name="Objective-Records - day box number">
        <value order="0"/>
      </field>
      <field name="Objective--- Organisation Name">
        <value order="0"/>
      </field>
      <field name="Objective--- To (Lookup list)">
        <value order="0"/>
      </field>
      <field name="Objective-Fields NOT required">
        <value order="0"/>
      </field>
    </catalogue>
  </catalogues>
</metadata>
</file>

<file path=customXML/itemProps3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69BC14198B914B00A714316109F088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315</Words>
  <Application>Microsoft Office PowerPoint</Application>
  <PresentationFormat>On-screen Show (16:9)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Whakatāne District Business Recovery Grant application process</vt:lpstr>
    </vt:vector>
  </TitlesOfParts>
  <Company>Whakatane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Travers</dc:creator>
  <cp:lastModifiedBy>Julian Reweti</cp:lastModifiedBy>
  <cp:revision>24</cp:revision>
  <dcterms:created xsi:type="dcterms:W3CDTF">2013-09-15T22:18:38Z</dcterms:created>
  <dcterms:modified xsi:type="dcterms:W3CDTF">2018-02-23T00:18:44Z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A1258092</vt:lpwstr>
  </property>
  <property fmtid="{D5CDD505-2E9C-101B-9397-08002B2CF9AE}" pid="4" name="Objective-Title">
    <vt:lpwstr>21 Whakatane District Business recovery Grant Application Process</vt:lpwstr>
  </property>
  <property fmtid="{D5CDD505-2E9C-101B-9397-08002B2CF9AE}" pid="5" name="Objective-Comment">
    <vt:lpwstr/>
  </property>
  <property fmtid="{D5CDD505-2E9C-101B-9397-08002B2CF9AE}" pid="6" name="Objective-CreationStamp">
    <vt:filetime>2018-02-23T01:18:44Z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2018-02-23T02:08:07Z</vt:filetime>
  </property>
  <property fmtid="{D5CDD505-2E9C-101B-9397-08002B2CF9AE}" pid="11" name="Objective-Owner">
    <vt:lpwstr>Julian Reweti</vt:lpwstr>
  </property>
  <property fmtid="{D5CDD505-2E9C-101B-9397-08002B2CF9AE}" pid="12" name="Objective-Path">
    <vt:lpwstr>Whakatane District Council:Information Classification:Community health and Public safety:Civil Defence and Emergency Management:Emergency events - current:Event 5 April 2017:Event 5 April 2017:Recovery:2. Planning and Intelligence:Debrief &amp; toolbox:toolbox:4 Economic</vt:lpwstr>
  </property>
  <property fmtid="{D5CDD505-2E9C-101B-9397-08002B2CF9AE}" pid="13" name="Objective-Parent">
    <vt:lpwstr>4 Economic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0.1</vt:lpwstr>
  </property>
  <property fmtid="{D5CDD505-2E9C-101B-9397-08002B2CF9AE}" pid="16" name="Objective-VersionNumber">
    <vt:r8>1</vt:r8>
  </property>
  <property fmtid="{D5CDD505-2E9C-101B-9397-08002B2CF9AE}" pid="17" name="Objective-VersionComment">
    <vt:lpwstr/>
  </property>
  <property fmtid="{D5CDD505-2E9C-101B-9397-08002B2CF9AE}" pid="18" name="Objective-FileNumber">
    <vt:lpwstr>qA422888</vt:lpwstr>
  </property>
  <property fmtid="{D5CDD505-2E9C-101B-9397-08002B2CF9AE}" pid="19" name="Objective-Classification">
    <vt:lpwstr>Internal</vt:lpwstr>
  </property>
  <property fmtid="{D5CDD505-2E9C-101B-9397-08002B2CF9AE}" pid="20" name="Objective-Caveats">
    <vt:lpwstr/>
  </property>
  <property fmtid="{D5CDD505-2E9C-101B-9397-08002B2CF9AE}" pid="21" name="Objective-Fields NOT required [system]">
    <vt:lpwstr/>
  </property>
  <property fmtid="{D5CDD505-2E9C-101B-9397-08002B2CF9AE}" pid="22" name="Objective-Reference Type [system]">
    <vt:lpwstr>Publication</vt:lpwstr>
  </property>
  <property fmtid="{D5CDD505-2E9C-101B-9397-08002B2CF9AE}" pid="23" name="Objective-Records - day box number [system]">
    <vt:lpwstr/>
  </property>
  <property fmtid="{D5CDD505-2E9C-101B-9397-08002B2CF9AE}" pid="24" name="Objective--- To (Lookup list) [system]">
    <vt:lpwstr/>
  </property>
  <property fmtid="{D5CDD505-2E9C-101B-9397-08002B2CF9AE}" pid="25" name="Objective--- To (free text) [system]">
    <vt:lpwstr/>
  </property>
  <property fmtid="{D5CDD505-2E9C-101B-9397-08002B2CF9AE}" pid="26" name="Objective--- From [system]">
    <vt:lpwstr/>
  </property>
  <property fmtid="{D5CDD505-2E9C-101B-9397-08002B2CF9AE}" pid="27" name="Objective--- Correspondence Date [system]">
    <vt:lpwstr/>
  </property>
  <property fmtid="{D5CDD505-2E9C-101B-9397-08002B2CF9AE}" pid="28" name="Objective--- Organisation Name [system]">
    <vt:lpwstr/>
  </property>
  <property fmtid="{D5CDD505-2E9C-101B-9397-08002B2CF9AE}" pid="29" name="Objective-Metadata Inheritance [system]">
    <vt:lpwstr/>
  </property>
  <property fmtid="{D5CDD505-2E9C-101B-9397-08002B2CF9AE}" pid="30" name="Objective-Description">
    <vt:lpwstr/>
  </property>
  <property fmtid="{D5CDD505-2E9C-101B-9397-08002B2CF9AE}" pid="31" name="Objective-VersionId">
    <vt:lpwstr>vA1735647</vt:lpwstr>
  </property>
  <property fmtid="{D5CDD505-2E9C-101B-9397-08002B2CF9AE}" pid="32" name="Objective-PublicationType">
    <vt:lpwstr>Guideline</vt:lpwstr>
  </property>
  <property fmtid="{D5CDD505-2E9C-101B-9397-08002B2CF9AE}" pid="33" name="Objective-Metadata Inheritance">
    <vt:lpwstr/>
  </property>
  <property fmtid="{D5CDD505-2E9C-101B-9397-08002B2CF9AE}" pid="34" name="Objective--- Correspondence Date">
    <vt:filetime>2018-02-23T11:59:59Z</vt:filetime>
  </property>
  <property fmtid="{D5CDD505-2E9C-101B-9397-08002B2CF9AE}" pid="35" name="Objective--- From">
    <vt:lpwstr/>
  </property>
  <property fmtid="{D5CDD505-2E9C-101B-9397-08002B2CF9AE}" pid="36" name="Objective--- To (free text)">
    <vt:lpwstr/>
  </property>
  <property fmtid="{D5CDD505-2E9C-101B-9397-08002B2CF9AE}" pid="37" name="Objective-Records - day box number">
    <vt:lpwstr/>
  </property>
  <property fmtid="{D5CDD505-2E9C-101B-9397-08002B2CF9AE}" pid="38" name="Objective--- Organisation Name">
    <vt:lpwstr/>
  </property>
  <property fmtid="{D5CDD505-2E9C-101B-9397-08002B2CF9AE}" pid="39" name="Objective--- To (Lookup list)">
    <vt:lpwstr/>
  </property>
  <property fmtid="{D5CDD505-2E9C-101B-9397-08002B2CF9AE}" pid="40" name="Objective-Fields NOT required">
    <vt:lpwstr/>
  </property>
  <property fmtid="{D5CDD505-2E9C-101B-9397-08002B2CF9AE}" pid="41" name="Objective-PublicationType [system]">
    <vt:lpwstr>Guideline</vt:lpwstr>
  </property>
  <property fmtid="{D5CDD505-2E9C-101B-9397-08002B2CF9AE}" pid="42" name="Objective-Reference Type">
    <vt:lpwstr>General</vt:lpwstr>
  </property>
</Properties>
</file>