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ink/ink2.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96" r:id="rId6"/>
    <p:sldMasterId id="2147483726" r:id="rId7"/>
  </p:sldMasterIdLst>
  <p:notesMasterIdLst>
    <p:notesMasterId r:id="rId43"/>
  </p:notesMasterIdLst>
  <p:sldIdLst>
    <p:sldId id="785" r:id="rId8"/>
    <p:sldId id="2147470887" r:id="rId9"/>
    <p:sldId id="2147470714" r:id="rId10"/>
    <p:sldId id="2147470717" r:id="rId11"/>
    <p:sldId id="2147470721" r:id="rId12"/>
    <p:sldId id="2147470672" r:id="rId13"/>
    <p:sldId id="2147470888" r:id="rId14"/>
    <p:sldId id="2147470674" r:id="rId15"/>
    <p:sldId id="2147470866" r:id="rId16"/>
    <p:sldId id="2147470865" r:id="rId17"/>
    <p:sldId id="2147470640" r:id="rId18"/>
    <p:sldId id="2147470707" r:id="rId19"/>
    <p:sldId id="2147470870" r:id="rId20"/>
    <p:sldId id="2147470874" r:id="rId21"/>
    <p:sldId id="2147470872" r:id="rId22"/>
    <p:sldId id="2147470869" r:id="rId23"/>
    <p:sldId id="2147470878" r:id="rId24"/>
    <p:sldId id="2147470875" r:id="rId25"/>
    <p:sldId id="2147470877" r:id="rId26"/>
    <p:sldId id="2147470702" r:id="rId27"/>
    <p:sldId id="2147470879" r:id="rId28"/>
    <p:sldId id="2147470881" r:id="rId29"/>
    <p:sldId id="2147470882" r:id="rId30"/>
    <p:sldId id="2147470883" r:id="rId31"/>
    <p:sldId id="2147470884" r:id="rId32"/>
    <p:sldId id="2147470885" r:id="rId33"/>
    <p:sldId id="2147470880" r:id="rId34"/>
    <p:sldId id="2147470862" r:id="rId35"/>
    <p:sldId id="2147470709" r:id="rId36"/>
    <p:sldId id="2147470863" r:id="rId37"/>
    <p:sldId id="2147470889" r:id="rId38"/>
    <p:sldId id="2147470705" r:id="rId39"/>
    <p:sldId id="2147470868" r:id="rId40"/>
    <p:sldId id="2147470575" r:id="rId41"/>
    <p:sldId id="2147470623" r:id="rId42"/>
  </p:sldIdLst>
  <p:sldSz cx="12192000" cy="6858000"/>
  <p:notesSz cx="6858000" cy="9144000"/>
  <p:embeddedFontLst>
    <p:embeddedFont>
      <p:font typeface="Cera Pro" panose="020B0604020202020204" charset="0"/>
      <p:regular r:id="rId44"/>
      <p:bold r:id="rId45"/>
      <p:italic r:id="rId46"/>
    </p:embeddedFont>
    <p:embeddedFont>
      <p:font typeface="Fira Sans" panose="020B05030500000200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5D6E06-2545-24CF-69E2-DFE057F6F561}" name="Sinead Hart" initials="SH" userId="S::sinead.hart@kahumanawa.co.nz::603f6472-2b22-43e6-8b0c-452707529425" providerId="AD"/>
  <p188:author id="{6701DC06-AB57-C00A-6422-62F2D47A9C1F}" name="Sharyn Jones" initials="SJ" userId="S::Sharyn.Jones@martinjenkins.co.nz::b7cbb5d2-acbd-499b-b4df-fb477080ac15" providerId="AD"/>
  <p188:author id="{5DA3413B-F8F8-ECB9-E0B6-E67B4220BEAF}" name="Sharyn Jones" initials="SJ" userId="S::sharyn.jones@martinjenkins.co.nz::b7cbb5d2-acbd-499b-b4df-fb477080ac15" providerId="AD"/>
  <p188:author id="{95855060-F918-8D20-DCF7-88CF4660E616}" name="Sinead Hart" initials="SH" userId="S::sinead.hart@colabsolutions.govt.nz::9de546a0-1427-4722-afe3-0ff7383b0a33" providerId="AD"/>
  <p188:author id="{77187384-A3B9-8CF9-5F9E-5211AFBDC9E4}" name="Geeta Blundell" initials="GB" userId="S::Geeta.Blundell@martinjenkins.co.nz::493d5883-c123-4063-b6bf-6b5df2ad2d89" providerId="AD"/>
  <p188:author id="{A74C19B9-3D5E-1281-E8F8-975E6532D25B}" name="Julie Hampson" initials="JH" userId="S::julie.hampson@colabsolutions.govt.nz::1262ab4b-d7d2-4c4c-964f-91bdf348ea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532"/>
    <a:srgbClr val="6491A2"/>
    <a:srgbClr val="F8C6D8"/>
    <a:srgbClr val="DCECEC"/>
    <a:srgbClr val="6E2A4B"/>
    <a:srgbClr val="C973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71F617-91EC-431D-8F71-DED60631C3FA}" v="168" dt="2024-12-04T03:19:41.047"/>
    <p1510:client id="{5684CD1C-CF19-0342-BB72-96F41E678245}" v="291" dt="2024-12-04T02:11:25.805"/>
    <p1510:client id="{610188B3-80AA-DF97-ACAD-F5CDFFA6485F}" v="412" dt="2024-12-03T22:17:17.313"/>
    <p1510:client id="{92129296-B9B0-49C3-1F14-AE4C4CCABA86}" v="357" dt="2024-12-04T02:02:03.348"/>
    <p1510:client id="{E2ECC779-C0AF-4018-3120-364A2E69D8F4}" v="1443" dt="2024-12-04T02:33:53.544"/>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font" Target="fonts/font4.fntdata"/><Relationship Id="rId50" Type="http://schemas.openxmlformats.org/officeDocument/2006/relationships/font" Target="fonts/font7.fntdata"/><Relationship Id="rId55" Type="http://schemas.microsoft.com/office/2016/11/relationships/changesInfo" Target="changesInfos/changesInfo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customXml" Target="../customXml/item5.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font" Target="fonts/font3.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font" Target="fonts/font6.fntdata"/><Relationship Id="rId57" Type="http://schemas.microsoft.com/office/2018/10/relationships/authors" Target="author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font" Target="fonts/font1.fntdata"/><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nead Hart" userId="603f6472-2b22-43e6-8b0c-452707529425" providerId="ADAL" clId="{CA450B1B-FE4B-437E-A2B5-D3F314B222D4}"/>
    <pc:docChg chg="modSld">
      <pc:chgData name="Sinead Hart" userId="603f6472-2b22-43e6-8b0c-452707529425" providerId="ADAL" clId="{CA450B1B-FE4B-437E-A2B5-D3F314B222D4}" dt="2024-12-04T03:46:31.330" v="0" actId="20577"/>
      <pc:docMkLst>
        <pc:docMk/>
      </pc:docMkLst>
      <pc:sldChg chg="modSp mod">
        <pc:chgData name="Sinead Hart" userId="603f6472-2b22-43e6-8b0c-452707529425" providerId="ADAL" clId="{CA450B1B-FE4B-437E-A2B5-D3F314B222D4}" dt="2024-12-04T03:46:31.330" v="0" actId="20577"/>
        <pc:sldMkLst>
          <pc:docMk/>
          <pc:sldMk cId="4049254614" sldId="2147470874"/>
        </pc:sldMkLst>
        <pc:spChg chg="mod">
          <ac:chgData name="Sinead Hart" userId="603f6472-2b22-43e6-8b0c-452707529425" providerId="ADAL" clId="{CA450B1B-FE4B-437E-A2B5-D3F314B222D4}" dt="2024-12-04T03:46:31.330" v="0" actId="20577"/>
          <ac:spMkLst>
            <pc:docMk/>
            <pc:sldMk cId="4049254614" sldId="2147470874"/>
            <ac:spMk id="5" creationId="{38219AF5-9B9E-021B-F546-3BBC5D29CD27}"/>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E1BD5-B069-4353-ABD4-CE38AE08090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5D1D61A-6CB2-48CC-B647-FADBA23091EA}">
      <dgm:prSet/>
      <dgm:spPr/>
      <dgm:t>
        <a:bodyPr/>
        <a:lstStyle/>
        <a:p>
          <a:pPr>
            <a:lnSpc>
              <a:spcPct val="100000"/>
            </a:lnSpc>
          </a:pPr>
          <a:r>
            <a:rPr lang="en-US"/>
            <a:t>Bay of Plenty </a:t>
          </a:r>
          <a:r>
            <a:rPr lang="en-US">
              <a:latin typeface="Cera Pro"/>
            </a:rPr>
            <a:t>Council</a:t>
          </a:r>
          <a:r>
            <a:rPr lang="en-US"/>
            <a:t> Chief Executives to assess and recommend a water services delivery model that all Councils can see themselves in at a future date.  </a:t>
          </a:r>
        </a:p>
      </dgm:t>
    </dgm:pt>
    <dgm:pt modelId="{91D73C1F-2FE7-435C-B9A2-1944429F6076}" type="parTrans" cxnId="{3B97B69E-BE94-437A-84BC-816FCA75C4F9}">
      <dgm:prSet/>
      <dgm:spPr/>
      <dgm:t>
        <a:bodyPr/>
        <a:lstStyle/>
        <a:p>
          <a:endParaRPr lang="en-US"/>
        </a:p>
      </dgm:t>
    </dgm:pt>
    <dgm:pt modelId="{A4358281-7B0B-4BA9-93D8-83437EB14C3F}" type="sibTrans" cxnId="{3B97B69E-BE94-437A-84BC-816FCA75C4F9}">
      <dgm:prSet/>
      <dgm:spPr/>
      <dgm:t>
        <a:bodyPr/>
        <a:lstStyle/>
        <a:p>
          <a:endParaRPr lang="en-US"/>
        </a:p>
      </dgm:t>
    </dgm:pt>
    <dgm:pt modelId="{80BAA5C8-904F-4673-8D6C-5AA2979A9585}">
      <dgm:prSet/>
      <dgm:spPr/>
      <dgm:t>
        <a:bodyPr/>
        <a:lstStyle/>
        <a:p>
          <a:pPr>
            <a:lnSpc>
              <a:spcPct val="100000"/>
            </a:lnSpc>
          </a:pPr>
          <a:r>
            <a:rPr lang="en-US"/>
            <a:t>To include agreement on how a council can 'opt in' after the model has been adopted by others.</a:t>
          </a:r>
        </a:p>
      </dgm:t>
    </dgm:pt>
    <dgm:pt modelId="{01C0A813-5D13-4F49-B437-6DAFD2957C93}" type="parTrans" cxnId="{4B90A024-6C30-4812-9E23-1AD42A105D78}">
      <dgm:prSet/>
      <dgm:spPr/>
      <dgm:t>
        <a:bodyPr/>
        <a:lstStyle/>
        <a:p>
          <a:endParaRPr lang="en-US"/>
        </a:p>
      </dgm:t>
    </dgm:pt>
    <dgm:pt modelId="{2987B7C2-8FA9-41E0-85A0-92CE3F61E54E}" type="sibTrans" cxnId="{4B90A024-6C30-4812-9E23-1AD42A105D78}">
      <dgm:prSet/>
      <dgm:spPr/>
      <dgm:t>
        <a:bodyPr/>
        <a:lstStyle/>
        <a:p>
          <a:endParaRPr lang="en-US"/>
        </a:p>
      </dgm:t>
    </dgm:pt>
    <dgm:pt modelId="{3D96C55C-771B-4330-A61B-6A7420D740AD}">
      <dgm:prSet/>
      <dgm:spPr/>
      <dgm:t>
        <a:bodyPr/>
        <a:lstStyle/>
        <a:p>
          <a:pPr>
            <a:lnSpc>
              <a:spcPct val="100000"/>
            </a:lnSpc>
          </a:pPr>
          <a:r>
            <a:rPr lang="en-US"/>
            <a:t>Scope does not require formal commitment to adopt model nor any timeframes within which to make a commitment. </a:t>
          </a:r>
        </a:p>
      </dgm:t>
    </dgm:pt>
    <dgm:pt modelId="{222201E0-337F-4A20-801E-116D375AF5BC}" type="parTrans" cxnId="{91953D6A-E168-4DFD-BF85-AE2C7463BBC6}">
      <dgm:prSet/>
      <dgm:spPr/>
      <dgm:t>
        <a:bodyPr/>
        <a:lstStyle/>
        <a:p>
          <a:endParaRPr lang="en-US"/>
        </a:p>
      </dgm:t>
    </dgm:pt>
    <dgm:pt modelId="{E606C13C-6B60-4ECD-9492-440BEBDDE40A}" type="sibTrans" cxnId="{91953D6A-E168-4DFD-BF85-AE2C7463BBC6}">
      <dgm:prSet/>
      <dgm:spPr/>
      <dgm:t>
        <a:bodyPr/>
        <a:lstStyle/>
        <a:p>
          <a:endParaRPr lang="en-US"/>
        </a:p>
      </dgm:t>
    </dgm:pt>
    <dgm:pt modelId="{BDC5E80D-EB5B-4F85-B437-930EA10AC0EE}">
      <dgm:prSet/>
      <dgm:spPr/>
      <dgm:t>
        <a:bodyPr/>
        <a:lstStyle/>
        <a:p>
          <a:pPr>
            <a:lnSpc>
              <a:spcPct val="100000"/>
            </a:lnSpc>
          </a:pPr>
          <a:r>
            <a:rPr lang="en-US"/>
            <a:t>Design a nominal asset owning and non-asset owning CCO</a:t>
          </a:r>
        </a:p>
      </dgm:t>
    </dgm:pt>
    <dgm:pt modelId="{542B7DD9-82A5-49E0-A6B6-F8D89A0F444A}" type="parTrans" cxnId="{348482C6-9A4C-443E-BBEE-912768C0DA24}">
      <dgm:prSet/>
      <dgm:spPr/>
      <dgm:t>
        <a:bodyPr/>
        <a:lstStyle/>
        <a:p>
          <a:endParaRPr lang="en-US"/>
        </a:p>
      </dgm:t>
    </dgm:pt>
    <dgm:pt modelId="{32D698A3-F277-4278-B23D-D5ECDD8D7CBE}" type="sibTrans" cxnId="{348482C6-9A4C-443E-BBEE-912768C0DA24}">
      <dgm:prSet/>
      <dgm:spPr/>
      <dgm:t>
        <a:bodyPr/>
        <a:lstStyle/>
        <a:p>
          <a:endParaRPr lang="en-US"/>
        </a:p>
      </dgm:t>
    </dgm:pt>
    <dgm:pt modelId="{8448DD5F-B5CE-4747-821E-27142A119E45}" type="pres">
      <dgm:prSet presAssocID="{438E1BD5-B069-4353-ABD4-CE38AE08090F}" presName="root" presStyleCnt="0">
        <dgm:presLayoutVars>
          <dgm:dir/>
          <dgm:resizeHandles val="exact"/>
        </dgm:presLayoutVars>
      </dgm:prSet>
      <dgm:spPr/>
    </dgm:pt>
    <dgm:pt modelId="{841C1E9B-0676-450A-8FC6-FAF75A77A11B}" type="pres">
      <dgm:prSet presAssocID="{05D1D61A-6CB2-48CC-B647-FADBA23091EA}" presName="compNode" presStyleCnt="0"/>
      <dgm:spPr/>
    </dgm:pt>
    <dgm:pt modelId="{C7BFA312-5ABF-43C1-AEC4-A94F4CFD4BD7}" type="pres">
      <dgm:prSet presAssocID="{05D1D61A-6CB2-48CC-B647-FADBA23091EA}" presName="bgRect" presStyleLbl="bgShp" presStyleIdx="0" presStyleCnt="4"/>
      <dgm:spPr/>
    </dgm:pt>
    <dgm:pt modelId="{A0F07C2C-BF51-428A-812F-40DD0EB0B913}" type="pres">
      <dgm:prSet presAssocID="{05D1D61A-6CB2-48CC-B647-FADBA23091E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8EF3E36-883C-4AEE-A370-611943ABE1C7}" type="pres">
      <dgm:prSet presAssocID="{05D1D61A-6CB2-48CC-B647-FADBA23091EA}" presName="spaceRect" presStyleCnt="0"/>
      <dgm:spPr/>
    </dgm:pt>
    <dgm:pt modelId="{D9ACB133-65FF-41C0-8B0D-7F811CB20DF5}" type="pres">
      <dgm:prSet presAssocID="{05D1D61A-6CB2-48CC-B647-FADBA23091EA}" presName="parTx" presStyleLbl="revTx" presStyleIdx="0" presStyleCnt="4">
        <dgm:presLayoutVars>
          <dgm:chMax val="0"/>
          <dgm:chPref val="0"/>
        </dgm:presLayoutVars>
      </dgm:prSet>
      <dgm:spPr/>
    </dgm:pt>
    <dgm:pt modelId="{C4209246-C028-4481-8BBD-88B6A0AB828A}" type="pres">
      <dgm:prSet presAssocID="{A4358281-7B0B-4BA9-93D8-83437EB14C3F}" presName="sibTrans" presStyleCnt="0"/>
      <dgm:spPr/>
    </dgm:pt>
    <dgm:pt modelId="{503D1CAC-61E8-4EB8-A77C-94105059F7A3}" type="pres">
      <dgm:prSet presAssocID="{80BAA5C8-904F-4673-8D6C-5AA2979A9585}" presName="compNode" presStyleCnt="0"/>
      <dgm:spPr/>
    </dgm:pt>
    <dgm:pt modelId="{DA00A27B-7099-4140-830C-D125513D915D}" type="pres">
      <dgm:prSet presAssocID="{80BAA5C8-904F-4673-8D6C-5AA2979A9585}" presName="bgRect" presStyleLbl="bgShp" presStyleIdx="1" presStyleCnt="4"/>
      <dgm:spPr/>
    </dgm:pt>
    <dgm:pt modelId="{2A04C810-D828-49E9-83BF-71355352C6E6}" type="pres">
      <dgm:prSet presAssocID="{80BAA5C8-904F-4673-8D6C-5AA2979A95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tract"/>
        </a:ext>
      </dgm:extLst>
    </dgm:pt>
    <dgm:pt modelId="{05497175-D00D-4985-9F41-ABA840B7F0DB}" type="pres">
      <dgm:prSet presAssocID="{80BAA5C8-904F-4673-8D6C-5AA2979A9585}" presName="spaceRect" presStyleCnt="0"/>
      <dgm:spPr/>
    </dgm:pt>
    <dgm:pt modelId="{F5DF7F7B-199E-4AE5-B1A0-0B60A68CBAB3}" type="pres">
      <dgm:prSet presAssocID="{80BAA5C8-904F-4673-8D6C-5AA2979A9585}" presName="parTx" presStyleLbl="revTx" presStyleIdx="1" presStyleCnt="4">
        <dgm:presLayoutVars>
          <dgm:chMax val="0"/>
          <dgm:chPref val="0"/>
        </dgm:presLayoutVars>
      </dgm:prSet>
      <dgm:spPr/>
    </dgm:pt>
    <dgm:pt modelId="{DBEAF332-51B9-44FE-B8B0-34442010EA7A}" type="pres">
      <dgm:prSet presAssocID="{2987B7C2-8FA9-41E0-85A0-92CE3F61E54E}" presName="sibTrans" presStyleCnt="0"/>
      <dgm:spPr/>
    </dgm:pt>
    <dgm:pt modelId="{5E4BC1F8-D076-492C-8F9D-78FCD8A7F377}" type="pres">
      <dgm:prSet presAssocID="{3D96C55C-771B-4330-A61B-6A7420D740AD}" presName="compNode" presStyleCnt="0"/>
      <dgm:spPr/>
    </dgm:pt>
    <dgm:pt modelId="{360ED31A-F466-4BBA-9BE2-666521E81772}" type="pres">
      <dgm:prSet presAssocID="{3D96C55C-771B-4330-A61B-6A7420D740AD}" presName="bgRect" presStyleLbl="bgShp" presStyleIdx="2" presStyleCnt="4"/>
      <dgm:spPr/>
    </dgm:pt>
    <dgm:pt modelId="{B725A8F4-A8A7-45B8-9567-BA9A68DC4763}" type="pres">
      <dgm:prSet presAssocID="{3D96C55C-771B-4330-A61B-6A7420D740A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BBDB6EF6-FB30-407F-A363-AAAADA4E5B64}" type="pres">
      <dgm:prSet presAssocID="{3D96C55C-771B-4330-A61B-6A7420D740AD}" presName="spaceRect" presStyleCnt="0"/>
      <dgm:spPr/>
    </dgm:pt>
    <dgm:pt modelId="{1D571E8A-5766-44EF-936E-FC1C70CB6487}" type="pres">
      <dgm:prSet presAssocID="{3D96C55C-771B-4330-A61B-6A7420D740AD}" presName="parTx" presStyleLbl="revTx" presStyleIdx="2" presStyleCnt="4">
        <dgm:presLayoutVars>
          <dgm:chMax val="0"/>
          <dgm:chPref val="0"/>
        </dgm:presLayoutVars>
      </dgm:prSet>
      <dgm:spPr/>
    </dgm:pt>
    <dgm:pt modelId="{F2CBF472-FEC7-46AB-B49D-4B9188D6DE9F}" type="pres">
      <dgm:prSet presAssocID="{E606C13C-6B60-4ECD-9492-440BEBDDE40A}" presName="sibTrans" presStyleCnt="0"/>
      <dgm:spPr/>
    </dgm:pt>
    <dgm:pt modelId="{EE8E05F6-EFF4-4068-BEE7-0177E7239506}" type="pres">
      <dgm:prSet presAssocID="{BDC5E80D-EB5B-4F85-B437-930EA10AC0EE}" presName="compNode" presStyleCnt="0"/>
      <dgm:spPr/>
    </dgm:pt>
    <dgm:pt modelId="{4A1299B7-838F-4B32-A52B-D6DE6CF878BE}" type="pres">
      <dgm:prSet presAssocID="{BDC5E80D-EB5B-4F85-B437-930EA10AC0EE}" presName="bgRect" presStyleLbl="bgShp" presStyleIdx="3" presStyleCnt="4"/>
      <dgm:spPr/>
    </dgm:pt>
    <dgm:pt modelId="{9B5C506B-CD78-440A-B6CF-F13BFA781037}" type="pres">
      <dgm:prSet presAssocID="{BDC5E80D-EB5B-4F85-B437-930EA10AC0E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uburban scene"/>
        </a:ext>
      </dgm:extLst>
    </dgm:pt>
    <dgm:pt modelId="{A58889D1-CAE0-4228-8BB0-7C1E13394919}" type="pres">
      <dgm:prSet presAssocID="{BDC5E80D-EB5B-4F85-B437-930EA10AC0EE}" presName="spaceRect" presStyleCnt="0"/>
      <dgm:spPr/>
    </dgm:pt>
    <dgm:pt modelId="{1A6A5AA4-7471-42A6-8D1D-164374488AC3}" type="pres">
      <dgm:prSet presAssocID="{BDC5E80D-EB5B-4F85-B437-930EA10AC0EE}" presName="parTx" presStyleLbl="revTx" presStyleIdx="3" presStyleCnt="4">
        <dgm:presLayoutVars>
          <dgm:chMax val="0"/>
          <dgm:chPref val="0"/>
        </dgm:presLayoutVars>
      </dgm:prSet>
      <dgm:spPr/>
    </dgm:pt>
  </dgm:ptLst>
  <dgm:cxnLst>
    <dgm:cxn modelId="{4B90A024-6C30-4812-9E23-1AD42A105D78}" srcId="{438E1BD5-B069-4353-ABD4-CE38AE08090F}" destId="{80BAA5C8-904F-4673-8D6C-5AA2979A9585}" srcOrd="1" destOrd="0" parTransId="{01C0A813-5D13-4F49-B437-6DAFD2957C93}" sibTransId="{2987B7C2-8FA9-41E0-85A0-92CE3F61E54E}"/>
    <dgm:cxn modelId="{91953D6A-E168-4DFD-BF85-AE2C7463BBC6}" srcId="{438E1BD5-B069-4353-ABD4-CE38AE08090F}" destId="{3D96C55C-771B-4330-A61B-6A7420D740AD}" srcOrd="2" destOrd="0" parTransId="{222201E0-337F-4A20-801E-116D375AF5BC}" sibTransId="{E606C13C-6B60-4ECD-9492-440BEBDDE40A}"/>
    <dgm:cxn modelId="{8EB35458-A0D4-4DFB-A07A-783346773CBD}" type="presOf" srcId="{438E1BD5-B069-4353-ABD4-CE38AE08090F}" destId="{8448DD5F-B5CE-4747-821E-27142A119E45}" srcOrd="0" destOrd="0" presId="urn:microsoft.com/office/officeart/2018/2/layout/IconVerticalSolidList"/>
    <dgm:cxn modelId="{3B97B69E-BE94-437A-84BC-816FCA75C4F9}" srcId="{438E1BD5-B069-4353-ABD4-CE38AE08090F}" destId="{05D1D61A-6CB2-48CC-B647-FADBA23091EA}" srcOrd="0" destOrd="0" parTransId="{91D73C1F-2FE7-435C-B9A2-1944429F6076}" sibTransId="{A4358281-7B0B-4BA9-93D8-83437EB14C3F}"/>
    <dgm:cxn modelId="{22DA9AAF-E245-4B6F-9CB6-6A0124C1BC2D}" type="presOf" srcId="{05D1D61A-6CB2-48CC-B647-FADBA23091EA}" destId="{D9ACB133-65FF-41C0-8B0D-7F811CB20DF5}" srcOrd="0" destOrd="0" presId="urn:microsoft.com/office/officeart/2018/2/layout/IconVerticalSolidList"/>
    <dgm:cxn modelId="{348482C6-9A4C-443E-BBEE-912768C0DA24}" srcId="{438E1BD5-B069-4353-ABD4-CE38AE08090F}" destId="{BDC5E80D-EB5B-4F85-B437-930EA10AC0EE}" srcOrd="3" destOrd="0" parTransId="{542B7DD9-82A5-49E0-A6B6-F8D89A0F444A}" sibTransId="{32D698A3-F277-4278-B23D-D5ECDD8D7CBE}"/>
    <dgm:cxn modelId="{ADA5FCD7-D728-489A-A99F-8438B709FF29}" type="presOf" srcId="{80BAA5C8-904F-4673-8D6C-5AA2979A9585}" destId="{F5DF7F7B-199E-4AE5-B1A0-0B60A68CBAB3}" srcOrd="0" destOrd="0" presId="urn:microsoft.com/office/officeart/2018/2/layout/IconVerticalSolidList"/>
    <dgm:cxn modelId="{816D99E1-4678-4069-8D41-9539DFC38880}" type="presOf" srcId="{3D96C55C-771B-4330-A61B-6A7420D740AD}" destId="{1D571E8A-5766-44EF-936E-FC1C70CB6487}" srcOrd="0" destOrd="0" presId="urn:microsoft.com/office/officeart/2018/2/layout/IconVerticalSolidList"/>
    <dgm:cxn modelId="{EAB133F3-BD93-43AE-814C-E8B2AB9FE1A9}" type="presOf" srcId="{BDC5E80D-EB5B-4F85-B437-930EA10AC0EE}" destId="{1A6A5AA4-7471-42A6-8D1D-164374488AC3}" srcOrd="0" destOrd="0" presId="urn:microsoft.com/office/officeart/2018/2/layout/IconVerticalSolidList"/>
    <dgm:cxn modelId="{140EB0AD-D7C7-4D10-866A-BD948A712E96}" type="presParOf" srcId="{8448DD5F-B5CE-4747-821E-27142A119E45}" destId="{841C1E9B-0676-450A-8FC6-FAF75A77A11B}" srcOrd="0" destOrd="0" presId="urn:microsoft.com/office/officeart/2018/2/layout/IconVerticalSolidList"/>
    <dgm:cxn modelId="{17176A98-35C1-4231-A0C3-70D18D017604}" type="presParOf" srcId="{841C1E9B-0676-450A-8FC6-FAF75A77A11B}" destId="{C7BFA312-5ABF-43C1-AEC4-A94F4CFD4BD7}" srcOrd="0" destOrd="0" presId="urn:microsoft.com/office/officeart/2018/2/layout/IconVerticalSolidList"/>
    <dgm:cxn modelId="{6BF99090-B51A-4D9F-BF57-51B7E719C4F0}" type="presParOf" srcId="{841C1E9B-0676-450A-8FC6-FAF75A77A11B}" destId="{A0F07C2C-BF51-428A-812F-40DD0EB0B913}" srcOrd="1" destOrd="0" presId="urn:microsoft.com/office/officeart/2018/2/layout/IconVerticalSolidList"/>
    <dgm:cxn modelId="{8B21846B-CE8B-4D62-B7E2-58BB27FF2A6F}" type="presParOf" srcId="{841C1E9B-0676-450A-8FC6-FAF75A77A11B}" destId="{B8EF3E36-883C-4AEE-A370-611943ABE1C7}" srcOrd="2" destOrd="0" presId="urn:microsoft.com/office/officeart/2018/2/layout/IconVerticalSolidList"/>
    <dgm:cxn modelId="{A55B0036-ADA3-4E6A-9321-B4B0C0A3A601}" type="presParOf" srcId="{841C1E9B-0676-450A-8FC6-FAF75A77A11B}" destId="{D9ACB133-65FF-41C0-8B0D-7F811CB20DF5}" srcOrd="3" destOrd="0" presId="urn:microsoft.com/office/officeart/2018/2/layout/IconVerticalSolidList"/>
    <dgm:cxn modelId="{38F73381-F86F-48C0-B560-37DC8F0E472E}" type="presParOf" srcId="{8448DD5F-B5CE-4747-821E-27142A119E45}" destId="{C4209246-C028-4481-8BBD-88B6A0AB828A}" srcOrd="1" destOrd="0" presId="urn:microsoft.com/office/officeart/2018/2/layout/IconVerticalSolidList"/>
    <dgm:cxn modelId="{11D0082D-8D70-4D3F-BEFE-95D284742024}" type="presParOf" srcId="{8448DD5F-B5CE-4747-821E-27142A119E45}" destId="{503D1CAC-61E8-4EB8-A77C-94105059F7A3}" srcOrd="2" destOrd="0" presId="urn:microsoft.com/office/officeart/2018/2/layout/IconVerticalSolidList"/>
    <dgm:cxn modelId="{DBEC2D3F-36AA-4BEA-9C57-776AE1AC256A}" type="presParOf" srcId="{503D1CAC-61E8-4EB8-A77C-94105059F7A3}" destId="{DA00A27B-7099-4140-830C-D125513D915D}" srcOrd="0" destOrd="0" presId="urn:microsoft.com/office/officeart/2018/2/layout/IconVerticalSolidList"/>
    <dgm:cxn modelId="{FB420960-B70E-486A-A070-9B01806773BE}" type="presParOf" srcId="{503D1CAC-61E8-4EB8-A77C-94105059F7A3}" destId="{2A04C810-D828-49E9-83BF-71355352C6E6}" srcOrd="1" destOrd="0" presId="urn:microsoft.com/office/officeart/2018/2/layout/IconVerticalSolidList"/>
    <dgm:cxn modelId="{31DD3484-B929-4931-912E-972B0671D6CD}" type="presParOf" srcId="{503D1CAC-61E8-4EB8-A77C-94105059F7A3}" destId="{05497175-D00D-4985-9F41-ABA840B7F0DB}" srcOrd="2" destOrd="0" presId="urn:microsoft.com/office/officeart/2018/2/layout/IconVerticalSolidList"/>
    <dgm:cxn modelId="{752E2F4E-4C6B-4A0A-9878-74E275B65F19}" type="presParOf" srcId="{503D1CAC-61E8-4EB8-A77C-94105059F7A3}" destId="{F5DF7F7B-199E-4AE5-B1A0-0B60A68CBAB3}" srcOrd="3" destOrd="0" presId="urn:microsoft.com/office/officeart/2018/2/layout/IconVerticalSolidList"/>
    <dgm:cxn modelId="{C63318A9-5C25-4A45-A6A2-FA8F9EDD8171}" type="presParOf" srcId="{8448DD5F-B5CE-4747-821E-27142A119E45}" destId="{DBEAF332-51B9-44FE-B8B0-34442010EA7A}" srcOrd="3" destOrd="0" presId="urn:microsoft.com/office/officeart/2018/2/layout/IconVerticalSolidList"/>
    <dgm:cxn modelId="{FFC4FF52-5301-4028-AD85-34D59ECD0C85}" type="presParOf" srcId="{8448DD5F-B5CE-4747-821E-27142A119E45}" destId="{5E4BC1F8-D076-492C-8F9D-78FCD8A7F377}" srcOrd="4" destOrd="0" presId="urn:microsoft.com/office/officeart/2018/2/layout/IconVerticalSolidList"/>
    <dgm:cxn modelId="{01732738-06E7-4AA6-BD7F-8A1F8DCD3D5B}" type="presParOf" srcId="{5E4BC1F8-D076-492C-8F9D-78FCD8A7F377}" destId="{360ED31A-F466-4BBA-9BE2-666521E81772}" srcOrd="0" destOrd="0" presId="urn:microsoft.com/office/officeart/2018/2/layout/IconVerticalSolidList"/>
    <dgm:cxn modelId="{91A58375-63C9-446C-ADB7-77D381249098}" type="presParOf" srcId="{5E4BC1F8-D076-492C-8F9D-78FCD8A7F377}" destId="{B725A8F4-A8A7-45B8-9567-BA9A68DC4763}" srcOrd="1" destOrd="0" presId="urn:microsoft.com/office/officeart/2018/2/layout/IconVerticalSolidList"/>
    <dgm:cxn modelId="{3ABF1FE6-F810-443E-B8B1-05A8340481C1}" type="presParOf" srcId="{5E4BC1F8-D076-492C-8F9D-78FCD8A7F377}" destId="{BBDB6EF6-FB30-407F-A363-AAAADA4E5B64}" srcOrd="2" destOrd="0" presId="urn:microsoft.com/office/officeart/2018/2/layout/IconVerticalSolidList"/>
    <dgm:cxn modelId="{C3E71B75-FAE0-4785-917C-D9C1165B7AC1}" type="presParOf" srcId="{5E4BC1F8-D076-492C-8F9D-78FCD8A7F377}" destId="{1D571E8A-5766-44EF-936E-FC1C70CB6487}" srcOrd="3" destOrd="0" presId="urn:microsoft.com/office/officeart/2018/2/layout/IconVerticalSolidList"/>
    <dgm:cxn modelId="{37D8013B-8653-4033-B6D6-D0037C336848}" type="presParOf" srcId="{8448DD5F-B5CE-4747-821E-27142A119E45}" destId="{F2CBF472-FEC7-46AB-B49D-4B9188D6DE9F}" srcOrd="5" destOrd="0" presId="urn:microsoft.com/office/officeart/2018/2/layout/IconVerticalSolidList"/>
    <dgm:cxn modelId="{4C8EE061-1DC7-42B5-B005-CAA0DC5FEB8B}" type="presParOf" srcId="{8448DD5F-B5CE-4747-821E-27142A119E45}" destId="{EE8E05F6-EFF4-4068-BEE7-0177E7239506}" srcOrd="6" destOrd="0" presId="urn:microsoft.com/office/officeart/2018/2/layout/IconVerticalSolidList"/>
    <dgm:cxn modelId="{10AB76D3-CA26-426E-BD43-EBADA1D74401}" type="presParOf" srcId="{EE8E05F6-EFF4-4068-BEE7-0177E7239506}" destId="{4A1299B7-838F-4B32-A52B-D6DE6CF878BE}" srcOrd="0" destOrd="0" presId="urn:microsoft.com/office/officeart/2018/2/layout/IconVerticalSolidList"/>
    <dgm:cxn modelId="{8AFD5AF8-5766-4839-AC38-4F6134F19220}" type="presParOf" srcId="{EE8E05F6-EFF4-4068-BEE7-0177E7239506}" destId="{9B5C506B-CD78-440A-B6CF-F13BFA781037}" srcOrd="1" destOrd="0" presId="urn:microsoft.com/office/officeart/2018/2/layout/IconVerticalSolidList"/>
    <dgm:cxn modelId="{2C85A803-588A-4F0E-9C55-F0A2FDDC6AB0}" type="presParOf" srcId="{EE8E05F6-EFF4-4068-BEE7-0177E7239506}" destId="{A58889D1-CAE0-4228-8BB0-7C1E13394919}" srcOrd="2" destOrd="0" presId="urn:microsoft.com/office/officeart/2018/2/layout/IconVerticalSolidList"/>
    <dgm:cxn modelId="{74234F26-45E7-4E03-8150-9C405E190BEB}" type="presParOf" srcId="{EE8E05F6-EFF4-4068-BEE7-0177E7239506}" destId="{1A6A5AA4-7471-42A6-8D1D-164374488A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B46C3632-727B-4BF3-82BC-DFD539BFAAE8}">
      <dgm:prSet phldr="0"/>
      <dgm:spPr/>
      <dgm:t>
        <a:bodyPr/>
        <a:lstStyle/>
        <a:p>
          <a:pPr rtl="0"/>
          <a:r>
            <a:rPr lang="en-US">
              <a:solidFill>
                <a:schemeClr val="tx1"/>
              </a:solidFill>
              <a:latin typeface="Calibri"/>
              <a:ea typeface="Calibri"/>
              <a:cs typeface="Calibri"/>
            </a:rPr>
            <a:t>Appointment of directors</a:t>
          </a:r>
        </a:p>
      </dgm:t>
    </dgm:pt>
    <dgm:pt modelId="{6A605A45-94E6-4968-A27F-85C60D64457E}" type="parTrans" cxnId="{E14F5909-FBA1-493F-A8CA-DBC64C26D262}">
      <dgm:prSet/>
      <dgm:spPr/>
    </dgm:pt>
    <dgm:pt modelId="{DA4B2433-F741-4F65-A06D-4B8AA0CFA0E7}" type="sibTrans" cxnId="{E14F5909-FBA1-493F-A8CA-DBC64C26D262}">
      <dgm:prSet/>
      <dgm:spPr/>
    </dgm:pt>
    <dgm:pt modelId="{C8B0BC5B-0B6E-4ABD-AF4E-78C85FDF4364}">
      <dgm:prSet phldr="0"/>
      <dgm:spPr/>
      <dgm:t>
        <a:bodyPr/>
        <a:lstStyle/>
        <a:p>
          <a:r>
            <a:rPr lang="en-US">
              <a:solidFill>
                <a:schemeClr val="bg1"/>
              </a:solidFill>
              <a:latin typeface="Calibri"/>
              <a:ea typeface="Calibri"/>
              <a:cs typeface="Calibri"/>
            </a:rPr>
            <a:t>Minimum of 5 and maximum of 7  </a:t>
          </a:r>
        </a:p>
      </dgm:t>
    </dgm:pt>
    <dgm:pt modelId="{8705D6BC-4230-47C3-9BF6-6976EF3D3A73}" type="parTrans" cxnId="{872DA042-4225-4E42-813F-1814F2D72EE7}">
      <dgm:prSet/>
      <dgm:spPr/>
    </dgm:pt>
    <dgm:pt modelId="{96E94860-D1D6-4AB6-9E2B-DFAE6CF655C0}" type="sibTrans" cxnId="{872DA042-4225-4E42-813F-1814F2D72EE7}">
      <dgm:prSet/>
      <dgm:spPr/>
    </dgm:pt>
    <dgm:pt modelId="{446C8B32-C3E0-4C3B-AC9B-5231B02ABD41}">
      <dgm:prSet phldr="0"/>
      <dgm:spPr/>
      <dgm:t>
        <a:bodyPr/>
        <a:lstStyle/>
        <a:p>
          <a:pPr algn="l"/>
          <a:r>
            <a:rPr lang="en-US">
              <a:solidFill>
                <a:schemeClr val="bg1"/>
              </a:solidFill>
              <a:latin typeface="Calibri"/>
              <a:ea typeface="Calibri"/>
              <a:cs typeface="Calibri"/>
            </a:rPr>
            <a:t>Professional competency based Board (as per legislation) </a:t>
          </a:r>
        </a:p>
      </dgm:t>
    </dgm:pt>
    <dgm:pt modelId="{B8A1D531-1E49-438D-B738-22DE50159053}" type="parTrans" cxnId="{D0AE7A70-E49E-4E0F-8C7F-2052BF01F188}">
      <dgm:prSet/>
      <dgm:spPr/>
    </dgm:pt>
    <dgm:pt modelId="{36681FA9-4E7A-4C52-9FD8-A0677A4F1C8B}" type="sibTrans" cxnId="{D0AE7A70-E49E-4E0F-8C7F-2052BF01F188}">
      <dgm:prSet/>
      <dgm:spPr/>
    </dgm:pt>
    <dgm:pt modelId="{025FA2A5-4233-4D4E-8B3C-D29558D685B7}">
      <dgm:prSet phldr="0"/>
      <dgm:spPr/>
      <dgm:t>
        <a:bodyPr/>
        <a:lstStyle/>
        <a:p>
          <a:pPr algn="l" rtl="0"/>
          <a:r>
            <a:rPr lang="en-US">
              <a:solidFill>
                <a:schemeClr val="bg1"/>
              </a:solidFill>
              <a:latin typeface="Calibri"/>
              <a:ea typeface="Calibri"/>
              <a:cs typeface="Calibri"/>
            </a:rPr>
            <a:t>Board Skills Matrix (agreed as between CEs) </a:t>
          </a:r>
        </a:p>
      </dgm:t>
    </dgm:pt>
    <dgm:pt modelId="{9929FBBE-DEA6-4285-8865-99A7C5A7FD4F}" type="parTrans" cxnId="{2053526C-8608-4F7C-A34C-5BCFBE5FEFF7}">
      <dgm:prSet/>
      <dgm:spPr/>
    </dgm:pt>
    <dgm:pt modelId="{90D9E882-CCB2-4DB7-8176-219DDAA30497}" type="sibTrans" cxnId="{2053526C-8608-4F7C-A34C-5BCFBE5FEFF7}">
      <dgm:prSet/>
      <dgm:spPr/>
    </dgm:pt>
    <dgm:pt modelId="{1A6CD7F9-02E5-4716-9A71-AE820C649F19}">
      <dgm:prSet phldr="0"/>
      <dgm:spPr/>
      <dgm:t>
        <a:bodyPr/>
        <a:lstStyle/>
        <a:p>
          <a:pPr rtl="0"/>
          <a:r>
            <a:rPr lang="en-US">
              <a:solidFill>
                <a:schemeClr val="bg1"/>
              </a:solidFill>
              <a:latin typeface="Calibri"/>
              <a:ea typeface="Calibri"/>
              <a:cs typeface="Calibri"/>
            </a:rPr>
            <a:t>Appointed by Councils - delegate appointment to Shareholder Forum? </a:t>
          </a:r>
        </a:p>
      </dgm:t>
    </dgm:pt>
    <dgm:pt modelId="{F76300D0-7321-4872-9E07-83505E273E68}" type="parTrans" cxnId="{C56F1555-2F3B-40B2-B215-7FD489A35A4B}">
      <dgm:prSet/>
      <dgm:spPr/>
    </dgm:pt>
    <dgm:pt modelId="{90CA4E5C-65B9-4025-9F1E-F4D305A6E1C6}" type="sibTrans" cxnId="{C56F1555-2F3B-40B2-B215-7FD489A35A4B}">
      <dgm:prSet/>
      <dgm:spPr/>
    </dgm:pt>
    <dgm:pt modelId="{9C30D057-8F48-4246-B123-27DAD4954FBE}">
      <dgm:prSet phldr="0"/>
      <dgm:spPr/>
      <dgm:t>
        <a:bodyPr/>
        <a:lstStyle/>
        <a:p>
          <a:r>
            <a:rPr lang="en-US">
              <a:solidFill>
                <a:schemeClr val="bg1"/>
              </a:solidFill>
              <a:latin typeface="Calibri"/>
              <a:ea typeface="Calibri"/>
              <a:cs typeface="Calibri"/>
            </a:rPr>
            <a:t>No elected members or current staff (as per legislation)</a:t>
          </a:r>
          <a:endParaRPr lang="en-US">
            <a:solidFill>
              <a:schemeClr val="bg1"/>
            </a:solidFill>
          </a:endParaRPr>
        </a:p>
      </dgm:t>
    </dgm:pt>
    <dgm:pt modelId="{22E5D00A-EBB6-42F6-A245-82C2D32F3ED2}" type="parTrans" cxnId="{7C8C41E0-2877-47FE-BBB0-C8B59EE4A0BA}">
      <dgm:prSet/>
      <dgm:spPr/>
    </dgm:pt>
    <dgm:pt modelId="{0FEBD1EE-F88E-4650-820D-620A41225624}" type="sibTrans" cxnId="{7C8C41E0-2877-47FE-BBB0-C8B59EE4A0BA}">
      <dgm:prSet/>
      <dgm:spPr/>
    </dgm:pt>
    <dgm:pt modelId="{66197F17-8EE3-4DFC-9450-C3C3197F85C7}" type="pres">
      <dgm:prSet presAssocID="{B2D574F2-5F9E-48AE-B90F-EE5F57F8018A}" presName="linear" presStyleCnt="0">
        <dgm:presLayoutVars>
          <dgm:dir/>
          <dgm:animLvl val="lvl"/>
          <dgm:resizeHandles val="exact"/>
        </dgm:presLayoutVars>
      </dgm:prSet>
      <dgm:spPr/>
    </dgm:pt>
    <dgm:pt modelId="{6058C701-4BD1-4E53-A4AB-C9F421F9CEC5}" type="pres">
      <dgm:prSet presAssocID="{B46C3632-727B-4BF3-82BC-DFD539BFAAE8}" presName="parentLin" presStyleCnt="0"/>
      <dgm:spPr/>
    </dgm:pt>
    <dgm:pt modelId="{611DE67B-4BB5-4E61-A1BB-2CC995305016}" type="pres">
      <dgm:prSet presAssocID="{B46C3632-727B-4BF3-82BC-DFD539BFAAE8}" presName="parentLeftMargin" presStyleLbl="node1" presStyleIdx="0" presStyleCnt="1"/>
      <dgm:spPr/>
    </dgm:pt>
    <dgm:pt modelId="{BD25E474-159B-40C2-A305-9D302789AB71}" type="pres">
      <dgm:prSet presAssocID="{B46C3632-727B-4BF3-82BC-DFD539BFAAE8}" presName="parentText" presStyleLbl="node1" presStyleIdx="0" presStyleCnt="1">
        <dgm:presLayoutVars>
          <dgm:chMax val="0"/>
          <dgm:bulletEnabled val="1"/>
        </dgm:presLayoutVars>
      </dgm:prSet>
      <dgm:spPr/>
    </dgm:pt>
    <dgm:pt modelId="{AA69B1C3-A8B1-415E-BB79-583D8D38784E}" type="pres">
      <dgm:prSet presAssocID="{B46C3632-727B-4BF3-82BC-DFD539BFAAE8}" presName="negativeSpace" presStyleCnt="0"/>
      <dgm:spPr/>
    </dgm:pt>
    <dgm:pt modelId="{5E5954A2-0882-4511-8F92-E4BC710D1F47}" type="pres">
      <dgm:prSet presAssocID="{B46C3632-727B-4BF3-82BC-DFD539BFAAE8}" presName="childText" presStyleLbl="conFgAcc1" presStyleIdx="0" presStyleCnt="1">
        <dgm:presLayoutVars>
          <dgm:bulletEnabled val="1"/>
        </dgm:presLayoutVars>
      </dgm:prSet>
      <dgm:spPr/>
    </dgm:pt>
  </dgm:ptLst>
  <dgm:cxnLst>
    <dgm:cxn modelId="{9BA4FB00-8361-4997-AB86-31676F1CAEC4}" type="presOf" srcId="{B46C3632-727B-4BF3-82BC-DFD539BFAAE8}" destId="{611DE67B-4BB5-4E61-A1BB-2CC995305016}" srcOrd="0" destOrd="0" presId="urn:microsoft.com/office/officeart/2005/8/layout/list1"/>
    <dgm:cxn modelId="{E14F5909-FBA1-493F-A8CA-DBC64C26D262}" srcId="{B2D574F2-5F9E-48AE-B90F-EE5F57F8018A}" destId="{B46C3632-727B-4BF3-82BC-DFD539BFAAE8}" srcOrd="0" destOrd="0" parTransId="{6A605A45-94E6-4968-A27F-85C60D64457E}" sibTransId="{DA4B2433-F741-4F65-A06D-4B8AA0CFA0E7}"/>
    <dgm:cxn modelId="{BA938714-B538-431A-A741-E9B8B623F885}" type="presOf" srcId="{B46C3632-727B-4BF3-82BC-DFD539BFAAE8}" destId="{BD25E474-159B-40C2-A305-9D302789AB71}" srcOrd="1" destOrd="0" presId="urn:microsoft.com/office/officeart/2005/8/layout/list1"/>
    <dgm:cxn modelId="{872DA042-4225-4E42-813F-1814F2D72EE7}" srcId="{B46C3632-727B-4BF3-82BC-DFD539BFAAE8}" destId="{C8B0BC5B-0B6E-4ABD-AF4E-78C85FDF4364}" srcOrd="0" destOrd="0" parTransId="{8705D6BC-4230-47C3-9BF6-6976EF3D3A73}" sibTransId="{96E94860-D1D6-4AB6-9E2B-DFAE6CF655C0}"/>
    <dgm:cxn modelId="{6C5BF969-B738-4E28-A0D6-36CEA9B69B85}" type="presOf" srcId="{9C30D057-8F48-4246-B123-27DAD4954FBE}" destId="{5E5954A2-0882-4511-8F92-E4BC710D1F47}" srcOrd="0" destOrd="3" presId="urn:microsoft.com/office/officeart/2005/8/layout/list1"/>
    <dgm:cxn modelId="{2053526C-8608-4F7C-A34C-5BCFBE5FEFF7}" srcId="{B46C3632-727B-4BF3-82BC-DFD539BFAAE8}" destId="{025FA2A5-4233-4D4E-8B3C-D29558D685B7}" srcOrd="2" destOrd="0" parTransId="{9929FBBE-DEA6-4285-8865-99A7C5A7FD4F}" sibTransId="{90D9E882-CCB2-4DB7-8176-219DDAA30497}"/>
    <dgm:cxn modelId="{D0AE7A70-E49E-4E0F-8C7F-2052BF01F188}" srcId="{B46C3632-727B-4BF3-82BC-DFD539BFAAE8}" destId="{446C8B32-C3E0-4C3B-AC9B-5231B02ABD41}" srcOrd="1" destOrd="0" parTransId="{B8A1D531-1E49-438D-B738-22DE50159053}" sibTransId="{36681FA9-4E7A-4C52-9FD8-A0677A4F1C8B}"/>
    <dgm:cxn modelId="{C56F1555-2F3B-40B2-B215-7FD489A35A4B}" srcId="{B46C3632-727B-4BF3-82BC-DFD539BFAAE8}" destId="{1A6CD7F9-02E5-4716-9A71-AE820C649F19}" srcOrd="4" destOrd="0" parTransId="{F76300D0-7321-4872-9E07-83505E273E68}" sibTransId="{90CA4E5C-65B9-4025-9F1E-F4D305A6E1C6}"/>
    <dgm:cxn modelId="{AF8D9187-E845-46DA-892D-1BF013FC22CE}" type="presOf" srcId="{1A6CD7F9-02E5-4716-9A71-AE820C649F19}" destId="{5E5954A2-0882-4511-8F92-E4BC710D1F47}" srcOrd="0" destOrd="4" presId="urn:microsoft.com/office/officeart/2005/8/layout/list1"/>
    <dgm:cxn modelId="{0CE28FB7-43C8-4E3F-8089-B5A5F3A9C7CE}" type="presOf" srcId="{025FA2A5-4233-4D4E-8B3C-D29558D685B7}" destId="{5E5954A2-0882-4511-8F92-E4BC710D1F47}" srcOrd="0" destOrd="2" presId="urn:microsoft.com/office/officeart/2005/8/layout/list1"/>
    <dgm:cxn modelId="{1A6C1ABA-7C06-4586-8CE4-36627DC114A6}" type="presOf" srcId="{B2D574F2-5F9E-48AE-B90F-EE5F57F8018A}" destId="{66197F17-8EE3-4DFC-9450-C3C3197F85C7}" srcOrd="0" destOrd="0" presId="urn:microsoft.com/office/officeart/2005/8/layout/list1"/>
    <dgm:cxn modelId="{7C8C41E0-2877-47FE-BBB0-C8B59EE4A0BA}" srcId="{B46C3632-727B-4BF3-82BC-DFD539BFAAE8}" destId="{9C30D057-8F48-4246-B123-27DAD4954FBE}" srcOrd="3" destOrd="0" parTransId="{22E5D00A-EBB6-42F6-A245-82C2D32F3ED2}" sibTransId="{0FEBD1EE-F88E-4650-820D-620A41225624}"/>
    <dgm:cxn modelId="{4A66F3E3-EFC1-4120-BA6D-63340066B136}" type="presOf" srcId="{446C8B32-C3E0-4C3B-AC9B-5231B02ABD41}" destId="{5E5954A2-0882-4511-8F92-E4BC710D1F47}" srcOrd="0" destOrd="1" presId="urn:microsoft.com/office/officeart/2005/8/layout/list1"/>
    <dgm:cxn modelId="{4DC1A3F1-9C7A-42C5-B0B4-52F8FC3E9483}" type="presOf" srcId="{C8B0BC5B-0B6E-4ABD-AF4E-78C85FDF4364}" destId="{5E5954A2-0882-4511-8F92-E4BC710D1F47}" srcOrd="0" destOrd="0" presId="urn:microsoft.com/office/officeart/2005/8/layout/list1"/>
    <dgm:cxn modelId="{B9506C86-F283-4994-9609-A0AD9C552A13}" type="presParOf" srcId="{66197F17-8EE3-4DFC-9450-C3C3197F85C7}" destId="{6058C701-4BD1-4E53-A4AB-C9F421F9CEC5}" srcOrd="0" destOrd="0" presId="urn:microsoft.com/office/officeart/2005/8/layout/list1"/>
    <dgm:cxn modelId="{517112A6-9BFC-43B1-A4A2-F80A244A6690}" type="presParOf" srcId="{6058C701-4BD1-4E53-A4AB-C9F421F9CEC5}" destId="{611DE67B-4BB5-4E61-A1BB-2CC995305016}" srcOrd="0" destOrd="0" presId="urn:microsoft.com/office/officeart/2005/8/layout/list1"/>
    <dgm:cxn modelId="{776DA3C8-EA1E-4928-846D-F1AF04451DF6}" type="presParOf" srcId="{6058C701-4BD1-4E53-A4AB-C9F421F9CEC5}" destId="{BD25E474-159B-40C2-A305-9D302789AB71}" srcOrd="1" destOrd="0" presId="urn:microsoft.com/office/officeart/2005/8/layout/list1"/>
    <dgm:cxn modelId="{A90F20C1-A6AD-4870-B88B-69838B52E024}" type="presParOf" srcId="{66197F17-8EE3-4DFC-9450-C3C3197F85C7}" destId="{AA69B1C3-A8B1-415E-BB79-583D8D38784E}" srcOrd="1" destOrd="0" presId="urn:microsoft.com/office/officeart/2005/8/layout/list1"/>
    <dgm:cxn modelId="{0766500B-1124-42FD-B9A2-0C3F26470753}" type="presParOf" srcId="{66197F17-8EE3-4DFC-9450-C3C3197F85C7}" destId="{5E5954A2-0882-4511-8F92-E4BC710D1F47}"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F141E1BF-FDB0-4AC8-BBA4-DA31F73B4EC2}">
      <dgm:prSet phldr="0"/>
      <dgm:spPr/>
      <dgm:t>
        <a:bodyPr/>
        <a:lstStyle/>
        <a:p>
          <a:pPr rtl="0"/>
          <a:r>
            <a:rPr lang="en-US">
              <a:latin typeface="Cera Pro"/>
            </a:rPr>
            <a:t>Will include proposal as to how Iwi will engage with shareholder decision making</a:t>
          </a:r>
        </a:p>
      </dgm:t>
    </dgm:pt>
    <dgm:pt modelId="{51A9157A-B6BB-4C0A-B16E-71460F19F591}" type="parTrans" cxnId="{34A8D807-5B26-4888-ADD5-F29B9875E1D4}">
      <dgm:prSet/>
      <dgm:spPr/>
    </dgm:pt>
    <dgm:pt modelId="{E31B3624-7B85-4BAD-ABD9-C0B9D5E2460A}" type="sibTrans" cxnId="{34A8D807-5B26-4888-ADD5-F29B9875E1D4}">
      <dgm:prSet/>
      <dgm:spPr/>
    </dgm:pt>
    <dgm:pt modelId="{2726550E-86BF-435C-96C8-F56F4167B760}">
      <dgm:prSet phldr="0"/>
      <dgm:spPr/>
      <dgm:t>
        <a:bodyPr/>
        <a:lstStyle/>
        <a:p>
          <a:r>
            <a:rPr lang="en-US">
              <a:solidFill>
                <a:schemeClr val="tx1"/>
              </a:solidFill>
              <a:latin typeface="Cera Pro"/>
            </a:rPr>
            <a:t>Shareholder Forum to engage with Iwi partners to establish an ongoing relationship. </a:t>
          </a:r>
          <a:endParaRPr lang="en-US"/>
        </a:p>
      </dgm:t>
    </dgm:pt>
    <dgm:pt modelId="{A67888BD-0BCC-4C77-A263-B31B70095AE0}" type="parTrans" cxnId="{BF87D943-4910-46E4-9B87-C3883DFB79E5}">
      <dgm:prSet/>
      <dgm:spPr/>
    </dgm:pt>
    <dgm:pt modelId="{5F6038F1-90BD-4BCE-BA8B-8C2C187A088A}" type="sibTrans" cxnId="{BF87D943-4910-46E4-9B87-C3883DFB79E5}">
      <dgm:prSet/>
      <dgm:spPr/>
    </dgm:pt>
    <dgm:pt modelId="{72A18AA4-CB47-4C72-80B9-B597876F7DB9}">
      <dgm:prSet phldr="0"/>
      <dgm:spPr/>
      <dgm:t>
        <a:bodyPr/>
        <a:lstStyle/>
        <a:p>
          <a:endParaRPr lang="en-US">
            <a:latin typeface="Cera Pro"/>
          </a:endParaRPr>
        </a:p>
      </dgm:t>
    </dgm:pt>
    <dgm:pt modelId="{B7F6A3CE-48C3-4F0C-970B-E10EA61A1C9E}" type="parTrans" cxnId="{7CEA9318-14DF-4AE0-BF1B-B1B12FED1A70}">
      <dgm:prSet/>
      <dgm:spPr/>
    </dgm:pt>
    <dgm:pt modelId="{DB35A2A5-D217-4DCD-BB6E-FA92BE5CFC78}" type="sibTrans" cxnId="{7CEA9318-14DF-4AE0-BF1B-B1B12FED1A70}">
      <dgm:prSet/>
      <dgm:spPr/>
    </dgm:pt>
    <dgm:pt modelId="{3E909DED-86A2-4B25-AF58-C6F36EA5ACC7}">
      <dgm:prSet phldr="0"/>
      <dgm:spPr/>
      <dgm:t>
        <a:bodyPr/>
        <a:lstStyle/>
        <a:p>
          <a:r>
            <a:rPr lang="en-NZ">
              <a:solidFill>
                <a:schemeClr val="tx1"/>
              </a:solidFill>
              <a:latin typeface="Calibri"/>
              <a:ea typeface="Calibri"/>
              <a:cs typeface="Calibri"/>
            </a:rPr>
            <a:t>Statement of Expectations </a:t>
          </a:r>
        </a:p>
      </dgm:t>
    </dgm:pt>
    <dgm:pt modelId="{F4A82B52-A198-40BB-A7FC-BCC16AE59F66}" type="parTrans" cxnId="{1D28E249-225C-4CCF-9766-4C9903BA3677}">
      <dgm:prSet/>
      <dgm:spPr/>
    </dgm:pt>
    <dgm:pt modelId="{CC4A23B1-0D83-42EF-A704-B33C9B970D6C}" type="sibTrans" cxnId="{1D28E249-225C-4CCF-9766-4C9903BA3677}">
      <dgm:prSet/>
      <dgm:spPr/>
    </dgm:pt>
    <dgm:pt modelId="{26DB6306-32F5-43BB-9C07-15D3601F788F}">
      <dgm:prSet phldr="0"/>
      <dgm:spPr/>
      <dgm:t>
        <a:bodyPr/>
        <a:lstStyle/>
        <a:p>
          <a:r>
            <a:rPr lang="en-US">
              <a:solidFill>
                <a:srgbClr val="444444"/>
              </a:solidFill>
              <a:latin typeface="Calibri"/>
              <a:ea typeface="Calibri"/>
              <a:cs typeface="Calibri"/>
            </a:rPr>
            <a:t>Purpose: To inform and guide decision and actions of Board</a:t>
          </a:r>
          <a:endParaRPr lang="en-NZ">
            <a:solidFill>
              <a:srgbClr val="444444"/>
            </a:solidFill>
            <a:latin typeface="Calibri"/>
            <a:ea typeface="Calibri"/>
            <a:cs typeface="Calibri"/>
          </a:endParaRPr>
        </a:p>
      </dgm:t>
    </dgm:pt>
    <dgm:pt modelId="{FBE9706D-015F-4B36-A36C-9BC856AC4F2B}" type="parTrans" cxnId="{5D89CFB5-1A93-4B64-831F-322381C896B8}">
      <dgm:prSet/>
      <dgm:spPr/>
    </dgm:pt>
    <dgm:pt modelId="{1A826FB6-4307-4C9F-BAFA-C1DF856A8E66}" type="sibTrans" cxnId="{5D89CFB5-1A93-4B64-831F-322381C896B8}">
      <dgm:prSet/>
      <dgm:spPr/>
    </dgm:pt>
    <dgm:pt modelId="{BE4BECD8-DD89-4230-9D8B-85236592FD5A}">
      <dgm:prSet phldr="0"/>
      <dgm:spPr/>
      <dgm:t>
        <a:bodyPr/>
        <a:lstStyle/>
        <a:p>
          <a:r>
            <a:rPr lang="en-NZ">
              <a:solidFill>
                <a:srgbClr val="444444"/>
              </a:solidFill>
              <a:latin typeface="Calibri"/>
              <a:ea typeface="Calibri"/>
              <a:cs typeface="Calibri"/>
            </a:rPr>
            <a:t>Content:</a:t>
          </a:r>
          <a:endParaRPr lang="en-US">
            <a:solidFill>
              <a:srgbClr val="444444"/>
            </a:solidFill>
            <a:latin typeface="Calibri"/>
            <a:ea typeface="Calibri"/>
            <a:cs typeface="Calibri"/>
          </a:endParaRPr>
        </a:p>
      </dgm:t>
    </dgm:pt>
    <dgm:pt modelId="{ED72E948-9258-45BF-8473-C0B04A93768E}" type="parTrans" cxnId="{30F1C4A3-7909-44FD-A998-9C6BA2A19ADD}">
      <dgm:prSet/>
      <dgm:spPr/>
    </dgm:pt>
    <dgm:pt modelId="{160559CF-95A7-45D7-8868-B243B2CC9624}" type="sibTrans" cxnId="{30F1C4A3-7909-44FD-A998-9C6BA2A19ADD}">
      <dgm:prSet/>
      <dgm:spPr/>
    </dgm:pt>
    <dgm:pt modelId="{797912F2-CC1F-4F21-9F15-6DF67B8A7DF0}">
      <dgm:prSet phldr="0"/>
      <dgm:spPr/>
      <dgm:t>
        <a:bodyPr/>
        <a:lstStyle/>
        <a:p>
          <a:r>
            <a:rPr lang="en-NZ">
              <a:solidFill>
                <a:srgbClr val="444444"/>
              </a:solidFill>
              <a:latin typeface="Calibri"/>
              <a:ea typeface="Calibri"/>
              <a:cs typeface="Calibri"/>
            </a:rPr>
            <a:t>Such matters as required by legislation (Bill#3 will apply)</a:t>
          </a:r>
          <a:endParaRPr lang="en-US">
            <a:solidFill>
              <a:srgbClr val="444444"/>
            </a:solidFill>
            <a:latin typeface="Calibri"/>
            <a:ea typeface="Calibri"/>
            <a:cs typeface="Calibri"/>
          </a:endParaRPr>
        </a:p>
      </dgm:t>
    </dgm:pt>
    <dgm:pt modelId="{E2822C86-C7BE-4C39-BEBC-FDDDC8FF2A7C}" type="parTrans" cxnId="{8C7CCD63-B1D4-423D-A940-2CC3B5D91398}">
      <dgm:prSet/>
      <dgm:spPr/>
    </dgm:pt>
    <dgm:pt modelId="{7AE8894E-03B6-4377-AF9A-B4C22BF11B08}" type="sibTrans" cxnId="{8C7CCD63-B1D4-423D-A940-2CC3B5D91398}">
      <dgm:prSet/>
      <dgm:spPr/>
    </dgm:pt>
    <dgm:pt modelId="{0F03696A-54E2-402A-AA0C-7CCB5AB101FC}">
      <dgm:prSet phldr="0"/>
      <dgm:spPr/>
      <dgm:t>
        <a:bodyPr/>
        <a:lstStyle/>
        <a:p>
          <a:pPr rtl="0"/>
          <a:r>
            <a:rPr lang="en-NZ">
              <a:solidFill>
                <a:srgbClr val="444444"/>
              </a:solidFill>
              <a:latin typeface="Calibri"/>
              <a:ea typeface="Calibri"/>
              <a:cs typeface="Calibri"/>
            </a:rPr>
            <a:t>CCO is managed to achieve mutually beneficial outcomes (to be particularised) </a:t>
          </a:r>
          <a:endParaRPr lang="en-US">
            <a:solidFill>
              <a:srgbClr val="444444"/>
            </a:solidFill>
            <a:latin typeface="Calibri"/>
            <a:ea typeface="Calibri"/>
            <a:cs typeface="Calibri"/>
          </a:endParaRPr>
        </a:p>
      </dgm:t>
    </dgm:pt>
    <dgm:pt modelId="{6DEDB3A4-3529-45EE-B4DC-BB6ED7950246}" type="parTrans" cxnId="{C02B8700-A523-4E34-A5ED-3C14810533F4}">
      <dgm:prSet/>
      <dgm:spPr/>
    </dgm:pt>
    <dgm:pt modelId="{DDBCB8E5-AFF4-4014-9424-AECFDC2DA409}" type="sibTrans" cxnId="{C02B8700-A523-4E34-A5ED-3C14810533F4}">
      <dgm:prSet/>
      <dgm:spPr/>
    </dgm:pt>
    <dgm:pt modelId="{5C22CDDC-7E77-4911-9532-B3FBCC928449}">
      <dgm:prSet phldr="0"/>
      <dgm:spPr/>
      <dgm:t>
        <a:bodyPr/>
        <a:lstStyle/>
        <a:p>
          <a:pPr algn="just"/>
          <a:r>
            <a:rPr lang="en-NZ">
              <a:solidFill>
                <a:srgbClr val="444444"/>
              </a:solidFill>
              <a:latin typeface="Calibri"/>
              <a:ea typeface="Calibri"/>
              <a:cs typeface="Calibri"/>
            </a:rPr>
            <a:t>Engage with regulator re regulatory model </a:t>
          </a:r>
          <a:endParaRPr lang="en-US">
            <a:solidFill>
              <a:srgbClr val="444444"/>
            </a:solidFill>
            <a:latin typeface="Calibri"/>
            <a:ea typeface="Calibri"/>
            <a:cs typeface="Calibri"/>
          </a:endParaRPr>
        </a:p>
      </dgm:t>
    </dgm:pt>
    <dgm:pt modelId="{6EEF44D6-95B8-44A3-AE7F-C1187E03A738}" type="parTrans" cxnId="{DCB88DC8-4DFD-4CB9-BAAD-7ECF1CFEC3D6}">
      <dgm:prSet/>
      <dgm:spPr/>
    </dgm:pt>
    <dgm:pt modelId="{44E869BB-2846-4B32-9D4C-C982F5FA0852}" type="sibTrans" cxnId="{DCB88DC8-4DFD-4CB9-BAAD-7ECF1CFEC3D6}">
      <dgm:prSet/>
      <dgm:spPr/>
    </dgm:pt>
    <dgm:pt modelId="{3C320750-62F2-41AC-86A6-851026FE4B9A}">
      <dgm:prSet phldr="0"/>
      <dgm:spPr/>
      <dgm:t>
        <a:bodyPr/>
        <a:lstStyle/>
        <a:p>
          <a:pPr algn="just"/>
          <a:r>
            <a:rPr lang="en-NZ">
              <a:solidFill>
                <a:srgbClr val="444444"/>
              </a:solidFill>
              <a:latin typeface="Calibri"/>
              <a:ea typeface="Calibri"/>
              <a:cs typeface="Calibri"/>
            </a:rPr>
            <a:t>Effective partnering with Iwi</a:t>
          </a:r>
          <a:endParaRPr lang="en-US">
            <a:solidFill>
              <a:srgbClr val="444444"/>
            </a:solidFill>
            <a:latin typeface="Calibri"/>
            <a:ea typeface="Calibri"/>
            <a:cs typeface="Calibri"/>
          </a:endParaRPr>
        </a:p>
      </dgm:t>
    </dgm:pt>
    <dgm:pt modelId="{79B55787-9418-49CB-971B-9FEB880F0A1D}" type="parTrans" cxnId="{445EC97E-602F-41E9-9BCA-792F4DEA7855}">
      <dgm:prSet/>
      <dgm:spPr/>
    </dgm:pt>
    <dgm:pt modelId="{005E7BE3-61B2-4586-BABA-D67FB2CE5931}" type="sibTrans" cxnId="{445EC97E-602F-41E9-9BCA-792F4DEA7855}">
      <dgm:prSet/>
      <dgm:spPr/>
    </dgm:pt>
    <dgm:pt modelId="{AD144B27-F2F4-41B2-87F9-47436E141577}">
      <dgm:prSet phldr="0"/>
      <dgm:spPr/>
      <dgm:t>
        <a:bodyPr/>
        <a:lstStyle/>
        <a:p>
          <a:pPr algn="just"/>
          <a:r>
            <a:rPr lang="en-NZ">
              <a:solidFill>
                <a:srgbClr val="444444"/>
              </a:solidFill>
              <a:latin typeface="Calibri"/>
              <a:ea typeface="Calibri"/>
              <a:cs typeface="Calibri"/>
            </a:rPr>
            <a:t>Expected mission of Board and values expected to adhere to  </a:t>
          </a:r>
          <a:endParaRPr lang="en-US">
            <a:solidFill>
              <a:srgbClr val="444444"/>
            </a:solidFill>
            <a:latin typeface="Calibri"/>
            <a:ea typeface="Calibri"/>
            <a:cs typeface="Calibri"/>
          </a:endParaRPr>
        </a:p>
      </dgm:t>
    </dgm:pt>
    <dgm:pt modelId="{41AD9CB6-698A-4D20-993D-DCC577D5E631}" type="parTrans" cxnId="{8D84035E-FE08-429F-AF59-7F8E98CBDE1E}">
      <dgm:prSet/>
      <dgm:spPr/>
    </dgm:pt>
    <dgm:pt modelId="{F3FBCF33-4A55-45A4-863D-7B47539C9A06}" type="sibTrans" cxnId="{8D84035E-FE08-429F-AF59-7F8E98CBDE1E}">
      <dgm:prSet/>
      <dgm:spPr/>
    </dgm:pt>
    <dgm:pt modelId="{582D02F3-9AA8-406F-8C8E-B1AD43F143F4}">
      <dgm:prSet phldr="0"/>
      <dgm:spPr/>
      <dgm:t>
        <a:bodyPr/>
        <a:lstStyle/>
        <a:p>
          <a:pPr algn="just"/>
          <a:r>
            <a:rPr lang="en-NZ">
              <a:solidFill>
                <a:srgbClr val="444444"/>
              </a:solidFill>
              <a:latin typeface="Calibri"/>
              <a:ea typeface="Calibri"/>
              <a:cs typeface="Calibri"/>
            </a:rPr>
            <a:t>Maintaining an effective and trusted relationship with each Shareholding Council </a:t>
          </a:r>
          <a:endParaRPr lang="en-US">
            <a:solidFill>
              <a:srgbClr val="444444"/>
            </a:solidFill>
            <a:latin typeface="Calibri"/>
            <a:ea typeface="Calibri"/>
            <a:cs typeface="Calibri"/>
          </a:endParaRPr>
        </a:p>
      </dgm:t>
    </dgm:pt>
    <dgm:pt modelId="{A5B7482F-0B9D-4AF7-91AC-2FA330EA2627}" type="parTrans" cxnId="{1768A3A1-19CF-4785-8191-03A88027DFB7}">
      <dgm:prSet/>
      <dgm:spPr/>
    </dgm:pt>
    <dgm:pt modelId="{D81EB0E2-59D4-4ED8-992D-661DB02F3C00}" type="sibTrans" cxnId="{1768A3A1-19CF-4785-8191-03A88027DFB7}">
      <dgm:prSet/>
      <dgm:spPr/>
    </dgm:pt>
    <dgm:pt modelId="{BAEF6FE0-EFC3-4367-B3AF-A82DA98E4B23}">
      <dgm:prSet phldr="0"/>
      <dgm:spPr/>
      <dgm:t>
        <a:bodyPr/>
        <a:lstStyle/>
        <a:p>
          <a:pPr algn="just"/>
          <a:r>
            <a:rPr lang="en-NZ">
              <a:solidFill>
                <a:srgbClr val="444444"/>
              </a:solidFill>
              <a:latin typeface="Calibri"/>
              <a:ea typeface="Calibri"/>
              <a:cs typeface="Calibri"/>
            </a:rPr>
            <a:t>Development of policies that ensure growth pays for growth through the imposition of Infrastructure Growth Charges </a:t>
          </a:r>
          <a:endParaRPr lang="en-US">
            <a:solidFill>
              <a:srgbClr val="444444"/>
            </a:solidFill>
            <a:latin typeface="Calibri"/>
            <a:ea typeface="Calibri"/>
            <a:cs typeface="Calibri"/>
          </a:endParaRPr>
        </a:p>
      </dgm:t>
    </dgm:pt>
    <dgm:pt modelId="{DE117CF4-86DC-495C-9F06-3FB432172D6D}" type="parTrans" cxnId="{BC5870D8-4BCF-40CD-833E-B9463CC902FD}">
      <dgm:prSet/>
      <dgm:spPr/>
    </dgm:pt>
    <dgm:pt modelId="{3F7D0616-4CE2-4132-85DB-AD2B41A3B73D}" type="sibTrans" cxnId="{BC5870D8-4BCF-40CD-833E-B9463CC902FD}">
      <dgm:prSet/>
      <dgm:spPr/>
    </dgm:pt>
    <dgm:pt modelId="{5872F1F1-A59E-47F8-A766-CE1A403E251B}">
      <dgm:prSet phldr="0"/>
      <dgm:spPr/>
      <dgm:t>
        <a:bodyPr/>
        <a:lstStyle/>
        <a:p>
          <a:r>
            <a:rPr lang="en-NZ">
              <a:solidFill>
                <a:srgbClr val="444444"/>
              </a:solidFill>
              <a:latin typeface="Calibri"/>
              <a:ea typeface="Calibri"/>
              <a:cs typeface="Calibri"/>
            </a:rPr>
            <a:t>Strategic priorities – catchment approach to consenting where possible</a:t>
          </a:r>
          <a:endParaRPr lang="en-US"/>
        </a:p>
      </dgm:t>
    </dgm:pt>
    <dgm:pt modelId="{05D75E67-77D2-4B73-BE30-510D5765B26A}" type="parTrans" cxnId="{8BFBCC60-B7B0-4E94-8596-5F4D6D7ECFEC}">
      <dgm:prSet/>
      <dgm:spPr/>
    </dgm:pt>
    <dgm:pt modelId="{7C7457C6-D250-42C7-B3E3-6535F3C46C42}" type="sibTrans" cxnId="{8BFBCC60-B7B0-4E94-8596-5F4D6D7ECFEC}">
      <dgm:prSet/>
      <dgm:spPr/>
    </dgm:pt>
    <dgm:pt modelId="{66197F17-8EE3-4DFC-9450-C3C3197F85C7}" type="pres">
      <dgm:prSet presAssocID="{B2D574F2-5F9E-48AE-B90F-EE5F57F8018A}" presName="linear" presStyleCnt="0">
        <dgm:presLayoutVars>
          <dgm:dir/>
          <dgm:animLvl val="lvl"/>
          <dgm:resizeHandles val="exact"/>
        </dgm:presLayoutVars>
      </dgm:prSet>
      <dgm:spPr/>
    </dgm:pt>
    <dgm:pt modelId="{0AB03722-4856-408A-90E6-9324511C755C}" type="pres">
      <dgm:prSet presAssocID="{2726550E-86BF-435C-96C8-F56F4167B760}" presName="parentLin" presStyleCnt="0"/>
      <dgm:spPr/>
    </dgm:pt>
    <dgm:pt modelId="{881F6AC0-AF3D-4586-9EC5-A9A9CF9DED46}" type="pres">
      <dgm:prSet presAssocID="{2726550E-86BF-435C-96C8-F56F4167B760}" presName="parentLeftMargin" presStyleLbl="node1" presStyleIdx="0" presStyleCnt="2"/>
      <dgm:spPr/>
    </dgm:pt>
    <dgm:pt modelId="{D4189D98-DA4A-4812-9EEA-60672EF97F4F}" type="pres">
      <dgm:prSet presAssocID="{2726550E-86BF-435C-96C8-F56F4167B760}" presName="parentText" presStyleLbl="node1" presStyleIdx="0" presStyleCnt="2">
        <dgm:presLayoutVars>
          <dgm:chMax val="0"/>
          <dgm:bulletEnabled val="1"/>
        </dgm:presLayoutVars>
      </dgm:prSet>
      <dgm:spPr/>
    </dgm:pt>
    <dgm:pt modelId="{A1C1FFE1-8882-4FB8-93E6-169EFC3337BE}" type="pres">
      <dgm:prSet presAssocID="{2726550E-86BF-435C-96C8-F56F4167B760}" presName="negativeSpace" presStyleCnt="0"/>
      <dgm:spPr/>
    </dgm:pt>
    <dgm:pt modelId="{197A0BB4-831C-4DCE-A7F4-E8F61F95859C}" type="pres">
      <dgm:prSet presAssocID="{2726550E-86BF-435C-96C8-F56F4167B760}" presName="childText" presStyleLbl="conFgAcc1" presStyleIdx="0" presStyleCnt="2">
        <dgm:presLayoutVars>
          <dgm:bulletEnabled val="1"/>
        </dgm:presLayoutVars>
      </dgm:prSet>
      <dgm:spPr/>
    </dgm:pt>
    <dgm:pt modelId="{C3AD3AA5-89A7-46B2-BD44-7BA565CC20CD}" type="pres">
      <dgm:prSet presAssocID="{5F6038F1-90BD-4BCE-BA8B-8C2C187A088A}" presName="spaceBetweenRectangles" presStyleCnt="0"/>
      <dgm:spPr/>
    </dgm:pt>
    <dgm:pt modelId="{561255EE-586D-44F7-B99D-FCE5031F8398}" type="pres">
      <dgm:prSet presAssocID="{3E909DED-86A2-4B25-AF58-C6F36EA5ACC7}" presName="parentLin" presStyleCnt="0"/>
      <dgm:spPr/>
    </dgm:pt>
    <dgm:pt modelId="{6BE8F63F-04D8-49B2-A63A-98AA6072FFA9}" type="pres">
      <dgm:prSet presAssocID="{3E909DED-86A2-4B25-AF58-C6F36EA5ACC7}" presName="parentLeftMargin" presStyleLbl="node1" presStyleIdx="0" presStyleCnt="2"/>
      <dgm:spPr/>
    </dgm:pt>
    <dgm:pt modelId="{384EA2A5-780F-4550-BDEB-A071736E6A08}" type="pres">
      <dgm:prSet presAssocID="{3E909DED-86A2-4B25-AF58-C6F36EA5ACC7}" presName="parentText" presStyleLbl="node1" presStyleIdx="1" presStyleCnt="2">
        <dgm:presLayoutVars>
          <dgm:chMax val="0"/>
          <dgm:bulletEnabled val="1"/>
        </dgm:presLayoutVars>
      </dgm:prSet>
      <dgm:spPr/>
    </dgm:pt>
    <dgm:pt modelId="{28CE172E-2722-40A1-B32F-25FFF00CEA8C}" type="pres">
      <dgm:prSet presAssocID="{3E909DED-86A2-4B25-AF58-C6F36EA5ACC7}" presName="negativeSpace" presStyleCnt="0"/>
      <dgm:spPr/>
    </dgm:pt>
    <dgm:pt modelId="{91C16E5F-9FBF-48DB-8792-DD5F7732CCD9}" type="pres">
      <dgm:prSet presAssocID="{3E909DED-86A2-4B25-AF58-C6F36EA5ACC7}" presName="childText" presStyleLbl="conFgAcc1" presStyleIdx="1" presStyleCnt="2">
        <dgm:presLayoutVars>
          <dgm:bulletEnabled val="1"/>
        </dgm:presLayoutVars>
      </dgm:prSet>
      <dgm:spPr/>
    </dgm:pt>
  </dgm:ptLst>
  <dgm:cxnLst>
    <dgm:cxn modelId="{C02B8700-A523-4E34-A5ED-3C14810533F4}" srcId="{BE4BECD8-DD89-4230-9D8B-85236592FD5A}" destId="{0F03696A-54E2-402A-AA0C-7CCB5AB101FC}" srcOrd="1" destOrd="0" parTransId="{6DEDB3A4-3529-45EE-B4DC-BB6ED7950246}" sibTransId="{DDBCB8E5-AFF4-4014-9424-AECFDC2DA409}"/>
    <dgm:cxn modelId="{34A8D807-5B26-4888-ADD5-F29B9875E1D4}" srcId="{2726550E-86BF-435C-96C8-F56F4167B760}" destId="{F141E1BF-FDB0-4AC8-BBA4-DA31F73B4EC2}" srcOrd="0" destOrd="0" parTransId="{51A9157A-B6BB-4C0A-B16E-71460F19F591}" sibTransId="{E31B3624-7B85-4BAD-ABD9-C0B9D5E2460A}"/>
    <dgm:cxn modelId="{C1E79515-25B7-4A11-A36E-662BF463D109}" type="presOf" srcId="{3C320750-62F2-41AC-86A6-851026FE4B9A}" destId="{91C16E5F-9FBF-48DB-8792-DD5F7732CCD9}" srcOrd="0" destOrd="6" presId="urn:microsoft.com/office/officeart/2005/8/layout/list1"/>
    <dgm:cxn modelId="{7CEA9318-14DF-4AE0-BF1B-B1B12FED1A70}" srcId="{3E909DED-86A2-4B25-AF58-C6F36EA5ACC7}" destId="{72A18AA4-CB47-4C72-80B9-B597876F7DB9}" srcOrd="2" destOrd="0" parTransId="{B7F6A3CE-48C3-4F0C-970B-E10EA61A1C9E}" sibTransId="{DB35A2A5-D217-4DCD-BB6E-FA92BE5CFC78}"/>
    <dgm:cxn modelId="{80E2BE29-B9B2-44C1-868B-2E596D8B5844}" type="presOf" srcId="{582D02F3-9AA8-406F-8C8E-B1AD43F143F4}" destId="{91C16E5F-9FBF-48DB-8792-DD5F7732CCD9}" srcOrd="0" destOrd="8" presId="urn:microsoft.com/office/officeart/2005/8/layout/list1"/>
    <dgm:cxn modelId="{1256533E-72EB-4A13-A59D-FAFB6D71D9EB}" type="presOf" srcId="{72A18AA4-CB47-4C72-80B9-B597876F7DB9}" destId="{91C16E5F-9FBF-48DB-8792-DD5F7732CCD9}" srcOrd="0" destOrd="10" presId="urn:microsoft.com/office/officeart/2005/8/layout/list1"/>
    <dgm:cxn modelId="{8D84035E-FE08-429F-AF59-7F8E98CBDE1E}" srcId="{BE4BECD8-DD89-4230-9D8B-85236592FD5A}" destId="{AD144B27-F2F4-41B2-87F9-47436E141577}" srcOrd="5" destOrd="0" parTransId="{41AD9CB6-698A-4D20-993D-DCC577D5E631}" sibTransId="{F3FBCF33-4A55-45A4-863D-7B47539C9A06}"/>
    <dgm:cxn modelId="{8BFBCC60-B7B0-4E94-8596-5F4D6D7ECFEC}" srcId="{BE4BECD8-DD89-4230-9D8B-85236592FD5A}" destId="{5872F1F1-A59E-47F8-A766-CE1A403E251B}" srcOrd="2" destOrd="0" parTransId="{05D75E67-77D2-4B73-BE30-510D5765B26A}" sibTransId="{7C7457C6-D250-42C7-B3E3-6535F3C46C42}"/>
    <dgm:cxn modelId="{8C7CCD63-B1D4-423D-A940-2CC3B5D91398}" srcId="{BE4BECD8-DD89-4230-9D8B-85236592FD5A}" destId="{797912F2-CC1F-4F21-9F15-6DF67B8A7DF0}" srcOrd="0" destOrd="0" parTransId="{E2822C86-C7BE-4C39-BEBC-FDDDC8FF2A7C}" sibTransId="{7AE8894E-03B6-4377-AF9A-B4C22BF11B08}"/>
    <dgm:cxn modelId="{BF87D943-4910-46E4-9B87-C3883DFB79E5}" srcId="{B2D574F2-5F9E-48AE-B90F-EE5F57F8018A}" destId="{2726550E-86BF-435C-96C8-F56F4167B760}" srcOrd="0" destOrd="0" parTransId="{A67888BD-0BCC-4C77-A263-B31B70095AE0}" sibTransId="{5F6038F1-90BD-4BCE-BA8B-8C2C187A088A}"/>
    <dgm:cxn modelId="{1D28E249-225C-4CCF-9766-4C9903BA3677}" srcId="{B2D574F2-5F9E-48AE-B90F-EE5F57F8018A}" destId="{3E909DED-86A2-4B25-AF58-C6F36EA5ACC7}" srcOrd="1" destOrd="0" parTransId="{F4A82B52-A198-40BB-A7FC-BCC16AE59F66}" sibTransId="{CC4A23B1-0D83-42EF-A704-B33C9B970D6C}"/>
    <dgm:cxn modelId="{5DC32250-048B-4042-B37E-99014D937B78}" type="presOf" srcId="{2726550E-86BF-435C-96C8-F56F4167B760}" destId="{D4189D98-DA4A-4812-9EEA-60672EF97F4F}" srcOrd="1" destOrd="0" presId="urn:microsoft.com/office/officeart/2005/8/layout/list1"/>
    <dgm:cxn modelId="{3AAA4D53-C694-4CD2-A62E-1774A1676BDB}" type="presOf" srcId="{BAEF6FE0-EFC3-4367-B3AF-A82DA98E4B23}" destId="{91C16E5F-9FBF-48DB-8792-DD5F7732CCD9}" srcOrd="0" destOrd="9" presId="urn:microsoft.com/office/officeart/2005/8/layout/list1"/>
    <dgm:cxn modelId="{445EC97E-602F-41E9-9BCA-792F4DEA7855}" srcId="{BE4BECD8-DD89-4230-9D8B-85236592FD5A}" destId="{3C320750-62F2-41AC-86A6-851026FE4B9A}" srcOrd="4" destOrd="0" parTransId="{79B55787-9418-49CB-971B-9FEB880F0A1D}" sibTransId="{005E7BE3-61B2-4586-BABA-D67FB2CE5931}"/>
    <dgm:cxn modelId="{C7673A83-2BEC-4D6F-8AD9-96C2CDF706B1}" type="presOf" srcId="{2726550E-86BF-435C-96C8-F56F4167B760}" destId="{881F6AC0-AF3D-4586-9EC5-A9A9CF9DED46}" srcOrd="0" destOrd="0" presId="urn:microsoft.com/office/officeart/2005/8/layout/list1"/>
    <dgm:cxn modelId="{C2066089-9E36-429E-B108-06A240CBF56E}" type="presOf" srcId="{797912F2-CC1F-4F21-9F15-6DF67B8A7DF0}" destId="{91C16E5F-9FBF-48DB-8792-DD5F7732CCD9}" srcOrd="0" destOrd="2" presId="urn:microsoft.com/office/officeart/2005/8/layout/list1"/>
    <dgm:cxn modelId="{CD53758A-944A-4402-A606-AAA65F57082F}" type="presOf" srcId="{F141E1BF-FDB0-4AC8-BBA4-DA31F73B4EC2}" destId="{197A0BB4-831C-4DCE-A7F4-E8F61F95859C}" srcOrd="0" destOrd="0" presId="urn:microsoft.com/office/officeart/2005/8/layout/list1"/>
    <dgm:cxn modelId="{69385C8C-7221-41D8-B31C-5EFE9B8859E9}" type="presOf" srcId="{26DB6306-32F5-43BB-9C07-15D3601F788F}" destId="{91C16E5F-9FBF-48DB-8792-DD5F7732CCD9}" srcOrd="0" destOrd="0" presId="urn:microsoft.com/office/officeart/2005/8/layout/list1"/>
    <dgm:cxn modelId="{0DA56297-B41F-4F50-B55C-F54BAE121578}" type="presOf" srcId="{BE4BECD8-DD89-4230-9D8B-85236592FD5A}" destId="{91C16E5F-9FBF-48DB-8792-DD5F7732CCD9}" srcOrd="0" destOrd="1" presId="urn:microsoft.com/office/officeart/2005/8/layout/list1"/>
    <dgm:cxn modelId="{544FEC99-8F55-4447-86D7-7A8AC095D421}" type="presOf" srcId="{5C22CDDC-7E77-4911-9532-B3FBCC928449}" destId="{91C16E5F-9FBF-48DB-8792-DD5F7732CCD9}" srcOrd="0" destOrd="5" presId="urn:microsoft.com/office/officeart/2005/8/layout/list1"/>
    <dgm:cxn modelId="{1768A3A1-19CF-4785-8191-03A88027DFB7}" srcId="{BE4BECD8-DD89-4230-9D8B-85236592FD5A}" destId="{582D02F3-9AA8-406F-8C8E-B1AD43F143F4}" srcOrd="6" destOrd="0" parTransId="{A5B7482F-0B9D-4AF7-91AC-2FA330EA2627}" sibTransId="{D81EB0E2-59D4-4ED8-992D-661DB02F3C00}"/>
    <dgm:cxn modelId="{30F1C4A3-7909-44FD-A998-9C6BA2A19ADD}" srcId="{3E909DED-86A2-4B25-AF58-C6F36EA5ACC7}" destId="{BE4BECD8-DD89-4230-9D8B-85236592FD5A}" srcOrd="1" destOrd="0" parTransId="{ED72E948-9258-45BF-8473-C0B04A93768E}" sibTransId="{160559CF-95A7-45D7-8868-B243B2CC9624}"/>
    <dgm:cxn modelId="{5D89CFB5-1A93-4B64-831F-322381C896B8}" srcId="{3E909DED-86A2-4B25-AF58-C6F36EA5ACC7}" destId="{26DB6306-32F5-43BB-9C07-15D3601F788F}" srcOrd="0" destOrd="0" parTransId="{FBE9706D-015F-4B36-A36C-9BC856AC4F2B}" sibTransId="{1A826FB6-4307-4C9F-BAFA-C1DF856A8E66}"/>
    <dgm:cxn modelId="{1A6C1ABA-7C06-4586-8CE4-36627DC114A6}" type="presOf" srcId="{B2D574F2-5F9E-48AE-B90F-EE5F57F8018A}" destId="{66197F17-8EE3-4DFC-9450-C3C3197F85C7}" srcOrd="0" destOrd="0" presId="urn:microsoft.com/office/officeart/2005/8/layout/list1"/>
    <dgm:cxn modelId="{8BE936C1-28CD-4D30-B2C6-DE41E5FC2C36}" type="presOf" srcId="{0F03696A-54E2-402A-AA0C-7CCB5AB101FC}" destId="{91C16E5F-9FBF-48DB-8792-DD5F7732CCD9}" srcOrd="0" destOrd="3" presId="urn:microsoft.com/office/officeart/2005/8/layout/list1"/>
    <dgm:cxn modelId="{42B415C4-4AD8-44B1-B3F9-52C8E85BDAE1}" type="presOf" srcId="{3E909DED-86A2-4B25-AF58-C6F36EA5ACC7}" destId="{384EA2A5-780F-4550-BDEB-A071736E6A08}" srcOrd="1" destOrd="0" presId="urn:microsoft.com/office/officeart/2005/8/layout/list1"/>
    <dgm:cxn modelId="{DCB88DC8-4DFD-4CB9-BAAD-7ECF1CFEC3D6}" srcId="{BE4BECD8-DD89-4230-9D8B-85236592FD5A}" destId="{5C22CDDC-7E77-4911-9532-B3FBCC928449}" srcOrd="3" destOrd="0" parTransId="{6EEF44D6-95B8-44A3-AE7F-C1187E03A738}" sibTransId="{44E869BB-2846-4B32-9D4C-C982F5FA0852}"/>
    <dgm:cxn modelId="{BC48B6D2-D9E2-4F36-845E-74C5F3A8F5A1}" type="presOf" srcId="{5872F1F1-A59E-47F8-A766-CE1A403E251B}" destId="{91C16E5F-9FBF-48DB-8792-DD5F7732CCD9}" srcOrd="0" destOrd="4" presId="urn:microsoft.com/office/officeart/2005/8/layout/list1"/>
    <dgm:cxn modelId="{BC5870D8-4BCF-40CD-833E-B9463CC902FD}" srcId="{BE4BECD8-DD89-4230-9D8B-85236592FD5A}" destId="{BAEF6FE0-EFC3-4367-B3AF-A82DA98E4B23}" srcOrd="7" destOrd="0" parTransId="{DE117CF4-86DC-495C-9F06-3FB432172D6D}" sibTransId="{3F7D0616-4CE2-4132-85DB-AD2B41A3B73D}"/>
    <dgm:cxn modelId="{42E106DB-B220-4C6B-BE94-00D46C94B738}" type="presOf" srcId="{3E909DED-86A2-4B25-AF58-C6F36EA5ACC7}" destId="{6BE8F63F-04D8-49B2-A63A-98AA6072FFA9}" srcOrd="0" destOrd="0" presId="urn:microsoft.com/office/officeart/2005/8/layout/list1"/>
    <dgm:cxn modelId="{37A305F0-F5E8-4916-B4FD-1EF0C1AD5139}" type="presOf" srcId="{AD144B27-F2F4-41B2-87F9-47436E141577}" destId="{91C16E5F-9FBF-48DB-8792-DD5F7732CCD9}" srcOrd="0" destOrd="7" presId="urn:microsoft.com/office/officeart/2005/8/layout/list1"/>
    <dgm:cxn modelId="{2585BD1C-2E71-40F2-B672-CE4CF7C385F3}" type="presParOf" srcId="{66197F17-8EE3-4DFC-9450-C3C3197F85C7}" destId="{0AB03722-4856-408A-90E6-9324511C755C}" srcOrd="0" destOrd="0" presId="urn:microsoft.com/office/officeart/2005/8/layout/list1"/>
    <dgm:cxn modelId="{4B52721F-3DC0-4F56-8D6E-D12ED2355C54}" type="presParOf" srcId="{0AB03722-4856-408A-90E6-9324511C755C}" destId="{881F6AC0-AF3D-4586-9EC5-A9A9CF9DED46}" srcOrd="0" destOrd="0" presId="urn:microsoft.com/office/officeart/2005/8/layout/list1"/>
    <dgm:cxn modelId="{BBB0A602-E44F-49AE-8D58-A80E7656D0C8}" type="presParOf" srcId="{0AB03722-4856-408A-90E6-9324511C755C}" destId="{D4189D98-DA4A-4812-9EEA-60672EF97F4F}" srcOrd="1" destOrd="0" presId="urn:microsoft.com/office/officeart/2005/8/layout/list1"/>
    <dgm:cxn modelId="{2966921A-8CA0-4E60-B24D-5BA15CFEE0CB}" type="presParOf" srcId="{66197F17-8EE3-4DFC-9450-C3C3197F85C7}" destId="{A1C1FFE1-8882-4FB8-93E6-169EFC3337BE}" srcOrd="1" destOrd="0" presId="urn:microsoft.com/office/officeart/2005/8/layout/list1"/>
    <dgm:cxn modelId="{45B2876B-A9A9-4548-801B-39246EDACD92}" type="presParOf" srcId="{66197F17-8EE3-4DFC-9450-C3C3197F85C7}" destId="{197A0BB4-831C-4DCE-A7F4-E8F61F95859C}" srcOrd="2" destOrd="0" presId="urn:microsoft.com/office/officeart/2005/8/layout/list1"/>
    <dgm:cxn modelId="{44572D8B-929A-4F43-866F-911F07C04D32}" type="presParOf" srcId="{66197F17-8EE3-4DFC-9450-C3C3197F85C7}" destId="{C3AD3AA5-89A7-46B2-BD44-7BA565CC20CD}" srcOrd="3" destOrd="0" presId="urn:microsoft.com/office/officeart/2005/8/layout/list1"/>
    <dgm:cxn modelId="{0065E04F-A2FA-4FA9-9287-A07830635972}" type="presParOf" srcId="{66197F17-8EE3-4DFC-9450-C3C3197F85C7}" destId="{561255EE-586D-44F7-B99D-FCE5031F8398}" srcOrd="4" destOrd="0" presId="urn:microsoft.com/office/officeart/2005/8/layout/list1"/>
    <dgm:cxn modelId="{57219369-297D-4A0D-81B7-C4A023B13171}" type="presParOf" srcId="{561255EE-586D-44F7-B99D-FCE5031F8398}" destId="{6BE8F63F-04D8-49B2-A63A-98AA6072FFA9}" srcOrd="0" destOrd="0" presId="urn:microsoft.com/office/officeart/2005/8/layout/list1"/>
    <dgm:cxn modelId="{E73FB07F-4E57-462D-B9B0-144B399AD880}" type="presParOf" srcId="{561255EE-586D-44F7-B99D-FCE5031F8398}" destId="{384EA2A5-780F-4550-BDEB-A071736E6A08}" srcOrd="1" destOrd="0" presId="urn:microsoft.com/office/officeart/2005/8/layout/list1"/>
    <dgm:cxn modelId="{C46BD4A0-04EF-4AF0-B307-FA99025B3068}" type="presParOf" srcId="{66197F17-8EE3-4DFC-9450-C3C3197F85C7}" destId="{28CE172E-2722-40A1-B32F-25FFF00CEA8C}" srcOrd="5" destOrd="0" presId="urn:microsoft.com/office/officeart/2005/8/layout/list1"/>
    <dgm:cxn modelId="{1B441E09-D4B0-4A8F-ABFE-BA3E5140C8BF}" type="presParOf" srcId="{66197F17-8EE3-4DFC-9450-C3C3197F85C7}" destId="{91C16E5F-9FBF-48DB-8792-DD5F7732CCD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78AFEF82-B96D-4826-9D7D-246BAC9AD981}">
      <dgm:prSet phldr="0"/>
      <dgm:spPr/>
      <dgm:t>
        <a:bodyPr/>
        <a:lstStyle/>
        <a:p>
          <a:pPr rtl="0"/>
          <a:r>
            <a:rPr lang="en-NZ">
              <a:latin typeface="Cera Pro"/>
              <a:ea typeface="Calibri"/>
              <a:cs typeface="Calibri"/>
            </a:rPr>
            <a:t>Establishment principles</a:t>
          </a:r>
        </a:p>
      </dgm:t>
    </dgm:pt>
    <dgm:pt modelId="{05C1D6F4-5486-40C6-8374-143D4ACB7E48}" type="parTrans" cxnId="{9005515E-138F-49D5-9512-F018D0E360CE}">
      <dgm:prSet/>
      <dgm:spPr/>
    </dgm:pt>
    <dgm:pt modelId="{5528384E-F36A-4648-94C7-D9EA23DDAAD1}" type="sibTrans" cxnId="{9005515E-138F-49D5-9512-F018D0E360CE}">
      <dgm:prSet/>
      <dgm:spPr/>
    </dgm:pt>
    <dgm:pt modelId="{FDFD38BC-9ABE-4E20-B105-F9C2B8CB8233}">
      <dgm:prSet phldr="0"/>
      <dgm:spPr/>
      <dgm:t>
        <a:bodyPr/>
        <a:lstStyle/>
        <a:p>
          <a:pPr algn="l" rtl="0">
            <a:lnSpc>
              <a:spcPct val="90000"/>
            </a:lnSpc>
          </a:pPr>
          <a:r>
            <a:rPr lang="en-US">
              <a:solidFill>
                <a:srgbClr val="000000"/>
              </a:solidFill>
              <a:latin typeface="Cera Pro"/>
              <a:ea typeface="Calibri"/>
              <a:cs typeface="Calibri"/>
            </a:rPr>
            <a:t>Purpose: </a:t>
          </a:r>
          <a:r>
            <a:rPr lang="en-NZ">
              <a:solidFill>
                <a:srgbClr val="000000"/>
              </a:solidFill>
              <a:latin typeface="Cera Pro"/>
            </a:rPr>
            <a:t>Set out how water services business will safely transfer from Councils into CCO</a:t>
          </a:r>
          <a:endParaRPr lang="en-US" b="1">
            <a:solidFill>
              <a:srgbClr val="FFFFFF"/>
            </a:solidFill>
            <a:latin typeface="Cera Pro"/>
          </a:endParaRPr>
        </a:p>
      </dgm:t>
    </dgm:pt>
    <dgm:pt modelId="{0361FDD3-9EA4-472E-BD44-AF537AF1705B}" type="parTrans" cxnId="{2AB2F3A7-5189-406F-8AD6-AEB00B12D78D}">
      <dgm:prSet/>
      <dgm:spPr/>
    </dgm:pt>
    <dgm:pt modelId="{7EB469BC-8316-4238-91D6-5A89581D3788}" type="sibTrans" cxnId="{2AB2F3A7-5189-406F-8AD6-AEB00B12D78D}">
      <dgm:prSet/>
      <dgm:spPr/>
    </dgm:pt>
    <dgm:pt modelId="{AFBDD557-4D61-4687-BE50-1A88C0AA4BE5}">
      <dgm:prSet phldr="0"/>
      <dgm:spPr/>
      <dgm:t>
        <a:bodyPr/>
        <a:lstStyle/>
        <a:p>
          <a:pPr algn="l">
            <a:lnSpc>
              <a:spcPct val="90000"/>
            </a:lnSpc>
          </a:pPr>
          <a:r>
            <a:rPr lang="en-NZ">
              <a:solidFill>
                <a:srgbClr val="000000"/>
              </a:solidFill>
              <a:latin typeface="Cera Pro"/>
            </a:rPr>
            <a:t>Will be driven by the Board</a:t>
          </a:r>
          <a:endParaRPr lang="en-US" b="1">
            <a:solidFill>
              <a:srgbClr val="FFFFFF"/>
            </a:solidFill>
            <a:latin typeface="Cera Pro"/>
          </a:endParaRPr>
        </a:p>
      </dgm:t>
    </dgm:pt>
    <dgm:pt modelId="{193F9F3E-E932-4C7C-8A24-A99425806464}" type="parTrans" cxnId="{87FCED4B-F47D-495E-BBF5-51C62F408EC6}">
      <dgm:prSet/>
      <dgm:spPr/>
    </dgm:pt>
    <dgm:pt modelId="{42E67F41-3400-4C52-859E-9536449B32F6}" type="sibTrans" cxnId="{87FCED4B-F47D-495E-BBF5-51C62F408EC6}">
      <dgm:prSet/>
      <dgm:spPr/>
    </dgm:pt>
    <dgm:pt modelId="{1E5D9D80-E7C9-4868-829C-EF6DDAFE953B}">
      <dgm:prSet phldr="0"/>
      <dgm:spPr/>
      <dgm:t>
        <a:bodyPr/>
        <a:lstStyle/>
        <a:p>
          <a:pPr algn="l">
            <a:lnSpc>
              <a:spcPct val="90000"/>
            </a:lnSpc>
          </a:pPr>
          <a:r>
            <a:rPr lang="en-AU" b="1">
              <a:solidFill>
                <a:srgbClr val="000000"/>
              </a:solidFill>
              <a:latin typeface="Calibri"/>
              <a:ea typeface="Calibri"/>
              <a:cs typeface="Calibri"/>
            </a:rPr>
            <a:t>Simplicity</a:t>
          </a:r>
          <a:r>
            <a:rPr lang="en-AU">
              <a:solidFill>
                <a:srgbClr val="000000"/>
              </a:solidFill>
              <a:latin typeface="Calibri"/>
              <a:ea typeface="Calibri"/>
              <a:cs typeface="Calibri"/>
            </a:rPr>
            <a:t>: people understand what is proposed and why </a:t>
          </a:r>
          <a:endParaRPr lang="en-NZ">
            <a:solidFill>
              <a:srgbClr val="000000"/>
            </a:solidFill>
            <a:latin typeface="Calibri"/>
            <a:ea typeface="Calibri"/>
            <a:cs typeface="Calibri"/>
          </a:endParaRPr>
        </a:p>
      </dgm:t>
    </dgm:pt>
    <dgm:pt modelId="{F8652FA6-2490-4130-81EC-60EE8FF56A89}" type="parTrans" cxnId="{60C6663A-58A6-4B68-8892-DF01923E51E3}">
      <dgm:prSet/>
      <dgm:spPr/>
    </dgm:pt>
    <dgm:pt modelId="{BE307F8D-A267-4203-9961-D6B01A1D187A}" type="sibTrans" cxnId="{60C6663A-58A6-4B68-8892-DF01923E51E3}">
      <dgm:prSet/>
      <dgm:spPr/>
    </dgm:pt>
    <dgm:pt modelId="{DD4B28BF-7021-4FD1-ABAB-25DB5B8DD37C}">
      <dgm:prSet phldr="0"/>
      <dgm:spPr/>
      <dgm:t>
        <a:bodyPr/>
        <a:lstStyle/>
        <a:p>
          <a:pPr algn="l">
            <a:lnSpc>
              <a:spcPct val="90000"/>
            </a:lnSpc>
          </a:pPr>
          <a:r>
            <a:rPr lang="en-AU" b="1">
              <a:solidFill>
                <a:srgbClr val="000000"/>
              </a:solidFill>
              <a:latin typeface="Calibri"/>
              <a:ea typeface="Calibri"/>
              <a:cs typeface="Calibri"/>
            </a:rPr>
            <a:t>Equitable</a:t>
          </a:r>
          <a:r>
            <a:rPr lang="en-AU">
              <a:solidFill>
                <a:srgbClr val="000000"/>
              </a:solidFill>
              <a:latin typeface="Calibri"/>
              <a:ea typeface="Calibri"/>
              <a:cs typeface="Calibri"/>
            </a:rPr>
            <a:t>: everyone wins at some stage    </a:t>
          </a:r>
          <a:endParaRPr lang="en-NZ">
            <a:solidFill>
              <a:srgbClr val="000000"/>
            </a:solidFill>
            <a:latin typeface="Calibri"/>
            <a:ea typeface="Calibri"/>
            <a:cs typeface="Calibri"/>
          </a:endParaRPr>
        </a:p>
      </dgm:t>
    </dgm:pt>
    <dgm:pt modelId="{59D39E68-A7E0-41E9-A7F2-F8FD75B6A47A}" type="parTrans" cxnId="{912C8D12-D5CC-4E95-A487-F6E5318B6A08}">
      <dgm:prSet/>
      <dgm:spPr/>
    </dgm:pt>
    <dgm:pt modelId="{D2359468-3AB6-4461-B228-0A7CF1D3448A}" type="sibTrans" cxnId="{912C8D12-D5CC-4E95-A487-F6E5318B6A08}">
      <dgm:prSet/>
      <dgm:spPr/>
    </dgm:pt>
    <dgm:pt modelId="{FB048ABA-6066-488D-95CD-86C75B7F6979}">
      <dgm:prSet phldr="0"/>
      <dgm:spPr/>
      <dgm:t>
        <a:bodyPr/>
        <a:lstStyle/>
        <a:p>
          <a:pPr algn="l">
            <a:lnSpc>
              <a:spcPct val="90000"/>
            </a:lnSpc>
          </a:pPr>
          <a:r>
            <a:rPr lang="en-AU" b="1">
              <a:solidFill>
                <a:srgbClr val="000000"/>
              </a:solidFill>
              <a:latin typeface="Calibri"/>
              <a:ea typeface="Calibri"/>
              <a:cs typeface="Calibri"/>
            </a:rPr>
            <a:t>Value for money</a:t>
          </a:r>
          <a:r>
            <a:rPr lang="en-AU">
              <a:solidFill>
                <a:srgbClr val="000000"/>
              </a:solidFill>
              <a:latin typeface="Calibri"/>
              <a:ea typeface="Calibri"/>
              <a:cs typeface="Calibri"/>
            </a:rPr>
            <a:t>: choices made as part of transition using sound procurement to get the best public value  </a:t>
          </a:r>
          <a:endParaRPr lang="en-NZ">
            <a:solidFill>
              <a:srgbClr val="000000"/>
            </a:solidFill>
            <a:latin typeface="Calibri"/>
            <a:ea typeface="Calibri"/>
            <a:cs typeface="Calibri"/>
          </a:endParaRPr>
        </a:p>
      </dgm:t>
    </dgm:pt>
    <dgm:pt modelId="{893EED75-AD07-4928-8B95-AC4C52A6C61A}" type="parTrans" cxnId="{0B01D483-6D2F-4255-90A7-08C4E341DC46}">
      <dgm:prSet/>
      <dgm:spPr/>
    </dgm:pt>
    <dgm:pt modelId="{1F18B30F-FB47-45D3-99F7-4FE6B0B1C0BD}" type="sibTrans" cxnId="{0B01D483-6D2F-4255-90A7-08C4E341DC46}">
      <dgm:prSet/>
      <dgm:spPr/>
    </dgm:pt>
    <dgm:pt modelId="{AA5F36A6-8AD4-48EC-AC9C-122C33F85220}">
      <dgm:prSet phldr="0"/>
      <dgm:spPr/>
      <dgm:t>
        <a:bodyPr/>
        <a:lstStyle/>
        <a:p>
          <a:pPr algn="l">
            <a:lnSpc>
              <a:spcPct val="90000"/>
            </a:lnSpc>
          </a:pPr>
          <a:r>
            <a:rPr lang="en-NZ" b="1">
              <a:solidFill>
                <a:srgbClr val="000000"/>
              </a:solidFill>
              <a:latin typeface="Calibri"/>
              <a:ea typeface="Calibri"/>
              <a:cs typeface="Calibri"/>
            </a:rPr>
            <a:t>Safe transition</a:t>
          </a:r>
          <a:r>
            <a:rPr lang="en-NZ">
              <a:solidFill>
                <a:srgbClr val="000000"/>
              </a:solidFill>
              <a:latin typeface="Calibri"/>
              <a:ea typeface="Calibri"/>
              <a:cs typeface="Calibri"/>
            </a:rPr>
            <a:t>: focus during establishment is on safe transition with transformational outcomes being a long-term objective </a:t>
          </a:r>
          <a:endParaRPr lang="en-US">
            <a:solidFill>
              <a:srgbClr val="000000"/>
            </a:solidFill>
            <a:latin typeface="Calibri"/>
            <a:ea typeface="Calibri"/>
            <a:cs typeface="Calibri"/>
          </a:endParaRPr>
        </a:p>
      </dgm:t>
    </dgm:pt>
    <dgm:pt modelId="{C2655795-EA64-46A4-9888-1BEEAA88BA6B}" type="parTrans" cxnId="{1E78E215-BCB5-4F8E-ABC8-64EDDB36EBC8}">
      <dgm:prSet/>
      <dgm:spPr/>
    </dgm:pt>
    <dgm:pt modelId="{93A444D5-BB5F-41C5-BE84-D270618046D0}" type="sibTrans" cxnId="{1E78E215-BCB5-4F8E-ABC8-64EDDB36EBC8}">
      <dgm:prSet/>
      <dgm:spPr/>
    </dgm:pt>
    <dgm:pt modelId="{28B40618-8794-4122-B066-675D91207CA8}">
      <dgm:prSet phldr="0"/>
      <dgm:spPr/>
      <dgm:t>
        <a:bodyPr/>
        <a:lstStyle/>
        <a:p>
          <a:pPr algn="l" rtl="0">
            <a:lnSpc>
              <a:spcPct val="90000"/>
            </a:lnSpc>
          </a:pPr>
          <a:r>
            <a:rPr lang="en-NZ" b="1">
              <a:solidFill>
                <a:srgbClr val="000000"/>
              </a:solidFill>
              <a:latin typeface="Calibri"/>
              <a:ea typeface="Calibri"/>
              <a:cs typeface="Calibri"/>
            </a:rPr>
            <a:t>Manage expectations</a:t>
          </a:r>
          <a:r>
            <a:rPr lang="en-NZ">
              <a:solidFill>
                <a:srgbClr val="000000"/>
              </a:solidFill>
              <a:latin typeface="Calibri"/>
              <a:ea typeface="Calibri"/>
              <a:cs typeface="Calibri"/>
            </a:rPr>
            <a:t>: maintain confidence of key stakeholders </a:t>
          </a:r>
          <a:endParaRPr lang="en-US">
            <a:solidFill>
              <a:srgbClr val="000000"/>
            </a:solidFill>
            <a:latin typeface="Calibri"/>
            <a:ea typeface="Calibri"/>
            <a:cs typeface="Calibri"/>
          </a:endParaRPr>
        </a:p>
      </dgm:t>
    </dgm:pt>
    <dgm:pt modelId="{B60CDF85-569B-4A1A-85C0-11BB0B544507}" type="parTrans" cxnId="{DCF24887-F036-4FE5-A5D0-2705704B7349}">
      <dgm:prSet/>
      <dgm:spPr/>
    </dgm:pt>
    <dgm:pt modelId="{0495AD36-9D61-4E4F-9E0E-7D67AE180A37}" type="sibTrans" cxnId="{DCF24887-F036-4FE5-A5D0-2705704B7349}">
      <dgm:prSet/>
      <dgm:spPr/>
    </dgm:pt>
    <dgm:pt modelId="{5A50BD65-4890-4172-A05D-B4833FD330A4}">
      <dgm:prSet phldr="0"/>
      <dgm:spPr/>
      <dgm:t>
        <a:bodyPr/>
        <a:lstStyle/>
        <a:p>
          <a:pPr algn="l">
            <a:lnSpc>
              <a:spcPct val="90000"/>
            </a:lnSpc>
          </a:pPr>
          <a:r>
            <a:rPr lang="en-NZ" b="1">
              <a:solidFill>
                <a:srgbClr val="000000"/>
              </a:solidFill>
              <a:latin typeface="Calibri"/>
              <a:ea typeface="Calibri"/>
              <a:cs typeface="Calibri"/>
            </a:rPr>
            <a:t>Customers</a:t>
          </a:r>
          <a:r>
            <a:rPr lang="en-NZ">
              <a:solidFill>
                <a:srgbClr val="000000"/>
              </a:solidFill>
              <a:latin typeface="Calibri"/>
              <a:ea typeface="Calibri"/>
              <a:cs typeface="Calibri"/>
            </a:rPr>
            <a:t>: create seamless transition from a service delivery viewpoint</a:t>
          </a:r>
          <a:endParaRPr lang="en-US">
            <a:solidFill>
              <a:srgbClr val="000000"/>
            </a:solidFill>
            <a:latin typeface="Calibri"/>
            <a:ea typeface="Calibri"/>
            <a:cs typeface="Calibri"/>
          </a:endParaRPr>
        </a:p>
      </dgm:t>
    </dgm:pt>
    <dgm:pt modelId="{64420A83-5E22-4C9E-BD83-2AB28C7F19D4}" type="parTrans" cxnId="{30D4AAC0-3FB4-48DB-955C-384C4B876BCE}">
      <dgm:prSet/>
      <dgm:spPr/>
    </dgm:pt>
    <dgm:pt modelId="{CF8F2191-01DB-48D9-AA3C-88D512AB409A}" type="sibTrans" cxnId="{30D4AAC0-3FB4-48DB-955C-384C4B876BCE}">
      <dgm:prSet/>
      <dgm:spPr/>
    </dgm:pt>
    <dgm:pt modelId="{4025C187-DA35-48A7-803D-3BAFABCD7080}">
      <dgm:prSet phldr="0"/>
      <dgm:spPr/>
      <dgm:t>
        <a:bodyPr/>
        <a:lstStyle/>
        <a:p>
          <a:pPr algn="l">
            <a:lnSpc>
              <a:spcPct val="90000"/>
            </a:lnSpc>
          </a:pPr>
          <a:r>
            <a:rPr lang="en-NZ" b="1">
              <a:solidFill>
                <a:srgbClr val="000000"/>
              </a:solidFill>
              <a:latin typeface="Calibri"/>
              <a:ea typeface="Calibri"/>
              <a:cs typeface="Calibri"/>
            </a:rPr>
            <a:t>Employees</a:t>
          </a:r>
          <a:r>
            <a:rPr lang="en-NZ">
              <a:solidFill>
                <a:srgbClr val="000000"/>
              </a:solidFill>
              <a:latin typeface="Calibri"/>
              <a:ea typeface="Calibri"/>
              <a:cs typeface="Calibri"/>
            </a:rPr>
            <a:t>: certainty, opportunity, fairness and consistency – feel valued</a:t>
          </a:r>
        </a:p>
      </dgm:t>
    </dgm:pt>
    <dgm:pt modelId="{3F5802B8-2FBE-4296-AF40-75C1DD95A9CC}" type="parTrans" cxnId="{0F1C6966-A882-44D7-9D18-7AB08944DD06}">
      <dgm:prSet/>
      <dgm:spPr/>
    </dgm:pt>
    <dgm:pt modelId="{FC5A735D-2245-4731-9251-921361955B92}" type="sibTrans" cxnId="{0F1C6966-A882-44D7-9D18-7AB08944DD06}">
      <dgm:prSet/>
      <dgm:spPr/>
    </dgm:pt>
    <dgm:pt modelId="{26AA08E6-920F-4174-98A4-A7ACDA9EC254}">
      <dgm:prSet phldr="0"/>
      <dgm:spPr/>
      <dgm:t>
        <a:bodyPr/>
        <a:lstStyle/>
        <a:p>
          <a:pPr algn="l" rtl="0">
            <a:lnSpc>
              <a:spcPct val="90000"/>
            </a:lnSpc>
          </a:pPr>
          <a:r>
            <a:rPr lang="en-AU" b="1">
              <a:solidFill>
                <a:schemeClr val="tx1"/>
              </a:solidFill>
              <a:latin typeface="Calibri"/>
              <a:ea typeface="Calibri"/>
              <a:cs typeface="Calibri"/>
            </a:rPr>
            <a:t>Include:</a:t>
          </a:r>
          <a:endParaRPr lang="en-NZ" b="0">
            <a:solidFill>
              <a:schemeClr val="tx1"/>
            </a:solidFill>
            <a:latin typeface="Calibri"/>
            <a:ea typeface="Calibri"/>
            <a:cs typeface="Calibri"/>
          </a:endParaRPr>
        </a:p>
      </dgm:t>
    </dgm:pt>
    <dgm:pt modelId="{2DD2590A-BD42-4250-81E3-B3FCF75F90B0}" type="parTrans" cxnId="{1F37BA1F-97E9-45B0-B212-4D492C4A6EBF}">
      <dgm:prSet/>
      <dgm:spPr/>
    </dgm:pt>
    <dgm:pt modelId="{FA3CAD67-06AC-42A0-B346-0CFEF344BAC6}" type="sibTrans" cxnId="{1F37BA1F-97E9-45B0-B212-4D492C4A6EBF}">
      <dgm:prSet/>
      <dgm:spPr/>
    </dgm:pt>
    <dgm:pt modelId="{66197F17-8EE3-4DFC-9450-C3C3197F85C7}" type="pres">
      <dgm:prSet presAssocID="{B2D574F2-5F9E-48AE-B90F-EE5F57F8018A}" presName="linear" presStyleCnt="0">
        <dgm:presLayoutVars>
          <dgm:dir/>
          <dgm:animLvl val="lvl"/>
          <dgm:resizeHandles val="exact"/>
        </dgm:presLayoutVars>
      </dgm:prSet>
      <dgm:spPr/>
    </dgm:pt>
    <dgm:pt modelId="{B963AC75-9459-4BE4-AFD7-531323217ABC}" type="pres">
      <dgm:prSet presAssocID="{78AFEF82-B96D-4826-9D7D-246BAC9AD981}" presName="parentLin" presStyleCnt="0"/>
      <dgm:spPr/>
    </dgm:pt>
    <dgm:pt modelId="{ED3C1E38-8BCC-4B03-90A2-81D24A3D568C}" type="pres">
      <dgm:prSet presAssocID="{78AFEF82-B96D-4826-9D7D-246BAC9AD981}" presName="parentLeftMargin" presStyleLbl="node1" presStyleIdx="0" presStyleCnt="2"/>
      <dgm:spPr/>
    </dgm:pt>
    <dgm:pt modelId="{BF971472-F7A9-415D-AC12-7E5DA6FAE63B}" type="pres">
      <dgm:prSet presAssocID="{78AFEF82-B96D-4826-9D7D-246BAC9AD981}" presName="parentText" presStyleLbl="node1" presStyleIdx="0" presStyleCnt="2">
        <dgm:presLayoutVars>
          <dgm:chMax val="0"/>
          <dgm:bulletEnabled val="1"/>
        </dgm:presLayoutVars>
      </dgm:prSet>
      <dgm:spPr/>
    </dgm:pt>
    <dgm:pt modelId="{8C5FCA41-7DDF-42F6-B269-21C82B6D8AC6}" type="pres">
      <dgm:prSet presAssocID="{78AFEF82-B96D-4826-9D7D-246BAC9AD981}" presName="negativeSpace" presStyleCnt="0"/>
      <dgm:spPr/>
    </dgm:pt>
    <dgm:pt modelId="{C91C687E-BDD4-44B6-97DF-8BFB08A855EE}" type="pres">
      <dgm:prSet presAssocID="{78AFEF82-B96D-4826-9D7D-246BAC9AD981}" presName="childText" presStyleLbl="conFgAcc1" presStyleIdx="0" presStyleCnt="2">
        <dgm:presLayoutVars>
          <dgm:bulletEnabled val="1"/>
        </dgm:presLayoutVars>
      </dgm:prSet>
      <dgm:spPr/>
    </dgm:pt>
    <dgm:pt modelId="{3867042D-8CBE-4E79-841F-C1CDAC03BB93}" type="pres">
      <dgm:prSet presAssocID="{5528384E-F36A-4648-94C7-D9EA23DDAAD1}" presName="spaceBetweenRectangles" presStyleCnt="0"/>
      <dgm:spPr/>
    </dgm:pt>
    <dgm:pt modelId="{594B014C-7D15-4FF2-8BE3-F51F49FA2370}" type="pres">
      <dgm:prSet presAssocID="{26AA08E6-920F-4174-98A4-A7ACDA9EC254}" presName="parentLin" presStyleCnt="0"/>
      <dgm:spPr/>
    </dgm:pt>
    <dgm:pt modelId="{B7FB1001-E41C-4D5A-901A-BCC272CE6612}" type="pres">
      <dgm:prSet presAssocID="{26AA08E6-920F-4174-98A4-A7ACDA9EC254}" presName="parentLeftMargin" presStyleLbl="node1" presStyleIdx="0" presStyleCnt="2"/>
      <dgm:spPr/>
    </dgm:pt>
    <dgm:pt modelId="{F113D02E-50EE-4133-A072-DC266FE96EF1}" type="pres">
      <dgm:prSet presAssocID="{26AA08E6-920F-4174-98A4-A7ACDA9EC254}" presName="parentText" presStyleLbl="node1" presStyleIdx="1" presStyleCnt="2">
        <dgm:presLayoutVars>
          <dgm:chMax val="0"/>
          <dgm:bulletEnabled val="1"/>
        </dgm:presLayoutVars>
      </dgm:prSet>
      <dgm:spPr/>
    </dgm:pt>
    <dgm:pt modelId="{5F8880B2-A982-4654-B1C6-A73123D3A6B3}" type="pres">
      <dgm:prSet presAssocID="{26AA08E6-920F-4174-98A4-A7ACDA9EC254}" presName="negativeSpace" presStyleCnt="0"/>
      <dgm:spPr/>
    </dgm:pt>
    <dgm:pt modelId="{2C2483CB-830A-44D2-AA8B-FC56D9CD944A}" type="pres">
      <dgm:prSet presAssocID="{26AA08E6-920F-4174-98A4-A7ACDA9EC254}" presName="childText" presStyleLbl="conFgAcc1" presStyleIdx="1" presStyleCnt="2">
        <dgm:presLayoutVars>
          <dgm:bulletEnabled val="1"/>
        </dgm:presLayoutVars>
      </dgm:prSet>
      <dgm:spPr/>
    </dgm:pt>
  </dgm:ptLst>
  <dgm:cxnLst>
    <dgm:cxn modelId="{912C8D12-D5CC-4E95-A487-F6E5318B6A08}" srcId="{26AA08E6-920F-4174-98A4-A7ACDA9EC254}" destId="{DD4B28BF-7021-4FD1-ABAB-25DB5B8DD37C}" srcOrd="1" destOrd="0" parTransId="{59D39E68-A7E0-41E9-A7F2-F8FD75B6A47A}" sibTransId="{D2359468-3AB6-4461-B228-0A7CF1D3448A}"/>
    <dgm:cxn modelId="{1E78E215-BCB5-4F8E-ABC8-64EDDB36EBC8}" srcId="{26AA08E6-920F-4174-98A4-A7ACDA9EC254}" destId="{AA5F36A6-8AD4-48EC-AC9C-122C33F85220}" srcOrd="3" destOrd="0" parTransId="{C2655795-EA64-46A4-9888-1BEEAA88BA6B}" sibTransId="{93A444D5-BB5F-41C5-BE84-D270618046D0}"/>
    <dgm:cxn modelId="{1F37BA1F-97E9-45B0-B212-4D492C4A6EBF}" srcId="{B2D574F2-5F9E-48AE-B90F-EE5F57F8018A}" destId="{26AA08E6-920F-4174-98A4-A7ACDA9EC254}" srcOrd="1" destOrd="0" parTransId="{2DD2590A-BD42-4250-81E3-B3FCF75F90B0}" sibTransId="{FA3CAD67-06AC-42A0-B346-0CFEF344BAC6}"/>
    <dgm:cxn modelId="{45A84A23-044F-4A2D-A758-524E828070C9}" type="presOf" srcId="{4025C187-DA35-48A7-803D-3BAFABCD7080}" destId="{2C2483CB-830A-44D2-AA8B-FC56D9CD944A}" srcOrd="0" destOrd="6" presId="urn:microsoft.com/office/officeart/2005/8/layout/list1"/>
    <dgm:cxn modelId="{D53D2827-1FCE-4248-90D4-D8E1E7CB0E0C}" type="presOf" srcId="{78AFEF82-B96D-4826-9D7D-246BAC9AD981}" destId="{ED3C1E38-8BCC-4B03-90A2-81D24A3D568C}" srcOrd="0" destOrd="0" presId="urn:microsoft.com/office/officeart/2005/8/layout/list1"/>
    <dgm:cxn modelId="{BFE6F533-4813-40C1-880B-CED730A4F126}" type="presOf" srcId="{1E5D9D80-E7C9-4868-829C-EF6DDAFE953B}" destId="{2C2483CB-830A-44D2-AA8B-FC56D9CD944A}" srcOrd="0" destOrd="0" presId="urn:microsoft.com/office/officeart/2005/8/layout/list1"/>
    <dgm:cxn modelId="{6FAC9136-8BC0-4339-8F63-717D7BCED825}" type="presOf" srcId="{FB048ABA-6066-488D-95CD-86C75B7F6979}" destId="{2C2483CB-830A-44D2-AA8B-FC56D9CD944A}" srcOrd="0" destOrd="2" presId="urn:microsoft.com/office/officeart/2005/8/layout/list1"/>
    <dgm:cxn modelId="{60C6663A-58A6-4B68-8892-DF01923E51E3}" srcId="{26AA08E6-920F-4174-98A4-A7ACDA9EC254}" destId="{1E5D9D80-E7C9-4868-829C-EF6DDAFE953B}" srcOrd="0" destOrd="0" parTransId="{F8652FA6-2490-4130-81EC-60EE8FF56A89}" sibTransId="{BE307F8D-A267-4203-9961-D6B01A1D187A}"/>
    <dgm:cxn modelId="{6102213B-ADD2-410B-9947-FB7CA61C7012}" type="presOf" srcId="{FDFD38BC-9ABE-4E20-B105-F9C2B8CB8233}" destId="{C91C687E-BDD4-44B6-97DF-8BFB08A855EE}" srcOrd="0" destOrd="0" presId="urn:microsoft.com/office/officeart/2005/8/layout/list1"/>
    <dgm:cxn modelId="{AF56043F-1009-4465-B0BA-24A07E029032}" type="presOf" srcId="{78AFEF82-B96D-4826-9D7D-246BAC9AD981}" destId="{BF971472-F7A9-415D-AC12-7E5DA6FAE63B}" srcOrd="1" destOrd="0" presId="urn:microsoft.com/office/officeart/2005/8/layout/list1"/>
    <dgm:cxn modelId="{1ACBDF5C-AFD6-419C-BEF8-FA4EF12F7EC5}" type="presOf" srcId="{AA5F36A6-8AD4-48EC-AC9C-122C33F85220}" destId="{2C2483CB-830A-44D2-AA8B-FC56D9CD944A}" srcOrd="0" destOrd="3" presId="urn:microsoft.com/office/officeart/2005/8/layout/list1"/>
    <dgm:cxn modelId="{9005515E-138F-49D5-9512-F018D0E360CE}" srcId="{B2D574F2-5F9E-48AE-B90F-EE5F57F8018A}" destId="{78AFEF82-B96D-4826-9D7D-246BAC9AD981}" srcOrd="0" destOrd="0" parTransId="{05C1D6F4-5486-40C6-8374-143D4ACB7E48}" sibTransId="{5528384E-F36A-4648-94C7-D9EA23DDAAD1}"/>
    <dgm:cxn modelId="{0F1C6966-A882-44D7-9D18-7AB08944DD06}" srcId="{26AA08E6-920F-4174-98A4-A7ACDA9EC254}" destId="{4025C187-DA35-48A7-803D-3BAFABCD7080}" srcOrd="6" destOrd="0" parTransId="{3F5802B8-2FBE-4296-AF40-75C1DD95A9CC}" sibTransId="{FC5A735D-2245-4731-9251-921361955B92}"/>
    <dgm:cxn modelId="{87FCED4B-F47D-495E-BBF5-51C62F408EC6}" srcId="{78AFEF82-B96D-4826-9D7D-246BAC9AD981}" destId="{AFBDD557-4D61-4687-BE50-1A88C0AA4BE5}" srcOrd="1" destOrd="0" parTransId="{193F9F3E-E932-4C7C-8A24-A99425806464}" sibTransId="{42E67F41-3400-4C52-859E-9536449B32F6}"/>
    <dgm:cxn modelId="{0F06E54C-4E37-4DB4-9C13-2B2A6A774141}" type="presOf" srcId="{AFBDD557-4D61-4687-BE50-1A88C0AA4BE5}" destId="{C91C687E-BDD4-44B6-97DF-8BFB08A855EE}" srcOrd="0" destOrd="1" presId="urn:microsoft.com/office/officeart/2005/8/layout/list1"/>
    <dgm:cxn modelId="{131BAB7E-A696-4095-BDB8-0CF9D2B28014}" type="presOf" srcId="{28B40618-8794-4122-B066-675D91207CA8}" destId="{2C2483CB-830A-44D2-AA8B-FC56D9CD944A}" srcOrd="0" destOrd="4" presId="urn:microsoft.com/office/officeart/2005/8/layout/list1"/>
    <dgm:cxn modelId="{0B01D483-6D2F-4255-90A7-08C4E341DC46}" srcId="{26AA08E6-920F-4174-98A4-A7ACDA9EC254}" destId="{FB048ABA-6066-488D-95CD-86C75B7F6979}" srcOrd="2" destOrd="0" parTransId="{893EED75-AD07-4928-8B95-AC4C52A6C61A}" sibTransId="{1F18B30F-FB47-45D3-99F7-4FE6B0B1C0BD}"/>
    <dgm:cxn modelId="{DCF24887-F036-4FE5-A5D0-2705704B7349}" srcId="{26AA08E6-920F-4174-98A4-A7ACDA9EC254}" destId="{28B40618-8794-4122-B066-675D91207CA8}" srcOrd="4" destOrd="0" parTransId="{B60CDF85-569B-4A1A-85C0-11BB0B544507}" sibTransId="{0495AD36-9D61-4E4F-9E0E-7D67AE180A37}"/>
    <dgm:cxn modelId="{02308D90-0B4E-470D-932B-91A92DF5C3F2}" type="presOf" srcId="{26AA08E6-920F-4174-98A4-A7ACDA9EC254}" destId="{F113D02E-50EE-4133-A072-DC266FE96EF1}" srcOrd="1" destOrd="0" presId="urn:microsoft.com/office/officeart/2005/8/layout/list1"/>
    <dgm:cxn modelId="{C041D495-C017-4738-9FE6-57442E267D7D}" type="presOf" srcId="{26AA08E6-920F-4174-98A4-A7ACDA9EC254}" destId="{B7FB1001-E41C-4D5A-901A-BCC272CE6612}" srcOrd="0" destOrd="0" presId="urn:microsoft.com/office/officeart/2005/8/layout/list1"/>
    <dgm:cxn modelId="{2AB2F3A7-5189-406F-8AD6-AEB00B12D78D}" srcId="{78AFEF82-B96D-4826-9D7D-246BAC9AD981}" destId="{FDFD38BC-9ABE-4E20-B105-F9C2B8CB8233}" srcOrd="0" destOrd="0" parTransId="{0361FDD3-9EA4-472E-BD44-AF537AF1705B}" sibTransId="{7EB469BC-8316-4238-91D6-5A89581D3788}"/>
    <dgm:cxn modelId="{1A6C1ABA-7C06-4586-8CE4-36627DC114A6}" type="presOf" srcId="{B2D574F2-5F9E-48AE-B90F-EE5F57F8018A}" destId="{66197F17-8EE3-4DFC-9450-C3C3197F85C7}" srcOrd="0" destOrd="0" presId="urn:microsoft.com/office/officeart/2005/8/layout/list1"/>
    <dgm:cxn modelId="{F08CBFBB-6541-4878-97E2-97E441144848}" type="presOf" srcId="{5A50BD65-4890-4172-A05D-B4833FD330A4}" destId="{2C2483CB-830A-44D2-AA8B-FC56D9CD944A}" srcOrd="0" destOrd="5" presId="urn:microsoft.com/office/officeart/2005/8/layout/list1"/>
    <dgm:cxn modelId="{30D4AAC0-3FB4-48DB-955C-384C4B876BCE}" srcId="{26AA08E6-920F-4174-98A4-A7ACDA9EC254}" destId="{5A50BD65-4890-4172-A05D-B4833FD330A4}" srcOrd="5" destOrd="0" parTransId="{64420A83-5E22-4C9E-BD83-2AB28C7F19D4}" sibTransId="{CF8F2191-01DB-48D9-AA3C-88D512AB409A}"/>
    <dgm:cxn modelId="{A97424D5-5D53-4D4B-888E-5C857A6A13E3}" type="presOf" srcId="{DD4B28BF-7021-4FD1-ABAB-25DB5B8DD37C}" destId="{2C2483CB-830A-44D2-AA8B-FC56D9CD944A}" srcOrd="0" destOrd="1" presId="urn:microsoft.com/office/officeart/2005/8/layout/list1"/>
    <dgm:cxn modelId="{CE750F02-D6CA-4D55-BADE-06073E4CE340}" type="presParOf" srcId="{66197F17-8EE3-4DFC-9450-C3C3197F85C7}" destId="{B963AC75-9459-4BE4-AFD7-531323217ABC}" srcOrd="0" destOrd="0" presId="urn:microsoft.com/office/officeart/2005/8/layout/list1"/>
    <dgm:cxn modelId="{CAD55D3E-B8F2-4190-8E16-7D8FE42E5544}" type="presParOf" srcId="{B963AC75-9459-4BE4-AFD7-531323217ABC}" destId="{ED3C1E38-8BCC-4B03-90A2-81D24A3D568C}" srcOrd="0" destOrd="0" presId="urn:microsoft.com/office/officeart/2005/8/layout/list1"/>
    <dgm:cxn modelId="{58C4F980-5F2A-46AC-9186-1C1FA3243DF8}" type="presParOf" srcId="{B963AC75-9459-4BE4-AFD7-531323217ABC}" destId="{BF971472-F7A9-415D-AC12-7E5DA6FAE63B}" srcOrd="1" destOrd="0" presId="urn:microsoft.com/office/officeart/2005/8/layout/list1"/>
    <dgm:cxn modelId="{D47C9947-AEF4-45C2-907B-44521C082ADD}" type="presParOf" srcId="{66197F17-8EE3-4DFC-9450-C3C3197F85C7}" destId="{8C5FCA41-7DDF-42F6-B269-21C82B6D8AC6}" srcOrd="1" destOrd="0" presId="urn:microsoft.com/office/officeart/2005/8/layout/list1"/>
    <dgm:cxn modelId="{FF1796E2-A230-456D-A692-0C0660AC1543}" type="presParOf" srcId="{66197F17-8EE3-4DFC-9450-C3C3197F85C7}" destId="{C91C687E-BDD4-44B6-97DF-8BFB08A855EE}" srcOrd="2" destOrd="0" presId="urn:microsoft.com/office/officeart/2005/8/layout/list1"/>
    <dgm:cxn modelId="{51AD8C1C-E9BC-46AA-8AF0-0BB38C9800C6}" type="presParOf" srcId="{66197F17-8EE3-4DFC-9450-C3C3197F85C7}" destId="{3867042D-8CBE-4E79-841F-C1CDAC03BB93}" srcOrd="3" destOrd="0" presId="urn:microsoft.com/office/officeart/2005/8/layout/list1"/>
    <dgm:cxn modelId="{2B399DCF-7206-4E4E-BC7D-2D2E7689A056}" type="presParOf" srcId="{66197F17-8EE3-4DFC-9450-C3C3197F85C7}" destId="{594B014C-7D15-4FF2-8BE3-F51F49FA2370}" srcOrd="4" destOrd="0" presId="urn:microsoft.com/office/officeart/2005/8/layout/list1"/>
    <dgm:cxn modelId="{4B505C36-50C4-4EE6-A7AC-626AD353104A}" type="presParOf" srcId="{594B014C-7D15-4FF2-8BE3-F51F49FA2370}" destId="{B7FB1001-E41C-4D5A-901A-BCC272CE6612}" srcOrd="0" destOrd="0" presId="urn:microsoft.com/office/officeart/2005/8/layout/list1"/>
    <dgm:cxn modelId="{9E1F79A2-0151-4891-80B4-39EF3BDA918A}" type="presParOf" srcId="{594B014C-7D15-4FF2-8BE3-F51F49FA2370}" destId="{F113D02E-50EE-4133-A072-DC266FE96EF1}" srcOrd="1" destOrd="0" presId="urn:microsoft.com/office/officeart/2005/8/layout/list1"/>
    <dgm:cxn modelId="{423200FC-4BE5-441F-A0D7-CC9B708BF5CD}" type="presParOf" srcId="{66197F17-8EE3-4DFC-9450-C3C3197F85C7}" destId="{5F8880B2-A982-4654-B1C6-A73123D3A6B3}" srcOrd="5" destOrd="0" presId="urn:microsoft.com/office/officeart/2005/8/layout/list1"/>
    <dgm:cxn modelId="{2B6939B6-6600-4697-B11A-C06E7799F59D}" type="presParOf" srcId="{66197F17-8EE3-4DFC-9450-C3C3197F85C7}" destId="{2C2483CB-830A-44D2-AA8B-FC56D9CD944A}"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8D2141F-71D2-4FDA-8097-C06C83EA800B}"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E2D85B5-0067-43F3-BB22-883FD84A0F3B}">
      <dgm:prSet phldr="0"/>
      <dgm:spPr/>
      <dgm:t>
        <a:bodyPr/>
        <a:lstStyle/>
        <a:p>
          <a:pPr algn="l" rtl="0"/>
          <a:r>
            <a:rPr lang="en-US" b="0" i="0">
              <a:solidFill>
                <a:schemeClr val="tx1"/>
              </a:solidFill>
              <a:latin typeface="Cera Pro"/>
              <a:ea typeface="Calibri"/>
              <a:cs typeface="Calibri"/>
            </a:rPr>
            <a:t>Pay joining fee to ensure costs of establishment are contributed to </a:t>
          </a:r>
          <a:endParaRPr lang="en-US" b="0" i="0">
            <a:latin typeface="Cera Pro"/>
            <a:ea typeface="Calibri"/>
            <a:cs typeface="Calibri"/>
          </a:endParaRPr>
        </a:p>
      </dgm:t>
    </dgm:pt>
    <dgm:pt modelId="{1B40054D-DBC4-4569-A851-5F899802B469}" type="parTrans" cxnId="{E58E3E7D-5192-4092-A06B-B8DB21FDCE90}">
      <dgm:prSet/>
      <dgm:spPr/>
    </dgm:pt>
    <dgm:pt modelId="{717013A3-ABD4-48A0-9FE2-F8CD996E7596}" type="sibTrans" cxnId="{E58E3E7D-5192-4092-A06B-B8DB21FDCE90}">
      <dgm:prSet/>
      <dgm:spPr/>
      <dgm:t>
        <a:bodyPr/>
        <a:lstStyle/>
        <a:p>
          <a:endParaRPr lang="en-US"/>
        </a:p>
      </dgm:t>
    </dgm:pt>
    <dgm:pt modelId="{5889DEC7-92B1-4F0C-91BD-BA1BAE3F0B08}">
      <dgm:prSet phldr="0"/>
      <dgm:spPr/>
      <dgm:t>
        <a:bodyPr/>
        <a:lstStyle/>
        <a:p>
          <a:pPr rtl="0"/>
          <a:r>
            <a:rPr lang="en-US">
              <a:latin typeface="Calibri"/>
              <a:ea typeface="Calibri"/>
              <a:cs typeface="Calibri"/>
            </a:rPr>
            <a:t>Value of transferring assets determined</a:t>
          </a:r>
        </a:p>
      </dgm:t>
    </dgm:pt>
    <dgm:pt modelId="{150208FA-60AD-4C93-929C-1E16D994CDA9}" type="parTrans" cxnId="{0061882E-67BB-4C79-8B8A-6BDC49865509}">
      <dgm:prSet/>
      <dgm:spPr/>
    </dgm:pt>
    <dgm:pt modelId="{FC6E405C-C56F-4DF1-AAAE-55026FBEE8DE}" type="sibTrans" cxnId="{0061882E-67BB-4C79-8B8A-6BDC49865509}">
      <dgm:prSet/>
      <dgm:spPr/>
    </dgm:pt>
    <dgm:pt modelId="{EE0E1571-69B8-4474-905A-4571B56766D1}">
      <dgm:prSet phldr="0"/>
      <dgm:spPr/>
      <dgm:t>
        <a:bodyPr/>
        <a:lstStyle/>
        <a:p>
          <a:pPr rtl="0"/>
          <a:r>
            <a:rPr lang="en-US">
              <a:latin typeface="Calibri"/>
              <a:ea typeface="Calibri"/>
              <a:cs typeface="Calibri"/>
            </a:rPr>
            <a:t>Incoming shareholder debt being transferred deducted</a:t>
          </a:r>
        </a:p>
      </dgm:t>
    </dgm:pt>
    <dgm:pt modelId="{75813D63-DCDC-46C2-ABFE-009B6BB38472}" type="parTrans" cxnId="{EB44A520-550E-4B86-AC69-08DC764FE52C}">
      <dgm:prSet/>
      <dgm:spPr/>
    </dgm:pt>
    <dgm:pt modelId="{9820C090-4544-4F1F-8E7F-57D04B4E8D12}" type="sibTrans" cxnId="{EB44A520-550E-4B86-AC69-08DC764FE52C}">
      <dgm:prSet/>
      <dgm:spPr/>
    </dgm:pt>
    <dgm:pt modelId="{31115B65-D6A4-46AE-B7AB-99F8E40BEE4B}">
      <dgm:prSet phldr="0"/>
      <dgm:spPr/>
      <dgm:t>
        <a:bodyPr/>
        <a:lstStyle/>
        <a:p>
          <a:pPr rtl="0"/>
          <a:r>
            <a:rPr lang="en-US">
              <a:latin typeface="Calibri"/>
              <a:ea typeface="Calibri"/>
              <a:cs typeface="Calibri"/>
            </a:rPr>
            <a:t>Any shortfall in assets below regional standard quantified and deducted (methodology TBC) </a:t>
          </a:r>
        </a:p>
      </dgm:t>
    </dgm:pt>
    <dgm:pt modelId="{F80F2B08-E8F7-49BD-8255-7241E9318C37}" type="parTrans" cxnId="{6EC4AD2F-32C4-44F9-8E9A-DBCE59912B49}">
      <dgm:prSet/>
      <dgm:spPr/>
    </dgm:pt>
    <dgm:pt modelId="{AD99E35E-9232-4F25-81C1-5360FF15ABB7}" type="sibTrans" cxnId="{6EC4AD2F-32C4-44F9-8E9A-DBCE59912B49}">
      <dgm:prSet/>
      <dgm:spPr/>
    </dgm:pt>
    <dgm:pt modelId="{1EF1CB41-677F-4C19-9910-B9D991BA2228}">
      <dgm:prSet phldr="0"/>
      <dgm:spPr/>
      <dgm:t>
        <a:bodyPr/>
        <a:lstStyle/>
        <a:p>
          <a:pPr rtl="0"/>
          <a:r>
            <a:rPr lang="en-US">
              <a:latin typeface="Calibri"/>
              <a:ea typeface="Calibri"/>
              <a:cs typeface="Calibri"/>
            </a:rPr>
            <a:t>Result is the net contribution  </a:t>
          </a:r>
        </a:p>
      </dgm:t>
    </dgm:pt>
    <dgm:pt modelId="{535FBFCD-3FC3-4A68-8C2C-D9CF9FEA0ADE}" type="parTrans" cxnId="{20D99BE1-E0F1-44C0-9646-C1813C315238}">
      <dgm:prSet/>
      <dgm:spPr/>
    </dgm:pt>
    <dgm:pt modelId="{4DF3625A-9B1B-423E-86E2-2B9F00BC3136}" type="sibTrans" cxnId="{20D99BE1-E0F1-44C0-9646-C1813C315238}">
      <dgm:prSet/>
      <dgm:spPr/>
    </dgm:pt>
    <dgm:pt modelId="{C4DB9A12-19C4-45A3-B845-414F1E2E6735}">
      <dgm:prSet phldr="0"/>
      <dgm:spPr/>
      <dgm:t>
        <a:bodyPr/>
        <a:lstStyle/>
        <a:p>
          <a:pPr rtl="0"/>
          <a:r>
            <a:rPr lang="en-US">
              <a:latin typeface="Calibri"/>
              <a:ea typeface="Calibri"/>
              <a:cs typeface="Calibri"/>
            </a:rPr>
            <a:t>Shares issued based on:</a:t>
          </a:r>
        </a:p>
      </dgm:t>
    </dgm:pt>
    <dgm:pt modelId="{E683D302-880F-41BE-8B06-D0DDB37661A7}" type="parTrans" cxnId="{B29A8192-FFB1-4BF9-BA56-AB6ABCC2BE58}">
      <dgm:prSet/>
      <dgm:spPr/>
    </dgm:pt>
    <dgm:pt modelId="{42616CA3-4E91-4B65-B41E-C60FB72A0DB1}" type="sibTrans" cxnId="{B29A8192-FFB1-4BF9-BA56-AB6ABCC2BE58}">
      <dgm:prSet/>
      <dgm:spPr/>
    </dgm:pt>
    <dgm:pt modelId="{C948BBE6-E070-478D-BDC1-F4DCD104AF66}">
      <dgm:prSet phldr="0"/>
      <dgm:spPr/>
      <dgm:t>
        <a:bodyPr/>
        <a:lstStyle/>
        <a:p>
          <a:pPr algn="l" rtl="0"/>
          <a:r>
            <a:rPr lang="en-US" b="0" i="0">
              <a:solidFill>
                <a:schemeClr val="bg1"/>
              </a:solidFill>
              <a:latin typeface="Cera Pro"/>
              <a:ea typeface="Calibri"/>
              <a:cs typeface="Calibri"/>
            </a:rPr>
            <a:t>Process for admitting new shareholders</a:t>
          </a:r>
        </a:p>
      </dgm:t>
    </dgm:pt>
    <dgm:pt modelId="{02587086-DC1C-4878-AE1B-C5388440B29C}" type="parTrans" cxnId="{474F54B8-AD52-47A7-B76A-8B74FCAE9C92}">
      <dgm:prSet/>
      <dgm:spPr/>
    </dgm:pt>
    <dgm:pt modelId="{930590A0-A03C-48D9-8EC9-F383939993F4}" type="sibTrans" cxnId="{474F54B8-AD52-47A7-B76A-8B74FCAE9C92}">
      <dgm:prSet/>
      <dgm:spPr/>
    </dgm:pt>
    <dgm:pt modelId="{0C751EC4-8345-4400-84FA-47E59FE802B7}">
      <dgm:prSet phldr="0"/>
      <dgm:spPr/>
      <dgm:t>
        <a:bodyPr/>
        <a:lstStyle/>
        <a:p>
          <a:pPr algn="l"/>
          <a:r>
            <a:rPr lang="en-US" b="0" i="0">
              <a:solidFill>
                <a:schemeClr val="tx1"/>
              </a:solidFill>
              <a:latin typeface="Cera Pro"/>
              <a:ea typeface="Calibri"/>
              <a:cs typeface="Calibri"/>
            </a:rPr>
            <a:t>Comply with any conditions of entry </a:t>
          </a:r>
          <a:endParaRPr lang="en-US" b="0" i="0">
            <a:solidFill>
              <a:srgbClr val="000000"/>
            </a:solidFill>
            <a:latin typeface="Cera Pro"/>
            <a:ea typeface="Calibri"/>
            <a:cs typeface="Calibri"/>
          </a:endParaRPr>
        </a:p>
      </dgm:t>
    </dgm:pt>
    <dgm:pt modelId="{1286932B-2AB1-4EC9-A8FE-8718D806407F}" type="parTrans" cxnId="{30F48B4E-8109-41C9-A53E-B99045D3A79B}">
      <dgm:prSet/>
      <dgm:spPr/>
    </dgm:pt>
    <dgm:pt modelId="{88292745-6E14-416E-8212-89D7BF9C81C6}" type="sibTrans" cxnId="{30F48B4E-8109-41C9-A53E-B99045D3A79B}">
      <dgm:prSet/>
      <dgm:spPr/>
    </dgm:pt>
    <dgm:pt modelId="{549391F6-2310-46CF-8441-A8621D84F42E}">
      <dgm:prSet phldr="0"/>
      <dgm:spPr/>
      <dgm:t>
        <a:bodyPr/>
        <a:lstStyle/>
        <a:p>
          <a:pPr rtl="0"/>
          <a:r>
            <a:rPr lang="en-US" b="0" i="0">
              <a:solidFill>
                <a:schemeClr val="tx1"/>
              </a:solidFill>
              <a:latin typeface="Cera Pro"/>
              <a:ea typeface="Calibri"/>
              <a:cs typeface="Calibri"/>
            </a:rPr>
            <a:t>Admission approved by existing shareholders</a:t>
          </a:r>
          <a:r>
            <a:rPr lang="en-US">
              <a:latin typeface="Cera Pro"/>
              <a:cs typeface="Calibri"/>
            </a:rPr>
            <a:t> in accordance with decision making framework</a:t>
          </a:r>
          <a:endParaRPr lang="en-US"/>
        </a:p>
      </dgm:t>
    </dgm:pt>
    <dgm:pt modelId="{E1CAAA8D-3E9E-4D22-ACDD-C8FEBC4AAC6B}" type="parTrans" cxnId="{A9F079F2-4245-4FF8-B7ED-6332A9B4DEB4}">
      <dgm:prSet/>
      <dgm:spPr/>
    </dgm:pt>
    <dgm:pt modelId="{21719DBA-8DE9-4FEA-ADCB-E4B6C100C841}" type="sibTrans" cxnId="{A9F079F2-4245-4FF8-B7ED-6332A9B4DEB4}">
      <dgm:prSet/>
      <dgm:spPr/>
    </dgm:pt>
    <dgm:pt modelId="{5D25A0D3-0A3F-4E91-92FF-D57A5B072522}">
      <dgm:prSet phldr="0"/>
      <dgm:spPr/>
      <dgm:t>
        <a:bodyPr/>
        <a:lstStyle/>
        <a:p>
          <a:r>
            <a:rPr lang="en-US" b="0" i="0">
              <a:solidFill>
                <a:schemeClr val="tx1"/>
              </a:solidFill>
              <a:latin typeface="Cera Pro"/>
              <a:ea typeface="Calibri"/>
              <a:cs typeface="Calibri"/>
            </a:rPr>
            <a:t>Board proposal put to existing shareholders setting out  risks, mitigations</a:t>
          </a:r>
          <a:endParaRPr lang="en-US">
            <a:ea typeface="Calibri"/>
            <a:cs typeface="Calibri"/>
          </a:endParaRPr>
        </a:p>
      </dgm:t>
    </dgm:pt>
    <dgm:pt modelId="{A8F872CE-BF1C-4A65-9FA8-6B9D206C1700}" type="parTrans" cxnId="{9A6A4EBD-31B1-41CA-AB77-8097FCA81CED}">
      <dgm:prSet/>
      <dgm:spPr/>
    </dgm:pt>
    <dgm:pt modelId="{36EEED3D-771C-48FB-8E86-3324BA4AF36A}" type="sibTrans" cxnId="{9A6A4EBD-31B1-41CA-AB77-8097FCA81CED}">
      <dgm:prSet/>
      <dgm:spPr/>
    </dgm:pt>
    <dgm:pt modelId="{26050C73-36DE-4C6E-A059-2CF61EBE7B8B}">
      <dgm:prSet phldr="0"/>
      <dgm:spPr/>
      <dgm:t>
        <a:bodyPr/>
        <a:lstStyle/>
        <a:p>
          <a:pPr algn="l" rtl="0"/>
          <a:r>
            <a:rPr lang="en-US" b="0" i="0">
              <a:latin typeface="Cera Pro"/>
              <a:ea typeface="Calibri"/>
              <a:cs typeface="Calibri"/>
            </a:rPr>
            <a:t>Be admitted as party to the shareholders agreement </a:t>
          </a:r>
        </a:p>
      </dgm:t>
    </dgm:pt>
    <dgm:pt modelId="{67C4800F-07A4-47C1-9462-31490BF9F65D}" type="parTrans" cxnId="{34D538E7-644D-423B-8001-DB8220F2858F}">
      <dgm:prSet/>
      <dgm:spPr/>
    </dgm:pt>
    <dgm:pt modelId="{C1A89AFC-BC9A-452A-8E61-95F0ABD6116A}" type="sibTrans" cxnId="{34D538E7-644D-423B-8001-DB8220F2858F}">
      <dgm:prSet/>
      <dgm:spPr/>
    </dgm:pt>
    <dgm:pt modelId="{54EDC995-8AF4-487B-92C7-8A60A5A586FD}">
      <dgm:prSet phldr="0"/>
      <dgm:spPr/>
      <dgm:t>
        <a:bodyPr/>
        <a:lstStyle/>
        <a:p>
          <a:r>
            <a:rPr lang="en-US" b="0" i="0">
              <a:latin typeface="Calibri"/>
              <a:ea typeface="Calibri"/>
              <a:cs typeface="Calibri"/>
            </a:rPr>
            <a:t>Issue of shares </a:t>
          </a:r>
          <a:endParaRPr lang="en-US"/>
        </a:p>
      </dgm:t>
    </dgm:pt>
    <dgm:pt modelId="{5529511F-B927-4DBC-A8EF-0FEA796150E9}" type="parTrans" cxnId="{50C706C1-CC3B-4954-9DC0-8C2412A77013}">
      <dgm:prSet/>
      <dgm:spPr/>
    </dgm:pt>
    <dgm:pt modelId="{8E2A9349-ED7C-4EFE-928C-9A56B42FA41E}" type="sibTrans" cxnId="{50C706C1-CC3B-4954-9DC0-8C2412A77013}">
      <dgm:prSet/>
      <dgm:spPr/>
    </dgm:pt>
    <dgm:pt modelId="{7CC5E16E-F795-4501-81B9-04E045C068AF}">
      <dgm:prSet phldr="0"/>
      <dgm:spPr/>
      <dgm:t>
        <a:bodyPr/>
        <a:lstStyle/>
        <a:p>
          <a:r>
            <a:rPr lang="en-US">
              <a:latin typeface="Calibri"/>
              <a:ea typeface="Calibri"/>
              <a:cs typeface="Calibri"/>
            </a:rPr>
            <a:t>Net contribution of incoming shareholder expressed as % of total value of asset base in CCO at time of admission plus net contribution of incoming shareholder  </a:t>
          </a:r>
          <a:endParaRPr lang="en-US">
            <a:latin typeface="Cera Pro"/>
          </a:endParaRPr>
        </a:p>
      </dgm:t>
    </dgm:pt>
    <dgm:pt modelId="{268F789D-8F57-46CF-BDA6-4474390D81A5}" type="parTrans" cxnId="{C68D339C-FE46-4971-9B3B-E7A19B890984}">
      <dgm:prSet/>
      <dgm:spPr/>
    </dgm:pt>
    <dgm:pt modelId="{D97565C3-F7BA-4C96-9F27-7C1B99469749}" type="sibTrans" cxnId="{C68D339C-FE46-4971-9B3B-E7A19B890984}">
      <dgm:prSet/>
      <dgm:spPr/>
    </dgm:pt>
    <dgm:pt modelId="{FE2DAA95-BED0-49C7-9D28-F452DDC8BE16}" type="pres">
      <dgm:prSet presAssocID="{78D2141F-71D2-4FDA-8097-C06C83EA800B}" presName="linear" presStyleCnt="0">
        <dgm:presLayoutVars>
          <dgm:dir/>
          <dgm:animLvl val="lvl"/>
          <dgm:resizeHandles val="exact"/>
        </dgm:presLayoutVars>
      </dgm:prSet>
      <dgm:spPr/>
    </dgm:pt>
    <dgm:pt modelId="{13F9EC64-C125-4A01-BC03-C2A2A3255144}" type="pres">
      <dgm:prSet presAssocID="{C948BBE6-E070-478D-BDC1-F4DCD104AF66}" presName="parentLin" presStyleCnt="0"/>
      <dgm:spPr/>
    </dgm:pt>
    <dgm:pt modelId="{8908B882-B541-49AF-878B-91D01E0479B1}" type="pres">
      <dgm:prSet presAssocID="{C948BBE6-E070-478D-BDC1-F4DCD104AF66}" presName="parentLeftMargin" presStyleLbl="node1" presStyleIdx="0" presStyleCnt="2"/>
      <dgm:spPr/>
    </dgm:pt>
    <dgm:pt modelId="{87717FF3-21A6-4FC6-A8F3-491D7DCB102A}" type="pres">
      <dgm:prSet presAssocID="{C948BBE6-E070-478D-BDC1-F4DCD104AF66}" presName="parentText" presStyleLbl="node1" presStyleIdx="0" presStyleCnt="2">
        <dgm:presLayoutVars>
          <dgm:chMax val="0"/>
          <dgm:bulletEnabled val="1"/>
        </dgm:presLayoutVars>
      </dgm:prSet>
      <dgm:spPr/>
    </dgm:pt>
    <dgm:pt modelId="{C9C73F9B-5C3D-4AF8-B4FC-68F53DA24A0C}" type="pres">
      <dgm:prSet presAssocID="{C948BBE6-E070-478D-BDC1-F4DCD104AF66}" presName="negativeSpace" presStyleCnt="0"/>
      <dgm:spPr/>
    </dgm:pt>
    <dgm:pt modelId="{D8202125-3CC6-4CE1-93B6-FD10CDF4A69B}" type="pres">
      <dgm:prSet presAssocID="{C948BBE6-E070-478D-BDC1-F4DCD104AF66}" presName="childText" presStyleLbl="conFgAcc1" presStyleIdx="0" presStyleCnt="2">
        <dgm:presLayoutVars>
          <dgm:bulletEnabled val="1"/>
        </dgm:presLayoutVars>
      </dgm:prSet>
      <dgm:spPr/>
    </dgm:pt>
    <dgm:pt modelId="{13537327-C1CC-480E-9040-C3DB235A4B26}" type="pres">
      <dgm:prSet presAssocID="{930590A0-A03C-48D9-8EC9-F383939993F4}" presName="spaceBetweenRectangles" presStyleCnt="0"/>
      <dgm:spPr/>
    </dgm:pt>
    <dgm:pt modelId="{52CF0B0A-7CA6-42F8-B2A2-CCD72D607605}" type="pres">
      <dgm:prSet presAssocID="{54EDC995-8AF4-487B-92C7-8A60A5A586FD}" presName="parentLin" presStyleCnt="0"/>
      <dgm:spPr/>
    </dgm:pt>
    <dgm:pt modelId="{06189DFF-34E3-4738-A836-CF8A3CC8DC77}" type="pres">
      <dgm:prSet presAssocID="{54EDC995-8AF4-487B-92C7-8A60A5A586FD}" presName="parentLeftMargin" presStyleLbl="node1" presStyleIdx="0" presStyleCnt="2"/>
      <dgm:spPr/>
    </dgm:pt>
    <dgm:pt modelId="{DA162C41-ACD6-4C34-9702-E0402A30B59B}" type="pres">
      <dgm:prSet presAssocID="{54EDC995-8AF4-487B-92C7-8A60A5A586FD}" presName="parentText" presStyleLbl="node1" presStyleIdx="1" presStyleCnt="2">
        <dgm:presLayoutVars>
          <dgm:chMax val="0"/>
          <dgm:bulletEnabled val="1"/>
        </dgm:presLayoutVars>
      </dgm:prSet>
      <dgm:spPr/>
    </dgm:pt>
    <dgm:pt modelId="{72A90B7E-01A4-4368-AAE0-A8196990A5E9}" type="pres">
      <dgm:prSet presAssocID="{54EDC995-8AF4-487B-92C7-8A60A5A586FD}" presName="negativeSpace" presStyleCnt="0"/>
      <dgm:spPr/>
    </dgm:pt>
    <dgm:pt modelId="{8A09937A-172A-4183-8C0E-F03AFD1F9501}" type="pres">
      <dgm:prSet presAssocID="{54EDC995-8AF4-487B-92C7-8A60A5A586FD}" presName="childText" presStyleLbl="conFgAcc1" presStyleIdx="1" presStyleCnt="2">
        <dgm:presLayoutVars>
          <dgm:bulletEnabled val="1"/>
        </dgm:presLayoutVars>
      </dgm:prSet>
      <dgm:spPr/>
    </dgm:pt>
  </dgm:ptLst>
  <dgm:cxnLst>
    <dgm:cxn modelId="{0FC18D0D-18DD-4FB8-864F-E7BC518880D5}" type="presOf" srcId="{5D25A0D3-0A3F-4E91-92FF-D57A5B072522}" destId="{D8202125-3CC6-4CE1-93B6-FD10CDF4A69B}" srcOrd="0" destOrd="0" presId="urn:microsoft.com/office/officeart/2005/8/layout/list1"/>
    <dgm:cxn modelId="{9287D314-A966-43DF-8477-F1726866464B}" type="presOf" srcId="{549391F6-2310-46CF-8441-A8621D84F42E}" destId="{D8202125-3CC6-4CE1-93B6-FD10CDF4A69B}" srcOrd="0" destOrd="1" presId="urn:microsoft.com/office/officeart/2005/8/layout/list1"/>
    <dgm:cxn modelId="{EB44A520-550E-4B86-AC69-08DC764FE52C}" srcId="{54EDC995-8AF4-487B-92C7-8A60A5A586FD}" destId="{EE0E1571-69B8-4474-905A-4571B56766D1}" srcOrd="1" destOrd="0" parTransId="{75813D63-DCDC-46C2-ABFE-009B6BB38472}" sibTransId="{9820C090-4544-4F1F-8E7F-57D04B4E8D12}"/>
    <dgm:cxn modelId="{9A13072B-F1A4-4801-8B51-C14BE2364660}" type="presOf" srcId="{C4DB9A12-19C4-45A3-B845-414F1E2E6735}" destId="{8A09937A-172A-4183-8C0E-F03AFD1F9501}" srcOrd="0" destOrd="4" presId="urn:microsoft.com/office/officeart/2005/8/layout/list1"/>
    <dgm:cxn modelId="{0061882E-67BB-4C79-8B8A-6BDC49865509}" srcId="{54EDC995-8AF4-487B-92C7-8A60A5A586FD}" destId="{5889DEC7-92B1-4F0C-91BD-BA1BAE3F0B08}" srcOrd="0" destOrd="0" parTransId="{150208FA-60AD-4C93-929C-1E16D994CDA9}" sibTransId="{FC6E405C-C56F-4DF1-AAAE-55026FBEE8DE}"/>
    <dgm:cxn modelId="{6EC4AD2F-32C4-44F9-8E9A-DBCE59912B49}" srcId="{54EDC995-8AF4-487B-92C7-8A60A5A586FD}" destId="{31115B65-D6A4-46AE-B7AB-99F8E40BEE4B}" srcOrd="2" destOrd="0" parTransId="{F80F2B08-E8F7-49BD-8255-7241E9318C37}" sibTransId="{AD99E35E-9232-4F25-81C1-5360FF15ABB7}"/>
    <dgm:cxn modelId="{77789F3C-4C8D-4150-8FD4-907566113673}" type="presOf" srcId="{26050C73-36DE-4C6E-A059-2CF61EBE7B8B}" destId="{D8202125-3CC6-4CE1-93B6-FD10CDF4A69B}" srcOrd="0" destOrd="4" presId="urn:microsoft.com/office/officeart/2005/8/layout/list1"/>
    <dgm:cxn modelId="{EA7C405C-C968-4CD4-8311-189BF091E2AF}" type="presOf" srcId="{C948BBE6-E070-478D-BDC1-F4DCD104AF66}" destId="{8908B882-B541-49AF-878B-91D01E0479B1}" srcOrd="0" destOrd="0" presId="urn:microsoft.com/office/officeart/2005/8/layout/list1"/>
    <dgm:cxn modelId="{05640749-8B28-434F-8AE3-FB7620BA4CAE}" type="presOf" srcId="{7CC5E16E-F795-4501-81B9-04E045C068AF}" destId="{8A09937A-172A-4183-8C0E-F03AFD1F9501}" srcOrd="0" destOrd="5" presId="urn:microsoft.com/office/officeart/2005/8/layout/list1"/>
    <dgm:cxn modelId="{30F48B4E-8109-41C9-A53E-B99045D3A79B}" srcId="{C948BBE6-E070-478D-BDC1-F4DCD104AF66}" destId="{0C751EC4-8345-4400-84FA-47E59FE802B7}" srcOrd="2" destOrd="0" parTransId="{1286932B-2AB1-4EC9-A8FE-8718D806407F}" sibTransId="{88292745-6E14-416E-8212-89D7BF9C81C6}"/>
    <dgm:cxn modelId="{14D49C77-C019-4931-AA1D-A46529CD74E3}" type="presOf" srcId="{6E2D85B5-0067-43F3-BB22-883FD84A0F3B}" destId="{D8202125-3CC6-4CE1-93B6-FD10CDF4A69B}" srcOrd="0" destOrd="3" presId="urn:microsoft.com/office/officeart/2005/8/layout/list1"/>
    <dgm:cxn modelId="{67850E79-121E-4185-806C-200A2059C97E}" type="presOf" srcId="{C948BBE6-E070-478D-BDC1-F4DCD104AF66}" destId="{87717FF3-21A6-4FC6-A8F3-491D7DCB102A}" srcOrd="1" destOrd="0" presId="urn:microsoft.com/office/officeart/2005/8/layout/list1"/>
    <dgm:cxn modelId="{E58E3E7D-5192-4092-A06B-B8DB21FDCE90}" srcId="{C948BBE6-E070-478D-BDC1-F4DCD104AF66}" destId="{6E2D85B5-0067-43F3-BB22-883FD84A0F3B}" srcOrd="3" destOrd="0" parTransId="{1B40054D-DBC4-4569-A851-5F899802B469}" sibTransId="{717013A3-ABD4-48A0-9FE2-F8CD996E7596}"/>
    <dgm:cxn modelId="{1739F783-CA58-4B70-9742-787FF864A6B2}" type="presOf" srcId="{5889DEC7-92B1-4F0C-91BD-BA1BAE3F0B08}" destId="{8A09937A-172A-4183-8C0E-F03AFD1F9501}" srcOrd="0" destOrd="0" presId="urn:microsoft.com/office/officeart/2005/8/layout/list1"/>
    <dgm:cxn modelId="{38C9CF88-EA78-4662-917E-3E4EF7A52FA0}" type="presOf" srcId="{54EDC995-8AF4-487B-92C7-8A60A5A586FD}" destId="{06189DFF-34E3-4738-A836-CF8A3CC8DC77}" srcOrd="0" destOrd="0" presId="urn:microsoft.com/office/officeart/2005/8/layout/list1"/>
    <dgm:cxn modelId="{B29A8192-FFB1-4BF9-BA56-AB6ABCC2BE58}" srcId="{54EDC995-8AF4-487B-92C7-8A60A5A586FD}" destId="{C4DB9A12-19C4-45A3-B845-414F1E2E6735}" srcOrd="4" destOrd="0" parTransId="{E683D302-880F-41BE-8B06-D0DDB37661A7}" sibTransId="{42616CA3-4E91-4B65-B41E-C60FB72A0DB1}"/>
    <dgm:cxn modelId="{FDF6E492-CD73-451A-BFE2-5ADC56A17B54}" type="presOf" srcId="{78D2141F-71D2-4FDA-8097-C06C83EA800B}" destId="{FE2DAA95-BED0-49C7-9D28-F452DDC8BE16}" srcOrd="0" destOrd="0" presId="urn:microsoft.com/office/officeart/2005/8/layout/list1"/>
    <dgm:cxn modelId="{C68D339C-FE46-4971-9B3B-E7A19B890984}" srcId="{C4DB9A12-19C4-45A3-B845-414F1E2E6735}" destId="{7CC5E16E-F795-4501-81B9-04E045C068AF}" srcOrd="0" destOrd="0" parTransId="{268F789D-8F57-46CF-BDA6-4474390D81A5}" sibTransId="{D97565C3-F7BA-4C96-9F27-7C1B99469749}"/>
    <dgm:cxn modelId="{53B2C4AC-F860-4626-81D2-9242C31CD8D5}" type="presOf" srcId="{31115B65-D6A4-46AE-B7AB-99F8E40BEE4B}" destId="{8A09937A-172A-4183-8C0E-F03AFD1F9501}" srcOrd="0" destOrd="2" presId="urn:microsoft.com/office/officeart/2005/8/layout/list1"/>
    <dgm:cxn modelId="{3DB07CB7-1137-4E57-B896-F29363B90F5C}" type="presOf" srcId="{0C751EC4-8345-4400-84FA-47E59FE802B7}" destId="{D8202125-3CC6-4CE1-93B6-FD10CDF4A69B}" srcOrd="0" destOrd="2" presId="urn:microsoft.com/office/officeart/2005/8/layout/list1"/>
    <dgm:cxn modelId="{474F54B8-AD52-47A7-B76A-8B74FCAE9C92}" srcId="{78D2141F-71D2-4FDA-8097-C06C83EA800B}" destId="{C948BBE6-E070-478D-BDC1-F4DCD104AF66}" srcOrd="0" destOrd="0" parTransId="{02587086-DC1C-4878-AE1B-C5388440B29C}" sibTransId="{930590A0-A03C-48D9-8EC9-F383939993F4}"/>
    <dgm:cxn modelId="{1A42AAB8-CB30-4DDF-8FCD-041A19EAD316}" type="presOf" srcId="{54EDC995-8AF4-487B-92C7-8A60A5A586FD}" destId="{DA162C41-ACD6-4C34-9702-E0402A30B59B}" srcOrd="1" destOrd="0" presId="urn:microsoft.com/office/officeart/2005/8/layout/list1"/>
    <dgm:cxn modelId="{9A6A4EBD-31B1-41CA-AB77-8097FCA81CED}" srcId="{C948BBE6-E070-478D-BDC1-F4DCD104AF66}" destId="{5D25A0D3-0A3F-4E91-92FF-D57A5B072522}" srcOrd="0" destOrd="0" parTransId="{A8F872CE-BF1C-4A65-9FA8-6B9D206C1700}" sibTransId="{36EEED3D-771C-48FB-8E86-3324BA4AF36A}"/>
    <dgm:cxn modelId="{50C706C1-CC3B-4954-9DC0-8C2412A77013}" srcId="{78D2141F-71D2-4FDA-8097-C06C83EA800B}" destId="{54EDC995-8AF4-487B-92C7-8A60A5A586FD}" srcOrd="1" destOrd="0" parTransId="{5529511F-B927-4DBC-A8EF-0FEA796150E9}" sibTransId="{8E2A9349-ED7C-4EFE-928C-9A56B42FA41E}"/>
    <dgm:cxn modelId="{43EBCFD8-53BA-4275-95D5-955B29F54B3A}" type="presOf" srcId="{1EF1CB41-677F-4C19-9910-B9D991BA2228}" destId="{8A09937A-172A-4183-8C0E-F03AFD1F9501}" srcOrd="0" destOrd="3" presId="urn:microsoft.com/office/officeart/2005/8/layout/list1"/>
    <dgm:cxn modelId="{20D99BE1-E0F1-44C0-9646-C1813C315238}" srcId="{54EDC995-8AF4-487B-92C7-8A60A5A586FD}" destId="{1EF1CB41-677F-4C19-9910-B9D991BA2228}" srcOrd="3" destOrd="0" parTransId="{535FBFCD-3FC3-4A68-8C2C-D9CF9FEA0ADE}" sibTransId="{4DF3625A-9B1B-423E-86E2-2B9F00BC3136}"/>
    <dgm:cxn modelId="{34D538E7-644D-423B-8001-DB8220F2858F}" srcId="{C948BBE6-E070-478D-BDC1-F4DCD104AF66}" destId="{26050C73-36DE-4C6E-A059-2CF61EBE7B8B}" srcOrd="4" destOrd="0" parTransId="{67C4800F-07A4-47C1-9462-31490BF9F65D}" sibTransId="{C1A89AFC-BC9A-452A-8E61-95F0ABD6116A}"/>
    <dgm:cxn modelId="{EF8D48EC-12BA-485C-8EED-8D265FAE5F66}" type="presOf" srcId="{EE0E1571-69B8-4474-905A-4571B56766D1}" destId="{8A09937A-172A-4183-8C0E-F03AFD1F9501}" srcOrd="0" destOrd="1" presId="urn:microsoft.com/office/officeart/2005/8/layout/list1"/>
    <dgm:cxn modelId="{A9F079F2-4245-4FF8-B7ED-6332A9B4DEB4}" srcId="{C948BBE6-E070-478D-BDC1-F4DCD104AF66}" destId="{549391F6-2310-46CF-8441-A8621D84F42E}" srcOrd="1" destOrd="0" parTransId="{E1CAAA8D-3E9E-4D22-ACDD-C8FEBC4AAC6B}" sibTransId="{21719DBA-8DE9-4FEA-ADCB-E4B6C100C841}"/>
    <dgm:cxn modelId="{C0DD62EA-6A61-42BF-81DD-FC36317C00EB}" type="presParOf" srcId="{FE2DAA95-BED0-49C7-9D28-F452DDC8BE16}" destId="{13F9EC64-C125-4A01-BC03-C2A2A3255144}" srcOrd="0" destOrd="0" presId="urn:microsoft.com/office/officeart/2005/8/layout/list1"/>
    <dgm:cxn modelId="{8D5C3ECE-9125-4A1B-B56F-6CC1066BF8C8}" type="presParOf" srcId="{13F9EC64-C125-4A01-BC03-C2A2A3255144}" destId="{8908B882-B541-49AF-878B-91D01E0479B1}" srcOrd="0" destOrd="0" presId="urn:microsoft.com/office/officeart/2005/8/layout/list1"/>
    <dgm:cxn modelId="{E2712262-2145-4059-A262-17CB2FC1B3D6}" type="presParOf" srcId="{13F9EC64-C125-4A01-BC03-C2A2A3255144}" destId="{87717FF3-21A6-4FC6-A8F3-491D7DCB102A}" srcOrd="1" destOrd="0" presId="urn:microsoft.com/office/officeart/2005/8/layout/list1"/>
    <dgm:cxn modelId="{3C99635C-0C3E-4590-B0B8-50C2D977E749}" type="presParOf" srcId="{FE2DAA95-BED0-49C7-9D28-F452DDC8BE16}" destId="{C9C73F9B-5C3D-4AF8-B4FC-68F53DA24A0C}" srcOrd="1" destOrd="0" presId="urn:microsoft.com/office/officeart/2005/8/layout/list1"/>
    <dgm:cxn modelId="{2863DA56-176B-4B3D-A023-A3625FBD727D}" type="presParOf" srcId="{FE2DAA95-BED0-49C7-9D28-F452DDC8BE16}" destId="{D8202125-3CC6-4CE1-93B6-FD10CDF4A69B}" srcOrd="2" destOrd="0" presId="urn:microsoft.com/office/officeart/2005/8/layout/list1"/>
    <dgm:cxn modelId="{29F71357-59E5-4BD8-AB7C-AF9D7F6797F4}" type="presParOf" srcId="{FE2DAA95-BED0-49C7-9D28-F452DDC8BE16}" destId="{13537327-C1CC-480E-9040-C3DB235A4B26}" srcOrd="3" destOrd="0" presId="urn:microsoft.com/office/officeart/2005/8/layout/list1"/>
    <dgm:cxn modelId="{BD78055A-AB2F-43BF-B17E-708C0771483A}" type="presParOf" srcId="{FE2DAA95-BED0-49C7-9D28-F452DDC8BE16}" destId="{52CF0B0A-7CA6-42F8-B2A2-CCD72D607605}" srcOrd="4" destOrd="0" presId="urn:microsoft.com/office/officeart/2005/8/layout/list1"/>
    <dgm:cxn modelId="{0DF797BD-9147-4C5C-8DC8-B9907435B4B5}" type="presParOf" srcId="{52CF0B0A-7CA6-42F8-B2A2-CCD72D607605}" destId="{06189DFF-34E3-4738-A836-CF8A3CC8DC77}" srcOrd="0" destOrd="0" presId="urn:microsoft.com/office/officeart/2005/8/layout/list1"/>
    <dgm:cxn modelId="{D86EA825-68BD-43D7-B5A7-40C7FAC9C2DC}" type="presParOf" srcId="{52CF0B0A-7CA6-42F8-B2A2-CCD72D607605}" destId="{DA162C41-ACD6-4C34-9702-E0402A30B59B}" srcOrd="1" destOrd="0" presId="urn:microsoft.com/office/officeart/2005/8/layout/list1"/>
    <dgm:cxn modelId="{A48C87A4-5FAC-4BD3-950A-FB4883246C87}" type="presParOf" srcId="{FE2DAA95-BED0-49C7-9D28-F452DDC8BE16}" destId="{72A90B7E-01A4-4368-AAE0-A8196990A5E9}" srcOrd="5" destOrd="0" presId="urn:microsoft.com/office/officeart/2005/8/layout/list1"/>
    <dgm:cxn modelId="{463982E7-BB8E-411D-B33E-6C94E1E08410}" type="presParOf" srcId="{FE2DAA95-BED0-49C7-9D28-F452DDC8BE16}" destId="{8A09937A-172A-4183-8C0E-F03AFD1F9501}"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78AFEF82-B96D-4826-9D7D-246BAC9AD981}">
      <dgm:prSet phldr="0"/>
      <dgm:spPr/>
      <dgm:t>
        <a:bodyPr/>
        <a:lstStyle/>
        <a:p>
          <a:pPr rtl="0"/>
          <a:r>
            <a:rPr lang="en-NZ">
              <a:latin typeface="Cera Pro"/>
              <a:ea typeface="Calibri"/>
              <a:cs typeface="Calibri"/>
            </a:rPr>
            <a:t>Form</a:t>
          </a:r>
          <a:endParaRPr lang="en-US" b="1">
            <a:latin typeface="Cera Pro"/>
            <a:ea typeface="Calibri"/>
            <a:cs typeface="Calibri"/>
          </a:endParaRPr>
        </a:p>
      </dgm:t>
    </dgm:pt>
    <dgm:pt modelId="{05C1D6F4-5486-40C6-8374-143D4ACB7E48}" type="parTrans" cxnId="{9005515E-138F-49D5-9512-F018D0E360CE}">
      <dgm:prSet/>
      <dgm:spPr/>
    </dgm:pt>
    <dgm:pt modelId="{5528384E-F36A-4648-94C7-D9EA23DDAAD1}" type="sibTrans" cxnId="{9005515E-138F-49D5-9512-F018D0E360CE}">
      <dgm:prSet/>
      <dgm:spPr/>
    </dgm:pt>
    <dgm:pt modelId="{4DEF77FE-C60D-473E-84CD-D70AB5CCFD75}">
      <dgm:prSet phldr="0"/>
      <dgm:spPr/>
      <dgm:t>
        <a:bodyPr/>
        <a:lstStyle/>
        <a:p>
          <a:pPr rtl="0"/>
          <a:r>
            <a:rPr lang="en-NZ" b="0">
              <a:latin typeface="Cera Pro"/>
              <a:ea typeface="Calibri"/>
              <a:cs typeface="Calibri"/>
            </a:rPr>
            <a:t> Purpose</a:t>
          </a:r>
        </a:p>
      </dgm:t>
    </dgm:pt>
    <dgm:pt modelId="{2CE38F07-42A0-4327-BED8-4D115FA2B29C}" type="parTrans" cxnId="{D972728A-FB40-4FBD-A737-A97DAC4CE6BB}">
      <dgm:prSet/>
      <dgm:spPr/>
    </dgm:pt>
    <dgm:pt modelId="{7AF88078-4799-4ACA-AD00-2F3DAE99D760}" type="sibTrans" cxnId="{D972728A-FB40-4FBD-A737-A97DAC4CE6BB}">
      <dgm:prSet/>
      <dgm:spPr/>
    </dgm:pt>
    <dgm:pt modelId="{B3669486-F1E2-466F-A8AC-FFF38089DC6C}">
      <dgm:prSet phldr="0"/>
      <dgm:spPr/>
      <dgm:t>
        <a:bodyPr/>
        <a:lstStyle/>
        <a:p>
          <a:pPr algn="l"/>
          <a:r>
            <a:rPr lang="en-US" b="0">
              <a:solidFill>
                <a:schemeClr val="bg1"/>
              </a:solidFill>
              <a:latin typeface="Calibri"/>
              <a:ea typeface="Calibri"/>
              <a:cs typeface="Calibri"/>
            </a:rPr>
            <a:t>Limited liability company </a:t>
          </a:r>
          <a:endParaRPr lang="en-US" b="1">
            <a:solidFill>
              <a:schemeClr val="bg1"/>
            </a:solidFill>
            <a:latin typeface="Calibri"/>
            <a:ea typeface="Calibri"/>
            <a:cs typeface="Calibri"/>
          </a:endParaRPr>
        </a:p>
      </dgm:t>
    </dgm:pt>
    <dgm:pt modelId="{B99A69A6-E5D7-4C41-B465-111F276E7A73}" type="parTrans" cxnId="{3FFDBB3D-9433-4A9F-9466-841551AEFDC6}">
      <dgm:prSet/>
      <dgm:spPr/>
    </dgm:pt>
    <dgm:pt modelId="{3F6C22D4-B5F7-4D96-9F17-55F74433C998}" type="sibTrans" cxnId="{3FFDBB3D-9433-4A9F-9466-841551AEFDC6}">
      <dgm:prSet/>
      <dgm:spPr/>
    </dgm:pt>
    <dgm:pt modelId="{B1AF5370-73DF-4DA1-A60E-0647776AE59B}">
      <dgm:prSet phldr="0"/>
      <dgm:spPr/>
      <dgm:t>
        <a:bodyPr/>
        <a:lstStyle/>
        <a:p>
          <a:pPr algn="l"/>
          <a:r>
            <a:rPr lang="en-US" b="0">
              <a:solidFill>
                <a:schemeClr val="bg1"/>
              </a:solidFill>
              <a:latin typeface="Calibri"/>
              <a:ea typeface="Calibri"/>
              <a:cs typeface="Calibri"/>
            </a:rPr>
            <a:t>Name: Bay of Plenty Water Limited</a:t>
          </a:r>
          <a:endParaRPr lang="en-US" b="1">
            <a:solidFill>
              <a:schemeClr val="bg1"/>
            </a:solidFill>
            <a:latin typeface="Calibri"/>
            <a:ea typeface="Calibri"/>
            <a:cs typeface="Calibri"/>
          </a:endParaRPr>
        </a:p>
      </dgm:t>
    </dgm:pt>
    <dgm:pt modelId="{2A109120-C05B-45DA-A675-4B632B7B248D}" type="parTrans" cxnId="{76AFE396-E886-4B97-8B9B-40BFD4E4A543}">
      <dgm:prSet/>
      <dgm:spPr/>
    </dgm:pt>
    <dgm:pt modelId="{53D02DDC-BE79-4E37-B10A-ED84C1AA2A9B}" type="sibTrans" cxnId="{76AFE396-E886-4B97-8B9B-40BFD4E4A543}">
      <dgm:prSet/>
      <dgm:spPr/>
    </dgm:pt>
    <dgm:pt modelId="{6BCD957E-77AC-4ECA-9DF3-F154E0470E3E}">
      <dgm:prSet phldr="0"/>
      <dgm:spPr/>
      <dgm:t>
        <a:bodyPr/>
        <a:lstStyle/>
        <a:p>
          <a:pPr algn="l" rtl="0"/>
          <a:r>
            <a:rPr lang="en-US" b="0">
              <a:solidFill>
                <a:schemeClr val="bg1"/>
              </a:solidFill>
              <a:latin typeface="Calibri"/>
              <a:ea typeface="Calibri"/>
              <a:cs typeface="Calibri"/>
            </a:rPr>
            <a:t>Owned by Councils </a:t>
          </a:r>
          <a:endParaRPr lang="en-US" b="1">
            <a:solidFill>
              <a:schemeClr val="bg1"/>
            </a:solidFill>
            <a:latin typeface="Calibri"/>
            <a:ea typeface="Calibri"/>
            <a:cs typeface="Calibri"/>
          </a:endParaRPr>
        </a:p>
      </dgm:t>
    </dgm:pt>
    <dgm:pt modelId="{753E704D-9044-458E-B724-2C7E42BCF14E}" type="parTrans" cxnId="{1771592B-66F3-4250-8A6E-3AA550478F1F}">
      <dgm:prSet/>
      <dgm:spPr/>
    </dgm:pt>
    <dgm:pt modelId="{E5FDD312-3DF2-4A83-B28C-C701B2ADFBDB}" type="sibTrans" cxnId="{1771592B-66F3-4250-8A6E-3AA550478F1F}">
      <dgm:prSet/>
      <dgm:spPr/>
    </dgm:pt>
    <dgm:pt modelId="{A4747690-F4B6-4C4B-BD5D-4AD478902FA2}">
      <dgm:prSet phldr="0"/>
      <dgm:spPr/>
      <dgm:t>
        <a:bodyPr/>
        <a:lstStyle/>
        <a:p>
          <a:pPr rtl="0"/>
          <a:r>
            <a:rPr lang="en-US" b="0">
              <a:solidFill>
                <a:schemeClr val="bg1"/>
              </a:solidFill>
              <a:latin typeface="Calibri"/>
              <a:ea typeface="Calibri"/>
              <a:cs typeface="Calibri"/>
            </a:rPr>
            <a:t>Deliver water services (scope to be agreed) across service area of shareholding councils in a manner that complies with the relevant service level agreement (akin to Wellington Water)</a:t>
          </a:r>
        </a:p>
      </dgm:t>
    </dgm:pt>
    <dgm:pt modelId="{FE4F3542-3F26-4249-9DB5-FF8E8C752676}" type="parTrans" cxnId="{F5C28690-6952-43BB-9A8C-88345AD8FF22}">
      <dgm:prSet/>
      <dgm:spPr/>
    </dgm:pt>
    <dgm:pt modelId="{EF7923B6-59E1-4722-B563-F10DD56CA904}" type="sibTrans" cxnId="{F5C28690-6952-43BB-9A8C-88345AD8FF22}">
      <dgm:prSet/>
      <dgm:spPr/>
    </dgm:pt>
    <dgm:pt modelId="{5843AFED-6C6B-4C59-BE11-761BC2BA051C}">
      <dgm:prSet phldr="0"/>
      <dgm:spPr/>
      <dgm:t>
        <a:bodyPr/>
        <a:lstStyle/>
        <a:p>
          <a:r>
            <a:rPr lang="en-US" b="0">
              <a:solidFill>
                <a:schemeClr val="bg1"/>
              </a:solidFill>
              <a:latin typeface="Calibri"/>
              <a:ea typeface="Calibri"/>
              <a:cs typeface="Calibri"/>
            </a:rPr>
            <a:t>Achieve objectives of shareholders as set by statement of expectations</a:t>
          </a:r>
        </a:p>
      </dgm:t>
    </dgm:pt>
    <dgm:pt modelId="{EAF165F5-FA65-4629-96B4-B21AE983AEC1}" type="parTrans" cxnId="{58C0C741-9E6F-4F4E-9C0E-42392EF9A5DB}">
      <dgm:prSet/>
      <dgm:spPr/>
    </dgm:pt>
    <dgm:pt modelId="{8B9C681C-E5C7-4E57-8C2F-2606D5CB664A}" type="sibTrans" cxnId="{58C0C741-9E6F-4F4E-9C0E-42392EF9A5DB}">
      <dgm:prSet/>
      <dgm:spPr/>
    </dgm:pt>
    <dgm:pt modelId="{72BDE3B5-78EF-4FF1-9C0C-080F63E643DF}">
      <dgm:prSet phldr="0"/>
      <dgm:spPr/>
      <dgm:t>
        <a:bodyPr/>
        <a:lstStyle/>
        <a:p>
          <a:pPr rtl="0"/>
          <a:r>
            <a:rPr lang="en-US" b="0">
              <a:solidFill>
                <a:schemeClr val="bg1"/>
              </a:solidFill>
              <a:latin typeface="Calibri"/>
              <a:ea typeface="Calibri"/>
              <a:cs typeface="Calibri"/>
            </a:rPr>
            <a:t>Scope of services envisaged by CCO to be confirmed –  likely to be limited to capital works delivery </a:t>
          </a:r>
        </a:p>
      </dgm:t>
    </dgm:pt>
    <dgm:pt modelId="{7711D4EC-F282-4E76-96B8-076B59122964}" type="parTrans" cxnId="{09E01AFC-401B-4D2C-9504-6BC1F278E9FB}">
      <dgm:prSet/>
      <dgm:spPr/>
    </dgm:pt>
    <dgm:pt modelId="{8A88A2A6-7157-4FA4-AC52-741575E86523}" type="sibTrans" cxnId="{09E01AFC-401B-4D2C-9504-6BC1F278E9FB}">
      <dgm:prSet/>
      <dgm:spPr/>
    </dgm:pt>
    <dgm:pt modelId="{66197F17-8EE3-4DFC-9450-C3C3197F85C7}" type="pres">
      <dgm:prSet presAssocID="{B2D574F2-5F9E-48AE-B90F-EE5F57F8018A}" presName="linear" presStyleCnt="0">
        <dgm:presLayoutVars>
          <dgm:dir/>
          <dgm:animLvl val="lvl"/>
          <dgm:resizeHandles val="exact"/>
        </dgm:presLayoutVars>
      </dgm:prSet>
      <dgm:spPr/>
    </dgm:pt>
    <dgm:pt modelId="{B963AC75-9459-4BE4-AFD7-531323217ABC}" type="pres">
      <dgm:prSet presAssocID="{78AFEF82-B96D-4826-9D7D-246BAC9AD981}" presName="parentLin" presStyleCnt="0"/>
      <dgm:spPr/>
    </dgm:pt>
    <dgm:pt modelId="{ED3C1E38-8BCC-4B03-90A2-81D24A3D568C}" type="pres">
      <dgm:prSet presAssocID="{78AFEF82-B96D-4826-9D7D-246BAC9AD981}" presName="parentLeftMargin" presStyleLbl="node1" presStyleIdx="0" presStyleCnt="2"/>
      <dgm:spPr/>
    </dgm:pt>
    <dgm:pt modelId="{BF971472-F7A9-415D-AC12-7E5DA6FAE63B}" type="pres">
      <dgm:prSet presAssocID="{78AFEF82-B96D-4826-9D7D-246BAC9AD981}" presName="parentText" presStyleLbl="node1" presStyleIdx="0" presStyleCnt="2">
        <dgm:presLayoutVars>
          <dgm:chMax val="0"/>
          <dgm:bulletEnabled val="1"/>
        </dgm:presLayoutVars>
      </dgm:prSet>
      <dgm:spPr/>
    </dgm:pt>
    <dgm:pt modelId="{8C5FCA41-7DDF-42F6-B269-21C82B6D8AC6}" type="pres">
      <dgm:prSet presAssocID="{78AFEF82-B96D-4826-9D7D-246BAC9AD981}" presName="negativeSpace" presStyleCnt="0"/>
      <dgm:spPr/>
    </dgm:pt>
    <dgm:pt modelId="{C91C687E-BDD4-44B6-97DF-8BFB08A855EE}" type="pres">
      <dgm:prSet presAssocID="{78AFEF82-B96D-4826-9D7D-246BAC9AD981}" presName="childText" presStyleLbl="conFgAcc1" presStyleIdx="0" presStyleCnt="2">
        <dgm:presLayoutVars>
          <dgm:bulletEnabled val="1"/>
        </dgm:presLayoutVars>
      </dgm:prSet>
      <dgm:spPr/>
    </dgm:pt>
    <dgm:pt modelId="{A3C0509C-EC4B-4369-A4BD-DF1118D359DF}" type="pres">
      <dgm:prSet presAssocID="{5528384E-F36A-4648-94C7-D9EA23DDAAD1}" presName="spaceBetweenRectangles" presStyleCnt="0"/>
      <dgm:spPr/>
    </dgm:pt>
    <dgm:pt modelId="{91B7AAFE-9964-4783-8B32-73D504269E37}" type="pres">
      <dgm:prSet presAssocID="{4DEF77FE-C60D-473E-84CD-D70AB5CCFD75}" presName="parentLin" presStyleCnt="0"/>
      <dgm:spPr/>
    </dgm:pt>
    <dgm:pt modelId="{7CB83F2D-D9DC-4280-8E9F-9D0109115FA5}" type="pres">
      <dgm:prSet presAssocID="{4DEF77FE-C60D-473E-84CD-D70AB5CCFD75}" presName="parentLeftMargin" presStyleLbl="node1" presStyleIdx="0" presStyleCnt="2"/>
      <dgm:spPr/>
    </dgm:pt>
    <dgm:pt modelId="{75AAC2C6-DC76-446B-95DE-ECD51BBB7239}" type="pres">
      <dgm:prSet presAssocID="{4DEF77FE-C60D-473E-84CD-D70AB5CCFD75}" presName="parentText" presStyleLbl="node1" presStyleIdx="1" presStyleCnt="2">
        <dgm:presLayoutVars>
          <dgm:chMax val="0"/>
          <dgm:bulletEnabled val="1"/>
        </dgm:presLayoutVars>
      </dgm:prSet>
      <dgm:spPr/>
    </dgm:pt>
    <dgm:pt modelId="{67A5A3F6-A6B4-4AA6-A80C-9E6C2E99F248}" type="pres">
      <dgm:prSet presAssocID="{4DEF77FE-C60D-473E-84CD-D70AB5CCFD75}" presName="negativeSpace" presStyleCnt="0"/>
      <dgm:spPr/>
    </dgm:pt>
    <dgm:pt modelId="{1BDC8788-EDFA-4BFB-8694-1D0E33602AEC}" type="pres">
      <dgm:prSet presAssocID="{4DEF77FE-C60D-473E-84CD-D70AB5CCFD75}" presName="childText" presStyleLbl="conFgAcc1" presStyleIdx="1" presStyleCnt="2">
        <dgm:presLayoutVars>
          <dgm:bulletEnabled val="1"/>
        </dgm:presLayoutVars>
      </dgm:prSet>
      <dgm:spPr/>
    </dgm:pt>
  </dgm:ptLst>
  <dgm:cxnLst>
    <dgm:cxn modelId="{8E98351A-AA57-4165-A327-0A62C05A5753}" type="presOf" srcId="{A4747690-F4B6-4C4B-BD5D-4AD478902FA2}" destId="{1BDC8788-EDFA-4BFB-8694-1D0E33602AEC}" srcOrd="0" destOrd="0" presId="urn:microsoft.com/office/officeart/2005/8/layout/list1"/>
    <dgm:cxn modelId="{1771592B-66F3-4250-8A6E-3AA550478F1F}" srcId="{78AFEF82-B96D-4826-9D7D-246BAC9AD981}" destId="{6BCD957E-77AC-4ECA-9DF3-F154E0470E3E}" srcOrd="2" destOrd="0" parTransId="{753E704D-9044-458E-B724-2C7E42BCF14E}" sibTransId="{E5FDD312-3DF2-4A83-B28C-C701B2ADFBDB}"/>
    <dgm:cxn modelId="{9DFB8E3B-7EAB-44A4-8724-FB89984795FC}" type="presOf" srcId="{6BCD957E-77AC-4ECA-9DF3-F154E0470E3E}" destId="{C91C687E-BDD4-44B6-97DF-8BFB08A855EE}" srcOrd="0" destOrd="2" presId="urn:microsoft.com/office/officeart/2005/8/layout/list1"/>
    <dgm:cxn modelId="{3FFDBB3D-9433-4A9F-9466-841551AEFDC6}" srcId="{78AFEF82-B96D-4826-9D7D-246BAC9AD981}" destId="{B3669486-F1E2-466F-A8AC-FFF38089DC6C}" srcOrd="0" destOrd="0" parTransId="{B99A69A6-E5D7-4C41-B465-111F276E7A73}" sibTransId="{3F6C22D4-B5F7-4D96-9F17-55F74433C998}"/>
    <dgm:cxn modelId="{9005515E-138F-49D5-9512-F018D0E360CE}" srcId="{B2D574F2-5F9E-48AE-B90F-EE5F57F8018A}" destId="{78AFEF82-B96D-4826-9D7D-246BAC9AD981}" srcOrd="0" destOrd="0" parTransId="{05C1D6F4-5486-40C6-8374-143D4ACB7E48}" sibTransId="{5528384E-F36A-4648-94C7-D9EA23DDAAD1}"/>
    <dgm:cxn modelId="{58C0C741-9E6F-4F4E-9C0E-42392EF9A5DB}" srcId="{4DEF77FE-C60D-473E-84CD-D70AB5CCFD75}" destId="{5843AFED-6C6B-4C59-BE11-761BC2BA051C}" srcOrd="1" destOrd="0" parTransId="{EAF165F5-FA65-4629-96B4-B21AE983AEC1}" sibTransId="{8B9C681C-E5C7-4E57-8C2F-2606D5CB664A}"/>
    <dgm:cxn modelId="{1F3FD147-AC3C-424F-AC38-7A6CA11A51A6}" type="presOf" srcId="{5843AFED-6C6B-4C59-BE11-761BC2BA051C}" destId="{1BDC8788-EDFA-4BFB-8694-1D0E33602AEC}" srcOrd="0" destOrd="1" presId="urn:microsoft.com/office/officeart/2005/8/layout/list1"/>
    <dgm:cxn modelId="{6FB7F382-AEF1-4792-A704-D7D9588BCAAF}" type="presOf" srcId="{78AFEF82-B96D-4826-9D7D-246BAC9AD981}" destId="{BF971472-F7A9-415D-AC12-7E5DA6FAE63B}" srcOrd="1" destOrd="0" presId="urn:microsoft.com/office/officeart/2005/8/layout/list1"/>
    <dgm:cxn modelId="{1D52B885-0797-4BF5-A18C-4C17EF02EB53}" type="presOf" srcId="{B3669486-F1E2-466F-A8AC-FFF38089DC6C}" destId="{C91C687E-BDD4-44B6-97DF-8BFB08A855EE}" srcOrd="0" destOrd="0" presId="urn:microsoft.com/office/officeart/2005/8/layout/list1"/>
    <dgm:cxn modelId="{D972728A-FB40-4FBD-A737-A97DAC4CE6BB}" srcId="{B2D574F2-5F9E-48AE-B90F-EE5F57F8018A}" destId="{4DEF77FE-C60D-473E-84CD-D70AB5CCFD75}" srcOrd="1" destOrd="0" parTransId="{2CE38F07-42A0-4327-BED8-4D115FA2B29C}" sibTransId="{7AF88078-4799-4ACA-AD00-2F3DAE99D760}"/>
    <dgm:cxn modelId="{3159F78A-0EA0-447B-89BF-BD840ED0B72A}" type="presOf" srcId="{B1AF5370-73DF-4DA1-A60E-0647776AE59B}" destId="{C91C687E-BDD4-44B6-97DF-8BFB08A855EE}" srcOrd="0" destOrd="1" presId="urn:microsoft.com/office/officeart/2005/8/layout/list1"/>
    <dgm:cxn modelId="{F5C28690-6952-43BB-9A8C-88345AD8FF22}" srcId="{4DEF77FE-C60D-473E-84CD-D70AB5CCFD75}" destId="{A4747690-F4B6-4C4B-BD5D-4AD478902FA2}" srcOrd="0" destOrd="0" parTransId="{FE4F3542-3F26-4249-9DB5-FF8E8C752676}" sibTransId="{EF7923B6-59E1-4722-B563-F10DD56CA904}"/>
    <dgm:cxn modelId="{76AFE396-E886-4B97-8B9B-40BFD4E4A543}" srcId="{78AFEF82-B96D-4826-9D7D-246BAC9AD981}" destId="{B1AF5370-73DF-4DA1-A60E-0647776AE59B}" srcOrd="1" destOrd="0" parTransId="{2A109120-C05B-45DA-A675-4B632B7B248D}" sibTransId="{53D02DDC-BE79-4E37-B10A-ED84C1AA2A9B}"/>
    <dgm:cxn modelId="{67FDADA9-62D8-42BA-8A7B-75311701026D}" type="presOf" srcId="{78AFEF82-B96D-4826-9D7D-246BAC9AD981}" destId="{ED3C1E38-8BCC-4B03-90A2-81D24A3D568C}" srcOrd="0" destOrd="0" presId="urn:microsoft.com/office/officeart/2005/8/layout/list1"/>
    <dgm:cxn modelId="{1A6C1ABA-7C06-4586-8CE4-36627DC114A6}" type="presOf" srcId="{B2D574F2-5F9E-48AE-B90F-EE5F57F8018A}" destId="{66197F17-8EE3-4DFC-9450-C3C3197F85C7}" srcOrd="0" destOrd="0" presId="urn:microsoft.com/office/officeart/2005/8/layout/list1"/>
    <dgm:cxn modelId="{39338FCE-4B3E-4566-82F7-1451C1DE61C8}" type="presOf" srcId="{4DEF77FE-C60D-473E-84CD-D70AB5CCFD75}" destId="{75AAC2C6-DC76-446B-95DE-ECD51BBB7239}" srcOrd="1" destOrd="0" presId="urn:microsoft.com/office/officeart/2005/8/layout/list1"/>
    <dgm:cxn modelId="{848809E1-E81B-45E4-B01E-C7FF7989CCAE}" type="presOf" srcId="{4DEF77FE-C60D-473E-84CD-D70AB5CCFD75}" destId="{7CB83F2D-D9DC-4280-8E9F-9D0109115FA5}" srcOrd="0" destOrd="0" presId="urn:microsoft.com/office/officeart/2005/8/layout/list1"/>
    <dgm:cxn modelId="{93DEACE1-0C54-4D1B-B139-FD99E7752D54}" type="presOf" srcId="{72BDE3B5-78EF-4FF1-9C0C-080F63E643DF}" destId="{1BDC8788-EDFA-4BFB-8694-1D0E33602AEC}" srcOrd="0" destOrd="2" presId="urn:microsoft.com/office/officeart/2005/8/layout/list1"/>
    <dgm:cxn modelId="{09E01AFC-401B-4D2C-9504-6BC1F278E9FB}" srcId="{4DEF77FE-C60D-473E-84CD-D70AB5CCFD75}" destId="{72BDE3B5-78EF-4FF1-9C0C-080F63E643DF}" srcOrd="2" destOrd="0" parTransId="{7711D4EC-F282-4E76-96B8-076B59122964}" sibTransId="{8A88A2A6-7157-4FA4-AC52-741575E86523}"/>
    <dgm:cxn modelId="{CAA9E8D6-2C8F-4E6A-8BD9-D766B92E5C78}" type="presParOf" srcId="{66197F17-8EE3-4DFC-9450-C3C3197F85C7}" destId="{B963AC75-9459-4BE4-AFD7-531323217ABC}" srcOrd="0" destOrd="0" presId="urn:microsoft.com/office/officeart/2005/8/layout/list1"/>
    <dgm:cxn modelId="{FFAC117C-5D82-4235-B799-9EDAB3048FE2}" type="presParOf" srcId="{B963AC75-9459-4BE4-AFD7-531323217ABC}" destId="{ED3C1E38-8BCC-4B03-90A2-81D24A3D568C}" srcOrd="0" destOrd="0" presId="urn:microsoft.com/office/officeart/2005/8/layout/list1"/>
    <dgm:cxn modelId="{8C279E94-92E9-4575-852E-247D2726E073}" type="presParOf" srcId="{B963AC75-9459-4BE4-AFD7-531323217ABC}" destId="{BF971472-F7A9-415D-AC12-7E5DA6FAE63B}" srcOrd="1" destOrd="0" presId="urn:microsoft.com/office/officeart/2005/8/layout/list1"/>
    <dgm:cxn modelId="{14C6DEA8-29D2-46CB-90DC-6198CC7C4018}" type="presParOf" srcId="{66197F17-8EE3-4DFC-9450-C3C3197F85C7}" destId="{8C5FCA41-7DDF-42F6-B269-21C82B6D8AC6}" srcOrd="1" destOrd="0" presId="urn:microsoft.com/office/officeart/2005/8/layout/list1"/>
    <dgm:cxn modelId="{F12E063C-D722-472A-AB39-727A18631657}" type="presParOf" srcId="{66197F17-8EE3-4DFC-9450-C3C3197F85C7}" destId="{C91C687E-BDD4-44B6-97DF-8BFB08A855EE}" srcOrd="2" destOrd="0" presId="urn:microsoft.com/office/officeart/2005/8/layout/list1"/>
    <dgm:cxn modelId="{B623B2A6-5E6F-4A2B-A5F5-4C341204B061}" type="presParOf" srcId="{66197F17-8EE3-4DFC-9450-C3C3197F85C7}" destId="{A3C0509C-EC4B-4369-A4BD-DF1118D359DF}" srcOrd="3" destOrd="0" presId="urn:microsoft.com/office/officeart/2005/8/layout/list1"/>
    <dgm:cxn modelId="{FA73A3C1-081D-4C41-8A24-76B68CA27851}" type="presParOf" srcId="{66197F17-8EE3-4DFC-9450-C3C3197F85C7}" destId="{91B7AAFE-9964-4783-8B32-73D504269E37}" srcOrd="4" destOrd="0" presId="urn:microsoft.com/office/officeart/2005/8/layout/list1"/>
    <dgm:cxn modelId="{608974FC-DA43-4336-A69E-35741789E361}" type="presParOf" srcId="{91B7AAFE-9964-4783-8B32-73D504269E37}" destId="{7CB83F2D-D9DC-4280-8E9F-9D0109115FA5}" srcOrd="0" destOrd="0" presId="urn:microsoft.com/office/officeart/2005/8/layout/list1"/>
    <dgm:cxn modelId="{131678C1-C213-42F6-9E94-6844D0E07CAE}" type="presParOf" srcId="{91B7AAFE-9964-4783-8B32-73D504269E37}" destId="{75AAC2C6-DC76-446B-95DE-ECD51BBB7239}" srcOrd="1" destOrd="0" presId="urn:microsoft.com/office/officeart/2005/8/layout/list1"/>
    <dgm:cxn modelId="{A8185329-1E90-4511-9FE9-28D7E53B5CB8}" type="presParOf" srcId="{66197F17-8EE3-4DFC-9450-C3C3197F85C7}" destId="{67A5A3F6-A6B4-4AA6-A80C-9E6C2E99F248}" srcOrd="5" destOrd="0" presId="urn:microsoft.com/office/officeart/2005/8/layout/list1"/>
    <dgm:cxn modelId="{A9716239-ED01-41D8-8037-A705D11282CE}" type="presParOf" srcId="{66197F17-8EE3-4DFC-9450-C3C3197F85C7}" destId="{1BDC8788-EDFA-4BFB-8694-1D0E33602AE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78AFEF82-B96D-4826-9D7D-246BAC9AD981}">
      <dgm:prSet phldr="0"/>
      <dgm:spPr/>
      <dgm:t>
        <a:bodyPr/>
        <a:lstStyle/>
        <a:p>
          <a:pPr rtl="0"/>
          <a:r>
            <a:rPr lang="en-NZ">
              <a:latin typeface="Cera Pro"/>
            </a:rPr>
            <a:t>Ownership </a:t>
          </a:r>
          <a:endParaRPr lang="en-NZ"/>
        </a:p>
      </dgm:t>
    </dgm:pt>
    <dgm:pt modelId="{05C1D6F4-5486-40C6-8374-143D4ACB7E48}" type="parTrans" cxnId="{9005515E-138F-49D5-9512-F018D0E360CE}">
      <dgm:prSet/>
      <dgm:spPr/>
    </dgm:pt>
    <dgm:pt modelId="{5528384E-F36A-4648-94C7-D9EA23DDAAD1}" type="sibTrans" cxnId="{9005515E-138F-49D5-9512-F018D0E360CE}">
      <dgm:prSet/>
      <dgm:spPr/>
    </dgm:pt>
    <dgm:pt modelId="{4DEF77FE-C60D-473E-84CD-D70AB5CCFD75}">
      <dgm:prSet phldr="0"/>
      <dgm:spPr/>
      <dgm:t>
        <a:bodyPr/>
        <a:lstStyle/>
        <a:p>
          <a:pPr rtl="0"/>
          <a:r>
            <a:rPr lang="en-NZ" b="0">
              <a:latin typeface="Cera Pro"/>
              <a:ea typeface="Calibri"/>
              <a:cs typeface="Calibri"/>
            </a:rPr>
            <a:t>Terms of shares </a:t>
          </a:r>
        </a:p>
      </dgm:t>
    </dgm:pt>
    <dgm:pt modelId="{2CE38F07-42A0-4327-BED8-4D115FA2B29C}" type="parTrans" cxnId="{D972728A-FB40-4FBD-A737-A97DAC4CE6BB}">
      <dgm:prSet/>
      <dgm:spPr/>
    </dgm:pt>
    <dgm:pt modelId="{7AF88078-4799-4ACA-AD00-2F3DAE99D760}" type="sibTrans" cxnId="{D972728A-FB40-4FBD-A737-A97DAC4CE6BB}">
      <dgm:prSet/>
      <dgm:spPr/>
    </dgm:pt>
    <dgm:pt modelId="{6BCD957E-77AC-4ECA-9DF3-F154E0470E3E}">
      <dgm:prSet phldr="0"/>
      <dgm:spPr/>
      <dgm:t>
        <a:bodyPr/>
        <a:lstStyle/>
        <a:p>
          <a:pPr algn="l" rtl="0"/>
          <a:r>
            <a:rPr lang="en-US" b="0">
              <a:solidFill>
                <a:schemeClr val="bg1"/>
              </a:solidFill>
              <a:latin typeface="Calibri"/>
              <a:ea typeface="Calibri"/>
              <a:cs typeface="Calibri"/>
            </a:rPr>
            <a:t>Shares held by shareholders proportionate to capital expenditure payable to CCO Day 1</a:t>
          </a:r>
          <a:endParaRPr lang="en-US" b="1">
            <a:solidFill>
              <a:schemeClr val="bg1"/>
            </a:solidFill>
            <a:latin typeface="Calibri"/>
            <a:ea typeface="Calibri"/>
            <a:cs typeface="Calibri"/>
          </a:endParaRPr>
        </a:p>
      </dgm:t>
    </dgm:pt>
    <dgm:pt modelId="{753E704D-9044-458E-B724-2C7E42BCF14E}" type="parTrans" cxnId="{1771592B-66F3-4250-8A6E-3AA550478F1F}">
      <dgm:prSet/>
      <dgm:spPr/>
    </dgm:pt>
    <dgm:pt modelId="{E5FDD312-3DF2-4A83-B28C-C701B2ADFBDB}" type="sibTrans" cxnId="{1771592B-66F3-4250-8A6E-3AA550478F1F}">
      <dgm:prSet/>
      <dgm:spPr/>
    </dgm:pt>
    <dgm:pt modelId="{6C52AE6F-8096-4C82-BC61-4F1471572348}">
      <dgm:prSet phldr="0"/>
      <dgm:spPr/>
      <dgm:t>
        <a:bodyPr/>
        <a:lstStyle/>
        <a:p>
          <a:pPr algn="l" rtl="0"/>
          <a:r>
            <a:rPr lang="en-US" b="0">
              <a:solidFill>
                <a:schemeClr val="bg1"/>
              </a:solidFill>
              <a:latin typeface="Cera Pro"/>
              <a:ea typeface="Calibri"/>
              <a:cs typeface="Calibri"/>
            </a:rPr>
            <a:t>Cannot be sold or transferred </a:t>
          </a:r>
        </a:p>
      </dgm:t>
    </dgm:pt>
    <dgm:pt modelId="{2452FAEF-3B58-41F4-8AEC-F0D4CF5FDAE4}" type="parTrans" cxnId="{5C06E4BE-BFB2-4AAA-9E37-1E3B8156837E}">
      <dgm:prSet/>
      <dgm:spPr/>
    </dgm:pt>
    <dgm:pt modelId="{73A37E64-1962-4DE9-9CD3-AE8F8FDBA0A4}" type="sibTrans" cxnId="{5C06E4BE-BFB2-4AAA-9E37-1E3B8156837E}">
      <dgm:prSet/>
      <dgm:spPr/>
    </dgm:pt>
    <dgm:pt modelId="{F834E0BE-8ED8-4E6D-B725-752F2F566BC7}">
      <dgm:prSet phldr="0"/>
      <dgm:spPr/>
      <dgm:t>
        <a:bodyPr/>
        <a:lstStyle/>
        <a:p>
          <a:pPr algn="l"/>
          <a:r>
            <a:rPr lang="en-US" b="0">
              <a:solidFill>
                <a:schemeClr val="bg1"/>
              </a:solidFill>
              <a:latin typeface="Cera Pro"/>
              <a:ea typeface="Calibri"/>
              <a:cs typeface="Calibri"/>
            </a:rPr>
            <a:t>Shareholder must be party to:</a:t>
          </a:r>
        </a:p>
      </dgm:t>
    </dgm:pt>
    <dgm:pt modelId="{CFDBA4EC-7CB7-48FB-9EB9-61E24748F080}" type="parTrans" cxnId="{30B362A9-3819-4ED7-A326-C44C19BCEFF5}">
      <dgm:prSet/>
      <dgm:spPr/>
    </dgm:pt>
    <dgm:pt modelId="{AFDF2ECF-BC87-4746-B8B9-2A7CD8FA00DB}" type="sibTrans" cxnId="{30B362A9-3819-4ED7-A326-C44C19BCEFF5}">
      <dgm:prSet/>
      <dgm:spPr/>
    </dgm:pt>
    <dgm:pt modelId="{668531BA-630A-410F-805D-C3759DF90E58}">
      <dgm:prSet phldr="0"/>
      <dgm:spPr/>
      <dgm:t>
        <a:bodyPr/>
        <a:lstStyle/>
        <a:p>
          <a:pPr algn="l"/>
          <a:r>
            <a:rPr lang="en-US" b="0">
              <a:solidFill>
                <a:schemeClr val="bg1"/>
              </a:solidFill>
              <a:latin typeface="Cera Pro"/>
              <a:ea typeface="Calibri"/>
              <a:cs typeface="Calibri"/>
            </a:rPr>
            <a:t>shareholders agreement </a:t>
          </a:r>
        </a:p>
      </dgm:t>
    </dgm:pt>
    <dgm:pt modelId="{1E824F12-7083-4EA8-93E3-14A669D4548E}" type="parTrans" cxnId="{C6F41400-0C6D-4C00-894A-57F69C86DBB1}">
      <dgm:prSet/>
      <dgm:spPr/>
    </dgm:pt>
    <dgm:pt modelId="{B6FF8092-C860-41FD-AF22-CF366087E758}" type="sibTrans" cxnId="{C6F41400-0C6D-4C00-894A-57F69C86DBB1}">
      <dgm:prSet/>
      <dgm:spPr/>
    </dgm:pt>
    <dgm:pt modelId="{C2B23CAB-7256-414E-8AB4-AE7A6CF5F2F9}">
      <dgm:prSet phldr="0"/>
      <dgm:spPr/>
      <dgm:t>
        <a:bodyPr/>
        <a:lstStyle/>
        <a:p>
          <a:pPr algn="l"/>
          <a:r>
            <a:rPr lang="en-US" b="0">
              <a:solidFill>
                <a:schemeClr val="bg1"/>
              </a:solidFill>
              <a:latin typeface="Cera Pro"/>
              <a:ea typeface="Calibri"/>
              <a:cs typeface="Calibri"/>
            </a:rPr>
            <a:t>service level agreement for relevant services </a:t>
          </a:r>
        </a:p>
      </dgm:t>
    </dgm:pt>
    <dgm:pt modelId="{84D3D7C8-A921-420E-B02B-87B827860825}" type="parTrans" cxnId="{F0C8BFF8-6126-429E-808B-4143BAEA66FC}">
      <dgm:prSet/>
      <dgm:spPr/>
    </dgm:pt>
    <dgm:pt modelId="{39014C36-5B7C-49B0-A38D-D03B6347CAA7}" type="sibTrans" cxnId="{F0C8BFF8-6126-429E-808B-4143BAEA66FC}">
      <dgm:prSet/>
      <dgm:spPr/>
    </dgm:pt>
    <dgm:pt modelId="{B617A057-080B-49E2-911C-84CF8F8068C5}">
      <dgm:prSet phldr="0"/>
      <dgm:spPr/>
      <dgm:t>
        <a:bodyPr/>
        <a:lstStyle/>
        <a:p>
          <a:pPr algn="l"/>
          <a:r>
            <a:rPr lang="en-US" b="0">
              <a:solidFill>
                <a:schemeClr val="bg1"/>
              </a:solidFill>
              <a:latin typeface="Cera Pro"/>
              <a:ea typeface="Calibri"/>
              <a:cs typeface="Calibri"/>
            </a:rPr>
            <a:t>No dividend</a:t>
          </a:r>
        </a:p>
      </dgm:t>
    </dgm:pt>
    <dgm:pt modelId="{7797ED9E-1F4A-4079-B1F8-81CD9FF8616A}" type="parTrans" cxnId="{4555AF6F-AF6F-4192-BBE7-74E62E5DE291}">
      <dgm:prSet/>
      <dgm:spPr/>
    </dgm:pt>
    <dgm:pt modelId="{576C13C2-2E29-4DD1-ACB0-EAB4BC241504}" type="sibTrans" cxnId="{4555AF6F-AF6F-4192-BBE7-74E62E5DE291}">
      <dgm:prSet/>
      <dgm:spPr/>
    </dgm:pt>
    <dgm:pt modelId="{441EE539-CEA2-4C67-827D-2ED3F8FCCD86}">
      <dgm:prSet phldr="0"/>
      <dgm:spPr/>
      <dgm:t>
        <a:bodyPr/>
        <a:lstStyle/>
        <a:p>
          <a:pPr algn="l"/>
          <a:r>
            <a:rPr lang="en-US" b="0">
              <a:solidFill>
                <a:schemeClr val="bg1"/>
              </a:solidFill>
              <a:latin typeface="Cera Pro"/>
              <a:ea typeface="Calibri"/>
              <a:cs typeface="Calibri"/>
            </a:rPr>
            <a:t>Security interest cannot be given over shares </a:t>
          </a:r>
        </a:p>
      </dgm:t>
    </dgm:pt>
    <dgm:pt modelId="{2EF80605-C56B-448A-AC4A-7EB817DB99B1}" type="parTrans" cxnId="{B71318F8-21E6-4C83-85FE-C411C9812644}">
      <dgm:prSet/>
      <dgm:spPr/>
    </dgm:pt>
    <dgm:pt modelId="{518C6F6D-CBEF-4B72-BB87-3F8EA8045E40}" type="sibTrans" cxnId="{B71318F8-21E6-4C83-85FE-C411C9812644}">
      <dgm:prSet/>
      <dgm:spPr/>
    </dgm:pt>
    <dgm:pt modelId="{66197F17-8EE3-4DFC-9450-C3C3197F85C7}" type="pres">
      <dgm:prSet presAssocID="{B2D574F2-5F9E-48AE-B90F-EE5F57F8018A}" presName="linear" presStyleCnt="0">
        <dgm:presLayoutVars>
          <dgm:dir/>
          <dgm:animLvl val="lvl"/>
          <dgm:resizeHandles val="exact"/>
        </dgm:presLayoutVars>
      </dgm:prSet>
      <dgm:spPr/>
    </dgm:pt>
    <dgm:pt modelId="{B963AC75-9459-4BE4-AFD7-531323217ABC}" type="pres">
      <dgm:prSet presAssocID="{78AFEF82-B96D-4826-9D7D-246BAC9AD981}" presName="parentLin" presStyleCnt="0"/>
      <dgm:spPr/>
    </dgm:pt>
    <dgm:pt modelId="{ED3C1E38-8BCC-4B03-90A2-81D24A3D568C}" type="pres">
      <dgm:prSet presAssocID="{78AFEF82-B96D-4826-9D7D-246BAC9AD981}" presName="parentLeftMargin" presStyleLbl="node1" presStyleIdx="0" presStyleCnt="2"/>
      <dgm:spPr/>
    </dgm:pt>
    <dgm:pt modelId="{BF971472-F7A9-415D-AC12-7E5DA6FAE63B}" type="pres">
      <dgm:prSet presAssocID="{78AFEF82-B96D-4826-9D7D-246BAC9AD981}" presName="parentText" presStyleLbl="node1" presStyleIdx="0" presStyleCnt="2">
        <dgm:presLayoutVars>
          <dgm:chMax val="0"/>
          <dgm:bulletEnabled val="1"/>
        </dgm:presLayoutVars>
      </dgm:prSet>
      <dgm:spPr/>
    </dgm:pt>
    <dgm:pt modelId="{8C5FCA41-7DDF-42F6-B269-21C82B6D8AC6}" type="pres">
      <dgm:prSet presAssocID="{78AFEF82-B96D-4826-9D7D-246BAC9AD981}" presName="negativeSpace" presStyleCnt="0"/>
      <dgm:spPr/>
    </dgm:pt>
    <dgm:pt modelId="{C91C687E-BDD4-44B6-97DF-8BFB08A855EE}" type="pres">
      <dgm:prSet presAssocID="{78AFEF82-B96D-4826-9D7D-246BAC9AD981}" presName="childText" presStyleLbl="conFgAcc1" presStyleIdx="0" presStyleCnt="2">
        <dgm:presLayoutVars>
          <dgm:bulletEnabled val="1"/>
        </dgm:presLayoutVars>
      </dgm:prSet>
      <dgm:spPr/>
    </dgm:pt>
    <dgm:pt modelId="{A3C0509C-EC4B-4369-A4BD-DF1118D359DF}" type="pres">
      <dgm:prSet presAssocID="{5528384E-F36A-4648-94C7-D9EA23DDAAD1}" presName="spaceBetweenRectangles" presStyleCnt="0"/>
      <dgm:spPr/>
    </dgm:pt>
    <dgm:pt modelId="{91B7AAFE-9964-4783-8B32-73D504269E37}" type="pres">
      <dgm:prSet presAssocID="{4DEF77FE-C60D-473E-84CD-D70AB5CCFD75}" presName="parentLin" presStyleCnt="0"/>
      <dgm:spPr/>
    </dgm:pt>
    <dgm:pt modelId="{7CB83F2D-D9DC-4280-8E9F-9D0109115FA5}" type="pres">
      <dgm:prSet presAssocID="{4DEF77FE-C60D-473E-84CD-D70AB5CCFD75}" presName="parentLeftMargin" presStyleLbl="node1" presStyleIdx="0" presStyleCnt="2"/>
      <dgm:spPr/>
    </dgm:pt>
    <dgm:pt modelId="{75AAC2C6-DC76-446B-95DE-ECD51BBB7239}" type="pres">
      <dgm:prSet presAssocID="{4DEF77FE-C60D-473E-84CD-D70AB5CCFD75}" presName="parentText" presStyleLbl="node1" presStyleIdx="1" presStyleCnt="2">
        <dgm:presLayoutVars>
          <dgm:chMax val="0"/>
          <dgm:bulletEnabled val="1"/>
        </dgm:presLayoutVars>
      </dgm:prSet>
      <dgm:spPr/>
    </dgm:pt>
    <dgm:pt modelId="{67A5A3F6-A6B4-4AA6-A80C-9E6C2E99F248}" type="pres">
      <dgm:prSet presAssocID="{4DEF77FE-C60D-473E-84CD-D70AB5CCFD75}" presName="negativeSpace" presStyleCnt="0"/>
      <dgm:spPr/>
    </dgm:pt>
    <dgm:pt modelId="{1BDC8788-EDFA-4BFB-8694-1D0E33602AEC}" type="pres">
      <dgm:prSet presAssocID="{4DEF77FE-C60D-473E-84CD-D70AB5CCFD75}" presName="childText" presStyleLbl="conFgAcc1" presStyleIdx="1" presStyleCnt="2">
        <dgm:presLayoutVars>
          <dgm:bulletEnabled val="1"/>
        </dgm:presLayoutVars>
      </dgm:prSet>
      <dgm:spPr/>
    </dgm:pt>
  </dgm:ptLst>
  <dgm:cxnLst>
    <dgm:cxn modelId="{C6F41400-0C6D-4C00-894A-57F69C86DBB1}" srcId="{F834E0BE-8ED8-4E6D-B725-752F2F566BC7}" destId="{668531BA-630A-410F-805D-C3759DF90E58}" srcOrd="0" destOrd="0" parTransId="{1E824F12-7083-4EA8-93E3-14A669D4548E}" sibTransId="{B6FF8092-C860-41FD-AF22-CF366087E758}"/>
    <dgm:cxn modelId="{1771592B-66F3-4250-8A6E-3AA550478F1F}" srcId="{78AFEF82-B96D-4826-9D7D-246BAC9AD981}" destId="{6BCD957E-77AC-4ECA-9DF3-F154E0470E3E}" srcOrd="0" destOrd="0" parTransId="{753E704D-9044-458E-B724-2C7E42BCF14E}" sibTransId="{E5FDD312-3DF2-4A83-B28C-C701B2ADFBDB}"/>
    <dgm:cxn modelId="{9005515E-138F-49D5-9512-F018D0E360CE}" srcId="{B2D574F2-5F9E-48AE-B90F-EE5F57F8018A}" destId="{78AFEF82-B96D-4826-9D7D-246BAC9AD981}" srcOrd="0" destOrd="0" parTransId="{05C1D6F4-5486-40C6-8374-143D4ACB7E48}" sibTransId="{5528384E-F36A-4648-94C7-D9EA23DDAAD1}"/>
    <dgm:cxn modelId="{8003464D-E14D-4388-B0FC-50F71972618B}" type="presOf" srcId="{441EE539-CEA2-4C67-827D-2ED3F8FCCD86}" destId="{1BDC8788-EDFA-4BFB-8694-1D0E33602AEC}" srcOrd="0" destOrd="5" presId="urn:microsoft.com/office/officeart/2005/8/layout/list1"/>
    <dgm:cxn modelId="{4555AF6F-AF6F-4192-BBE7-74E62E5DE291}" srcId="{4DEF77FE-C60D-473E-84CD-D70AB5CCFD75}" destId="{B617A057-080B-49E2-911C-84CF8F8068C5}" srcOrd="2" destOrd="0" parTransId="{7797ED9E-1F4A-4079-B1F8-81CD9FF8616A}" sibTransId="{576C13C2-2E29-4DD1-ACB0-EAB4BC241504}"/>
    <dgm:cxn modelId="{AEC8CA7A-C6D0-4121-A95A-33E1C020CB16}" type="presOf" srcId="{4DEF77FE-C60D-473E-84CD-D70AB5CCFD75}" destId="{75AAC2C6-DC76-446B-95DE-ECD51BBB7239}" srcOrd="1" destOrd="0" presId="urn:microsoft.com/office/officeart/2005/8/layout/list1"/>
    <dgm:cxn modelId="{2A2C247C-5FCD-48B8-9808-E8261590DF27}" type="presOf" srcId="{78AFEF82-B96D-4826-9D7D-246BAC9AD981}" destId="{BF971472-F7A9-415D-AC12-7E5DA6FAE63B}" srcOrd="1" destOrd="0" presId="urn:microsoft.com/office/officeart/2005/8/layout/list1"/>
    <dgm:cxn modelId="{D972728A-FB40-4FBD-A737-A97DAC4CE6BB}" srcId="{B2D574F2-5F9E-48AE-B90F-EE5F57F8018A}" destId="{4DEF77FE-C60D-473E-84CD-D70AB5CCFD75}" srcOrd="1" destOrd="0" parTransId="{2CE38F07-42A0-4327-BED8-4D115FA2B29C}" sibTransId="{7AF88078-4799-4ACA-AD00-2F3DAE99D760}"/>
    <dgm:cxn modelId="{4288E28A-3EEA-4EFE-A6E4-27945F84E014}" type="presOf" srcId="{6C52AE6F-8096-4C82-BC61-4F1471572348}" destId="{1BDC8788-EDFA-4BFB-8694-1D0E33602AEC}" srcOrd="0" destOrd="0" presId="urn:microsoft.com/office/officeart/2005/8/layout/list1"/>
    <dgm:cxn modelId="{B0CA0A8F-0337-488C-BE5A-4B1F04C2079E}" type="presOf" srcId="{6BCD957E-77AC-4ECA-9DF3-F154E0470E3E}" destId="{C91C687E-BDD4-44B6-97DF-8BFB08A855EE}" srcOrd="0" destOrd="0" presId="urn:microsoft.com/office/officeart/2005/8/layout/list1"/>
    <dgm:cxn modelId="{5FE183A2-6E7E-40AD-A442-7954EFA72B3F}" type="presOf" srcId="{B617A057-080B-49E2-911C-84CF8F8068C5}" destId="{1BDC8788-EDFA-4BFB-8694-1D0E33602AEC}" srcOrd="0" destOrd="4" presId="urn:microsoft.com/office/officeart/2005/8/layout/list1"/>
    <dgm:cxn modelId="{30B362A9-3819-4ED7-A326-C44C19BCEFF5}" srcId="{4DEF77FE-C60D-473E-84CD-D70AB5CCFD75}" destId="{F834E0BE-8ED8-4E6D-B725-752F2F566BC7}" srcOrd="1" destOrd="0" parTransId="{CFDBA4EC-7CB7-48FB-9EB9-61E24748F080}" sibTransId="{AFDF2ECF-BC87-4746-B8B9-2A7CD8FA00DB}"/>
    <dgm:cxn modelId="{66BE9BAD-C45A-49DA-8D53-E58268427D8F}" type="presOf" srcId="{78AFEF82-B96D-4826-9D7D-246BAC9AD981}" destId="{ED3C1E38-8BCC-4B03-90A2-81D24A3D568C}" srcOrd="0" destOrd="0" presId="urn:microsoft.com/office/officeart/2005/8/layout/list1"/>
    <dgm:cxn modelId="{1A6C1ABA-7C06-4586-8CE4-36627DC114A6}" type="presOf" srcId="{B2D574F2-5F9E-48AE-B90F-EE5F57F8018A}" destId="{66197F17-8EE3-4DFC-9450-C3C3197F85C7}" srcOrd="0" destOrd="0" presId="urn:microsoft.com/office/officeart/2005/8/layout/list1"/>
    <dgm:cxn modelId="{5C06E4BE-BFB2-4AAA-9E37-1E3B8156837E}" srcId="{4DEF77FE-C60D-473E-84CD-D70AB5CCFD75}" destId="{6C52AE6F-8096-4C82-BC61-4F1471572348}" srcOrd="0" destOrd="0" parTransId="{2452FAEF-3B58-41F4-8AEC-F0D4CF5FDAE4}" sibTransId="{73A37E64-1962-4DE9-9CD3-AE8F8FDBA0A4}"/>
    <dgm:cxn modelId="{624C65CA-4A1C-4E12-A256-D4C50D3FFACA}" type="presOf" srcId="{668531BA-630A-410F-805D-C3759DF90E58}" destId="{1BDC8788-EDFA-4BFB-8694-1D0E33602AEC}" srcOrd="0" destOrd="2" presId="urn:microsoft.com/office/officeart/2005/8/layout/list1"/>
    <dgm:cxn modelId="{0514B6D0-C082-4147-9F62-FB1CAD0A0688}" type="presOf" srcId="{F834E0BE-8ED8-4E6D-B725-752F2F566BC7}" destId="{1BDC8788-EDFA-4BFB-8694-1D0E33602AEC}" srcOrd="0" destOrd="1" presId="urn:microsoft.com/office/officeart/2005/8/layout/list1"/>
    <dgm:cxn modelId="{1009B0D1-FA13-4594-82D0-1CB2E5E9370C}" type="presOf" srcId="{4DEF77FE-C60D-473E-84CD-D70AB5CCFD75}" destId="{7CB83F2D-D9DC-4280-8E9F-9D0109115FA5}" srcOrd="0" destOrd="0" presId="urn:microsoft.com/office/officeart/2005/8/layout/list1"/>
    <dgm:cxn modelId="{87A111E8-BFE1-4AF5-B204-F4CEE1B877F8}" type="presOf" srcId="{C2B23CAB-7256-414E-8AB4-AE7A6CF5F2F9}" destId="{1BDC8788-EDFA-4BFB-8694-1D0E33602AEC}" srcOrd="0" destOrd="3" presId="urn:microsoft.com/office/officeart/2005/8/layout/list1"/>
    <dgm:cxn modelId="{B71318F8-21E6-4C83-85FE-C411C9812644}" srcId="{4DEF77FE-C60D-473E-84CD-D70AB5CCFD75}" destId="{441EE539-CEA2-4C67-827D-2ED3F8FCCD86}" srcOrd="3" destOrd="0" parTransId="{2EF80605-C56B-448A-AC4A-7EB817DB99B1}" sibTransId="{518C6F6D-CBEF-4B72-BB87-3F8EA8045E40}"/>
    <dgm:cxn modelId="{F0C8BFF8-6126-429E-808B-4143BAEA66FC}" srcId="{F834E0BE-8ED8-4E6D-B725-752F2F566BC7}" destId="{C2B23CAB-7256-414E-8AB4-AE7A6CF5F2F9}" srcOrd="1" destOrd="0" parTransId="{84D3D7C8-A921-420E-B02B-87B827860825}" sibTransId="{39014C36-5B7C-49B0-A38D-D03B6347CAA7}"/>
    <dgm:cxn modelId="{34008D1E-045D-437A-B603-77B732A322E9}" type="presParOf" srcId="{66197F17-8EE3-4DFC-9450-C3C3197F85C7}" destId="{B963AC75-9459-4BE4-AFD7-531323217ABC}" srcOrd="0" destOrd="0" presId="urn:microsoft.com/office/officeart/2005/8/layout/list1"/>
    <dgm:cxn modelId="{BFB7A3EF-7D10-47F8-B294-9FD60E6F74FB}" type="presParOf" srcId="{B963AC75-9459-4BE4-AFD7-531323217ABC}" destId="{ED3C1E38-8BCC-4B03-90A2-81D24A3D568C}" srcOrd="0" destOrd="0" presId="urn:microsoft.com/office/officeart/2005/8/layout/list1"/>
    <dgm:cxn modelId="{2457F895-0235-4D2A-856E-D035E8EDCE71}" type="presParOf" srcId="{B963AC75-9459-4BE4-AFD7-531323217ABC}" destId="{BF971472-F7A9-415D-AC12-7E5DA6FAE63B}" srcOrd="1" destOrd="0" presId="urn:microsoft.com/office/officeart/2005/8/layout/list1"/>
    <dgm:cxn modelId="{FC503D19-05BA-4C1A-B798-598CA502D7C0}" type="presParOf" srcId="{66197F17-8EE3-4DFC-9450-C3C3197F85C7}" destId="{8C5FCA41-7DDF-42F6-B269-21C82B6D8AC6}" srcOrd="1" destOrd="0" presId="urn:microsoft.com/office/officeart/2005/8/layout/list1"/>
    <dgm:cxn modelId="{1CE91295-58D4-44FC-A93E-2E23C2929DB8}" type="presParOf" srcId="{66197F17-8EE3-4DFC-9450-C3C3197F85C7}" destId="{C91C687E-BDD4-44B6-97DF-8BFB08A855EE}" srcOrd="2" destOrd="0" presId="urn:microsoft.com/office/officeart/2005/8/layout/list1"/>
    <dgm:cxn modelId="{C0BFA4E9-BC3F-4C80-B2B1-51AB6D22C0EE}" type="presParOf" srcId="{66197F17-8EE3-4DFC-9450-C3C3197F85C7}" destId="{A3C0509C-EC4B-4369-A4BD-DF1118D359DF}" srcOrd="3" destOrd="0" presId="urn:microsoft.com/office/officeart/2005/8/layout/list1"/>
    <dgm:cxn modelId="{85F8E59A-0223-4904-AAE5-59E4921C0B29}" type="presParOf" srcId="{66197F17-8EE3-4DFC-9450-C3C3197F85C7}" destId="{91B7AAFE-9964-4783-8B32-73D504269E37}" srcOrd="4" destOrd="0" presId="urn:microsoft.com/office/officeart/2005/8/layout/list1"/>
    <dgm:cxn modelId="{3AE6829D-E69D-45FB-9225-BB12B90F4135}" type="presParOf" srcId="{91B7AAFE-9964-4783-8B32-73D504269E37}" destId="{7CB83F2D-D9DC-4280-8E9F-9D0109115FA5}" srcOrd="0" destOrd="0" presId="urn:microsoft.com/office/officeart/2005/8/layout/list1"/>
    <dgm:cxn modelId="{F8C2A94C-0AB5-42A2-AFCF-E86AD7B444BE}" type="presParOf" srcId="{91B7AAFE-9964-4783-8B32-73D504269E37}" destId="{75AAC2C6-DC76-446B-95DE-ECD51BBB7239}" srcOrd="1" destOrd="0" presId="urn:microsoft.com/office/officeart/2005/8/layout/list1"/>
    <dgm:cxn modelId="{3B67BDCF-92CE-4316-969B-477198D5A8E4}" type="presParOf" srcId="{66197F17-8EE3-4DFC-9450-C3C3197F85C7}" destId="{67A5A3F6-A6B4-4AA6-A80C-9E6C2E99F248}" srcOrd="5" destOrd="0" presId="urn:microsoft.com/office/officeart/2005/8/layout/list1"/>
    <dgm:cxn modelId="{2249D7C3-6653-4157-8C19-29105F72BA67}" type="presParOf" srcId="{66197F17-8EE3-4DFC-9450-C3C3197F85C7}" destId="{1BDC8788-EDFA-4BFB-8694-1D0E33602AE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C270D4-2B71-4BED-B686-131700896A2F}"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8A5047A1-26B0-4999-9A1C-0B4FF73AB129}">
      <dgm:prSet/>
      <dgm:spPr/>
      <dgm:t>
        <a:bodyPr/>
        <a:lstStyle/>
        <a:p>
          <a:r>
            <a:rPr lang="en-US" b="1"/>
            <a:t>What decisions go to shareholders?</a:t>
          </a:r>
          <a:endParaRPr lang="en-US"/>
        </a:p>
      </dgm:t>
    </dgm:pt>
    <dgm:pt modelId="{60E9C537-2446-46E8-BAF5-5633AA452A94}" type="parTrans" cxnId="{3CE1D9C2-A503-42A6-935E-616A6C8F47D4}">
      <dgm:prSet/>
      <dgm:spPr/>
      <dgm:t>
        <a:bodyPr/>
        <a:lstStyle/>
        <a:p>
          <a:endParaRPr lang="en-US"/>
        </a:p>
      </dgm:t>
    </dgm:pt>
    <dgm:pt modelId="{CE07A3B3-40F7-4AE6-A771-B7CC06D42532}" type="sibTrans" cxnId="{3CE1D9C2-A503-42A6-935E-616A6C8F47D4}">
      <dgm:prSet/>
      <dgm:spPr/>
      <dgm:t>
        <a:bodyPr/>
        <a:lstStyle/>
        <a:p>
          <a:endParaRPr lang="en-US"/>
        </a:p>
      </dgm:t>
    </dgm:pt>
    <dgm:pt modelId="{E59D7E9D-D09B-4B82-A310-3B6F21A4CD63}">
      <dgm:prSet/>
      <dgm:spPr/>
      <dgm:t>
        <a:bodyPr/>
        <a:lstStyle/>
        <a:p>
          <a:r>
            <a:rPr lang="en-US" b="0"/>
            <a:t>Changes to constitution </a:t>
          </a:r>
        </a:p>
      </dgm:t>
    </dgm:pt>
    <dgm:pt modelId="{90B20A5A-9263-499A-8D3E-7AAAAFB6A64F}" type="parTrans" cxnId="{55986EDF-5D1E-4A6F-8419-4367EE28916F}">
      <dgm:prSet/>
      <dgm:spPr/>
      <dgm:t>
        <a:bodyPr/>
        <a:lstStyle/>
        <a:p>
          <a:endParaRPr lang="en-US"/>
        </a:p>
      </dgm:t>
    </dgm:pt>
    <dgm:pt modelId="{BA006D76-DAB9-466A-B838-3D26296D43A6}" type="sibTrans" cxnId="{55986EDF-5D1E-4A6F-8419-4367EE28916F}">
      <dgm:prSet/>
      <dgm:spPr/>
      <dgm:t>
        <a:bodyPr/>
        <a:lstStyle/>
        <a:p>
          <a:endParaRPr lang="en-US"/>
        </a:p>
      </dgm:t>
    </dgm:pt>
    <dgm:pt modelId="{F258AA52-DBDB-444E-BFA8-24DFAE3EE380}">
      <dgm:prSet/>
      <dgm:spPr/>
      <dgm:t>
        <a:bodyPr/>
        <a:lstStyle/>
        <a:p>
          <a:r>
            <a:rPr lang="en-US" b="0"/>
            <a:t>Issue of shares to new shareholders</a:t>
          </a:r>
        </a:p>
      </dgm:t>
    </dgm:pt>
    <dgm:pt modelId="{246D7D98-A527-47E9-9998-A816CA6420D9}" type="parTrans" cxnId="{70896B3F-8EFC-4FD5-B03B-DD9EDC732822}">
      <dgm:prSet/>
      <dgm:spPr/>
      <dgm:t>
        <a:bodyPr/>
        <a:lstStyle/>
        <a:p>
          <a:endParaRPr lang="en-US"/>
        </a:p>
      </dgm:t>
    </dgm:pt>
    <dgm:pt modelId="{07015F17-8819-44E8-9F74-7689919F82C0}" type="sibTrans" cxnId="{70896B3F-8EFC-4FD5-B03B-DD9EDC732822}">
      <dgm:prSet/>
      <dgm:spPr/>
      <dgm:t>
        <a:bodyPr/>
        <a:lstStyle/>
        <a:p>
          <a:endParaRPr lang="en-US"/>
        </a:p>
      </dgm:t>
    </dgm:pt>
    <dgm:pt modelId="{85721E6F-F206-4E18-8304-F20B8FA3AC0E}">
      <dgm:prSet/>
      <dgm:spPr/>
      <dgm:t>
        <a:bodyPr/>
        <a:lstStyle/>
        <a:p>
          <a:r>
            <a:rPr lang="en-US" b="0"/>
            <a:t>Changes to shares right</a:t>
          </a:r>
        </a:p>
      </dgm:t>
    </dgm:pt>
    <dgm:pt modelId="{3E5ADA93-57DC-4038-ACC6-5FD5F5A631F5}" type="parTrans" cxnId="{4FA9D56E-8702-400F-9BE9-51097C2F6E9E}">
      <dgm:prSet/>
      <dgm:spPr/>
      <dgm:t>
        <a:bodyPr/>
        <a:lstStyle/>
        <a:p>
          <a:endParaRPr lang="en-US"/>
        </a:p>
      </dgm:t>
    </dgm:pt>
    <dgm:pt modelId="{EC03BAFD-F633-4202-A1EE-79B1DD755A12}" type="sibTrans" cxnId="{4FA9D56E-8702-400F-9BE9-51097C2F6E9E}">
      <dgm:prSet/>
      <dgm:spPr/>
      <dgm:t>
        <a:bodyPr/>
        <a:lstStyle/>
        <a:p>
          <a:endParaRPr lang="en-US"/>
        </a:p>
      </dgm:t>
    </dgm:pt>
    <dgm:pt modelId="{B3A31B66-9689-49E3-963F-C96EADE8ACD5}">
      <dgm:prSet/>
      <dgm:spPr/>
      <dgm:t>
        <a:bodyPr/>
        <a:lstStyle/>
        <a:p>
          <a:r>
            <a:rPr lang="en-NZ" b="0"/>
            <a:t>Any winding up or restructuring (includes any merger or amalgamation)  </a:t>
          </a:r>
          <a:endParaRPr lang="en-US" b="0"/>
        </a:p>
      </dgm:t>
    </dgm:pt>
    <dgm:pt modelId="{B8EDD6FB-065C-4C5D-88B4-5BE489DAAEDD}" type="parTrans" cxnId="{99F67BD0-5538-4362-8AEA-D0E36584EE45}">
      <dgm:prSet/>
      <dgm:spPr/>
      <dgm:t>
        <a:bodyPr/>
        <a:lstStyle/>
        <a:p>
          <a:endParaRPr lang="en-US"/>
        </a:p>
      </dgm:t>
    </dgm:pt>
    <dgm:pt modelId="{2FBF93A7-E093-4A9D-8573-2AAD7493D80B}" type="sibTrans" cxnId="{99F67BD0-5538-4362-8AEA-D0E36584EE45}">
      <dgm:prSet/>
      <dgm:spPr/>
      <dgm:t>
        <a:bodyPr/>
        <a:lstStyle/>
        <a:p>
          <a:endParaRPr lang="en-US"/>
        </a:p>
      </dgm:t>
    </dgm:pt>
    <dgm:pt modelId="{0E658E58-E0D5-49AA-AFBD-16CAEA98013B}">
      <dgm:prSet/>
      <dgm:spPr/>
      <dgm:t>
        <a:bodyPr/>
        <a:lstStyle/>
        <a:p>
          <a:r>
            <a:rPr lang="en-US" b="0"/>
            <a:t>Any major transaction </a:t>
          </a:r>
        </a:p>
      </dgm:t>
    </dgm:pt>
    <dgm:pt modelId="{D97F7D24-1CBB-4782-85B5-B21626E4E6CB}" type="parTrans" cxnId="{BDCDADF2-2DD7-440D-A630-56518253F7C0}">
      <dgm:prSet/>
      <dgm:spPr/>
      <dgm:t>
        <a:bodyPr/>
        <a:lstStyle/>
        <a:p>
          <a:endParaRPr lang="en-US"/>
        </a:p>
      </dgm:t>
    </dgm:pt>
    <dgm:pt modelId="{3E47BE80-BF3F-4440-96A4-E67A80B22BD5}" type="sibTrans" cxnId="{BDCDADF2-2DD7-440D-A630-56518253F7C0}">
      <dgm:prSet/>
      <dgm:spPr/>
      <dgm:t>
        <a:bodyPr/>
        <a:lstStyle/>
        <a:p>
          <a:endParaRPr lang="en-US"/>
        </a:p>
      </dgm:t>
    </dgm:pt>
    <dgm:pt modelId="{5AD9E24E-72F0-43F6-8ED3-808CA03C1B93}">
      <dgm:prSet/>
      <dgm:spPr/>
      <dgm:t>
        <a:bodyPr/>
        <a:lstStyle/>
        <a:p>
          <a:r>
            <a:rPr lang="en-US" b="0"/>
            <a:t>Appointment of shareholders </a:t>
          </a:r>
        </a:p>
      </dgm:t>
    </dgm:pt>
    <dgm:pt modelId="{E4E1BE19-3F8A-4C2A-96AE-D97A408114CC}" type="parTrans" cxnId="{D7404D76-8855-4AB9-825D-2623F2A347C1}">
      <dgm:prSet/>
      <dgm:spPr/>
      <dgm:t>
        <a:bodyPr/>
        <a:lstStyle/>
        <a:p>
          <a:endParaRPr lang="en-US"/>
        </a:p>
      </dgm:t>
    </dgm:pt>
    <dgm:pt modelId="{646A3ECC-7AA2-4FAE-B7DE-6B1C206DB65E}" type="sibTrans" cxnId="{D7404D76-8855-4AB9-825D-2623F2A347C1}">
      <dgm:prSet/>
      <dgm:spPr/>
      <dgm:t>
        <a:bodyPr/>
        <a:lstStyle/>
        <a:p>
          <a:endParaRPr lang="en-US"/>
        </a:p>
      </dgm:t>
    </dgm:pt>
    <dgm:pt modelId="{8358D633-EA42-41A3-926A-521E11A42081}">
      <dgm:prSet/>
      <dgm:spPr/>
      <dgm:t>
        <a:bodyPr/>
        <a:lstStyle/>
        <a:p>
          <a:r>
            <a:rPr lang="en-US" b="0"/>
            <a:t>Combined Statement of Expectations </a:t>
          </a:r>
        </a:p>
      </dgm:t>
    </dgm:pt>
    <dgm:pt modelId="{99E0C0E6-E007-4A7F-B9A8-D874C98B865D}" type="parTrans" cxnId="{F6F37B24-14A6-4958-B090-5C16943DA78C}">
      <dgm:prSet/>
      <dgm:spPr/>
      <dgm:t>
        <a:bodyPr/>
        <a:lstStyle/>
        <a:p>
          <a:endParaRPr lang="en-US"/>
        </a:p>
      </dgm:t>
    </dgm:pt>
    <dgm:pt modelId="{CA7C7824-3D59-431B-B7C4-D8BFBD7C9049}" type="sibTrans" cxnId="{F6F37B24-14A6-4958-B090-5C16943DA78C}">
      <dgm:prSet/>
      <dgm:spPr/>
      <dgm:t>
        <a:bodyPr/>
        <a:lstStyle/>
        <a:p>
          <a:endParaRPr lang="en-US"/>
        </a:p>
      </dgm:t>
    </dgm:pt>
    <dgm:pt modelId="{73756314-BF06-4891-AEC0-E6CFB43668F9}">
      <dgm:prSet/>
      <dgm:spPr/>
      <dgm:t>
        <a:bodyPr/>
        <a:lstStyle/>
        <a:p>
          <a:r>
            <a:rPr lang="en-US" b="1"/>
            <a:t>How will shareholders make decisions?</a:t>
          </a:r>
          <a:endParaRPr lang="en-US"/>
        </a:p>
      </dgm:t>
    </dgm:pt>
    <dgm:pt modelId="{4026834D-5516-4379-BC73-24D31F1598BB}" type="parTrans" cxnId="{DDF47BF7-5D60-4532-9B67-19AC88770D36}">
      <dgm:prSet/>
      <dgm:spPr/>
      <dgm:t>
        <a:bodyPr/>
        <a:lstStyle/>
        <a:p>
          <a:endParaRPr lang="en-US"/>
        </a:p>
      </dgm:t>
    </dgm:pt>
    <dgm:pt modelId="{D72C2A09-EF84-42AC-AD6C-9F7511F06206}" type="sibTrans" cxnId="{DDF47BF7-5D60-4532-9B67-19AC88770D36}">
      <dgm:prSet/>
      <dgm:spPr/>
      <dgm:t>
        <a:bodyPr/>
        <a:lstStyle/>
        <a:p>
          <a:endParaRPr lang="en-US"/>
        </a:p>
      </dgm:t>
    </dgm:pt>
    <dgm:pt modelId="{3F8AFEF1-097B-4F98-B7CB-5A6DFF427C5D}">
      <dgm:prSet/>
      <dgm:spPr/>
      <dgm:t>
        <a:bodyPr/>
        <a:lstStyle/>
        <a:p>
          <a:r>
            <a:rPr lang="en-US" b="0"/>
            <a:t>By consensus to extent possible </a:t>
          </a:r>
        </a:p>
      </dgm:t>
    </dgm:pt>
    <dgm:pt modelId="{226766B6-0114-4174-9507-79E951D21926}" type="parTrans" cxnId="{9ACB3071-226F-4A2D-BD16-DF76D7C19B18}">
      <dgm:prSet/>
      <dgm:spPr/>
      <dgm:t>
        <a:bodyPr/>
        <a:lstStyle/>
        <a:p>
          <a:endParaRPr lang="en-US"/>
        </a:p>
      </dgm:t>
    </dgm:pt>
    <dgm:pt modelId="{0A685889-FF89-4DEF-AE17-4F5E4213BA33}" type="sibTrans" cxnId="{9ACB3071-226F-4A2D-BD16-DF76D7C19B18}">
      <dgm:prSet/>
      <dgm:spPr/>
      <dgm:t>
        <a:bodyPr/>
        <a:lstStyle/>
        <a:p>
          <a:endParaRPr lang="en-US"/>
        </a:p>
      </dgm:t>
    </dgm:pt>
    <dgm:pt modelId="{CA7764EC-FC94-4AC9-A465-D27EC7900981}">
      <dgm:prSet/>
      <dgm:spPr/>
      <dgm:t>
        <a:bodyPr/>
        <a:lstStyle/>
        <a:p>
          <a:pPr rtl="0"/>
          <a:r>
            <a:rPr lang="en-US" b="0"/>
            <a:t>Default 75% number of shareholders</a:t>
          </a:r>
          <a:r>
            <a:rPr lang="en-US" b="0">
              <a:latin typeface="Cera Pro"/>
            </a:rPr>
            <a:t> and 75% votes</a:t>
          </a:r>
          <a:endParaRPr lang="en-US" b="0"/>
        </a:p>
      </dgm:t>
    </dgm:pt>
    <dgm:pt modelId="{BB3E3564-2600-4421-8500-82CE94124E38}" type="parTrans" cxnId="{6126EDC2-9A1C-4589-9B21-B60EA6FE0744}">
      <dgm:prSet/>
      <dgm:spPr/>
      <dgm:t>
        <a:bodyPr/>
        <a:lstStyle/>
        <a:p>
          <a:endParaRPr lang="en-US"/>
        </a:p>
      </dgm:t>
    </dgm:pt>
    <dgm:pt modelId="{A58C85F1-03CA-470E-84B9-AB45E9808F92}" type="sibTrans" cxnId="{6126EDC2-9A1C-4589-9B21-B60EA6FE0744}">
      <dgm:prSet/>
      <dgm:spPr/>
      <dgm:t>
        <a:bodyPr/>
        <a:lstStyle/>
        <a:p>
          <a:endParaRPr lang="en-US"/>
        </a:p>
      </dgm:t>
    </dgm:pt>
    <dgm:pt modelId="{648296EE-9C09-4FAC-922E-10E5205CDD41}" type="pres">
      <dgm:prSet presAssocID="{95C270D4-2B71-4BED-B686-131700896A2F}" presName="linear" presStyleCnt="0">
        <dgm:presLayoutVars>
          <dgm:dir/>
          <dgm:animLvl val="lvl"/>
          <dgm:resizeHandles val="exact"/>
        </dgm:presLayoutVars>
      </dgm:prSet>
      <dgm:spPr/>
    </dgm:pt>
    <dgm:pt modelId="{79C8B289-F079-4359-970D-91AEAB3675DC}" type="pres">
      <dgm:prSet presAssocID="{8A5047A1-26B0-4999-9A1C-0B4FF73AB129}" presName="parentLin" presStyleCnt="0"/>
      <dgm:spPr/>
    </dgm:pt>
    <dgm:pt modelId="{49D3EBC5-A562-4B55-B1D8-946E09AAF519}" type="pres">
      <dgm:prSet presAssocID="{8A5047A1-26B0-4999-9A1C-0B4FF73AB129}" presName="parentLeftMargin" presStyleLbl="node1" presStyleIdx="0" presStyleCnt="2"/>
      <dgm:spPr/>
    </dgm:pt>
    <dgm:pt modelId="{6A7F78CE-B8D7-4CCF-B258-21D53AB49B69}" type="pres">
      <dgm:prSet presAssocID="{8A5047A1-26B0-4999-9A1C-0B4FF73AB129}" presName="parentText" presStyleLbl="node1" presStyleIdx="0" presStyleCnt="2">
        <dgm:presLayoutVars>
          <dgm:chMax val="0"/>
          <dgm:bulletEnabled val="1"/>
        </dgm:presLayoutVars>
      </dgm:prSet>
      <dgm:spPr/>
    </dgm:pt>
    <dgm:pt modelId="{C90750A0-1890-4B5C-A9BE-1F3D9015C544}" type="pres">
      <dgm:prSet presAssocID="{8A5047A1-26B0-4999-9A1C-0B4FF73AB129}" presName="negativeSpace" presStyleCnt="0"/>
      <dgm:spPr/>
    </dgm:pt>
    <dgm:pt modelId="{4B07565C-1E07-4663-96BC-5E80EA20B7A9}" type="pres">
      <dgm:prSet presAssocID="{8A5047A1-26B0-4999-9A1C-0B4FF73AB129}" presName="childText" presStyleLbl="conFgAcc1" presStyleIdx="0" presStyleCnt="2">
        <dgm:presLayoutVars>
          <dgm:bulletEnabled val="1"/>
        </dgm:presLayoutVars>
      </dgm:prSet>
      <dgm:spPr/>
    </dgm:pt>
    <dgm:pt modelId="{AC87ED7D-1E52-4BF4-87A7-EA9038D8F36D}" type="pres">
      <dgm:prSet presAssocID="{CE07A3B3-40F7-4AE6-A771-B7CC06D42532}" presName="spaceBetweenRectangles" presStyleCnt="0"/>
      <dgm:spPr/>
    </dgm:pt>
    <dgm:pt modelId="{2AD17E77-021E-45B5-912B-31F035F1D2C1}" type="pres">
      <dgm:prSet presAssocID="{73756314-BF06-4891-AEC0-E6CFB43668F9}" presName="parentLin" presStyleCnt="0"/>
      <dgm:spPr/>
    </dgm:pt>
    <dgm:pt modelId="{8488FF7B-95E2-4EAB-A8B6-D37A87AD62FE}" type="pres">
      <dgm:prSet presAssocID="{73756314-BF06-4891-AEC0-E6CFB43668F9}" presName="parentLeftMargin" presStyleLbl="node1" presStyleIdx="0" presStyleCnt="2"/>
      <dgm:spPr/>
    </dgm:pt>
    <dgm:pt modelId="{13DC184C-0E00-4A0D-AAB3-BD2B4A8D82EE}" type="pres">
      <dgm:prSet presAssocID="{73756314-BF06-4891-AEC0-E6CFB43668F9}" presName="parentText" presStyleLbl="node1" presStyleIdx="1" presStyleCnt="2">
        <dgm:presLayoutVars>
          <dgm:chMax val="0"/>
          <dgm:bulletEnabled val="1"/>
        </dgm:presLayoutVars>
      </dgm:prSet>
      <dgm:spPr/>
    </dgm:pt>
    <dgm:pt modelId="{09B2A98F-D05B-4275-B187-C3668668A01C}" type="pres">
      <dgm:prSet presAssocID="{73756314-BF06-4891-AEC0-E6CFB43668F9}" presName="negativeSpace" presStyleCnt="0"/>
      <dgm:spPr/>
    </dgm:pt>
    <dgm:pt modelId="{1B38D350-B49C-4151-B702-4BB4BEDBD62F}" type="pres">
      <dgm:prSet presAssocID="{73756314-BF06-4891-AEC0-E6CFB43668F9}" presName="childText" presStyleLbl="conFgAcc1" presStyleIdx="1" presStyleCnt="2">
        <dgm:presLayoutVars>
          <dgm:bulletEnabled val="1"/>
        </dgm:presLayoutVars>
      </dgm:prSet>
      <dgm:spPr/>
    </dgm:pt>
  </dgm:ptLst>
  <dgm:cxnLst>
    <dgm:cxn modelId="{7F2A0D07-3B7D-4E76-B58A-2817E8E99B0E}" type="presOf" srcId="{73756314-BF06-4891-AEC0-E6CFB43668F9}" destId="{8488FF7B-95E2-4EAB-A8B6-D37A87AD62FE}" srcOrd="0" destOrd="0" presId="urn:microsoft.com/office/officeart/2005/8/layout/list1"/>
    <dgm:cxn modelId="{1D46F612-7B98-4E2D-81A3-344B0A40861D}" type="presOf" srcId="{3F8AFEF1-097B-4F98-B7CB-5A6DFF427C5D}" destId="{1B38D350-B49C-4151-B702-4BB4BEDBD62F}" srcOrd="0" destOrd="0" presId="urn:microsoft.com/office/officeart/2005/8/layout/list1"/>
    <dgm:cxn modelId="{DD0D2014-5D58-4A3C-9B2C-7482D8C05228}" type="presOf" srcId="{5AD9E24E-72F0-43F6-8ED3-808CA03C1B93}" destId="{4B07565C-1E07-4663-96BC-5E80EA20B7A9}" srcOrd="0" destOrd="5" presId="urn:microsoft.com/office/officeart/2005/8/layout/list1"/>
    <dgm:cxn modelId="{F5E6231E-823D-430E-B850-EAC834BF87CF}" type="presOf" srcId="{85721E6F-F206-4E18-8304-F20B8FA3AC0E}" destId="{4B07565C-1E07-4663-96BC-5E80EA20B7A9}" srcOrd="0" destOrd="2" presId="urn:microsoft.com/office/officeart/2005/8/layout/list1"/>
    <dgm:cxn modelId="{F6F37B24-14A6-4958-B090-5C16943DA78C}" srcId="{8A5047A1-26B0-4999-9A1C-0B4FF73AB129}" destId="{8358D633-EA42-41A3-926A-521E11A42081}" srcOrd="6" destOrd="0" parTransId="{99E0C0E6-E007-4A7F-B9A8-D874C98B865D}" sibTransId="{CA7C7824-3D59-431B-B7C4-D8BFBD7C9049}"/>
    <dgm:cxn modelId="{70896B3F-8EFC-4FD5-B03B-DD9EDC732822}" srcId="{8A5047A1-26B0-4999-9A1C-0B4FF73AB129}" destId="{F258AA52-DBDB-444E-BFA8-24DFAE3EE380}" srcOrd="1" destOrd="0" parTransId="{246D7D98-A527-47E9-9998-A816CA6420D9}" sibTransId="{07015F17-8819-44E8-9F74-7689919F82C0}"/>
    <dgm:cxn modelId="{E1C88F62-9F53-486E-B6D2-76250AC03FFA}" type="presOf" srcId="{B3A31B66-9689-49E3-963F-C96EADE8ACD5}" destId="{4B07565C-1E07-4663-96BC-5E80EA20B7A9}" srcOrd="0" destOrd="3" presId="urn:microsoft.com/office/officeart/2005/8/layout/list1"/>
    <dgm:cxn modelId="{0BE23468-A5DE-421D-BD3C-2181B01A529B}" type="presOf" srcId="{73756314-BF06-4891-AEC0-E6CFB43668F9}" destId="{13DC184C-0E00-4A0D-AAB3-BD2B4A8D82EE}" srcOrd="1" destOrd="0" presId="urn:microsoft.com/office/officeart/2005/8/layout/list1"/>
    <dgm:cxn modelId="{4FA9D56E-8702-400F-9BE9-51097C2F6E9E}" srcId="{8A5047A1-26B0-4999-9A1C-0B4FF73AB129}" destId="{85721E6F-F206-4E18-8304-F20B8FA3AC0E}" srcOrd="2" destOrd="0" parTransId="{3E5ADA93-57DC-4038-ACC6-5FD5F5A631F5}" sibTransId="{EC03BAFD-F633-4202-A1EE-79B1DD755A12}"/>
    <dgm:cxn modelId="{2EF1086F-61D9-4779-9FCD-77E1C7B86510}" type="presOf" srcId="{0E658E58-E0D5-49AA-AFBD-16CAEA98013B}" destId="{4B07565C-1E07-4663-96BC-5E80EA20B7A9}" srcOrd="0" destOrd="4" presId="urn:microsoft.com/office/officeart/2005/8/layout/list1"/>
    <dgm:cxn modelId="{9ACB3071-226F-4A2D-BD16-DF76D7C19B18}" srcId="{73756314-BF06-4891-AEC0-E6CFB43668F9}" destId="{3F8AFEF1-097B-4F98-B7CB-5A6DFF427C5D}" srcOrd="0" destOrd="0" parTransId="{226766B6-0114-4174-9507-79E951D21926}" sibTransId="{0A685889-FF89-4DEF-AE17-4F5E4213BA33}"/>
    <dgm:cxn modelId="{B2F51A53-F66E-41A9-81D9-E287B30708E5}" type="presOf" srcId="{F258AA52-DBDB-444E-BFA8-24DFAE3EE380}" destId="{4B07565C-1E07-4663-96BC-5E80EA20B7A9}" srcOrd="0" destOrd="1" presId="urn:microsoft.com/office/officeart/2005/8/layout/list1"/>
    <dgm:cxn modelId="{D7404D76-8855-4AB9-825D-2623F2A347C1}" srcId="{8A5047A1-26B0-4999-9A1C-0B4FF73AB129}" destId="{5AD9E24E-72F0-43F6-8ED3-808CA03C1B93}" srcOrd="5" destOrd="0" parTransId="{E4E1BE19-3F8A-4C2A-96AE-D97A408114CC}" sibTransId="{646A3ECC-7AA2-4FAE-B7DE-6B1C206DB65E}"/>
    <dgm:cxn modelId="{A93A8F87-9116-43ED-AE53-160B73B8FFF3}" type="presOf" srcId="{8A5047A1-26B0-4999-9A1C-0B4FF73AB129}" destId="{6A7F78CE-B8D7-4CCF-B258-21D53AB49B69}" srcOrd="1" destOrd="0" presId="urn:microsoft.com/office/officeart/2005/8/layout/list1"/>
    <dgm:cxn modelId="{E4A5AD88-74FC-46DE-A813-A06E18E45F45}" type="presOf" srcId="{CA7764EC-FC94-4AC9-A465-D27EC7900981}" destId="{1B38D350-B49C-4151-B702-4BB4BEDBD62F}" srcOrd="0" destOrd="1" presId="urn:microsoft.com/office/officeart/2005/8/layout/list1"/>
    <dgm:cxn modelId="{39CC07BE-2F80-4E07-8A2B-D408F1237EBA}" type="presOf" srcId="{E59D7E9D-D09B-4B82-A310-3B6F21A4CD63}" destId="{4B07565C-1E07-4663-96BC-5E80EA20B7A9}" srcOrd="0" destOrd="0" presId="urn:microsoft.com/office/officeart/2005/8/layout/list1"/>
    <dgm:cxn modelId="{3CE1D9C2-A503-42A6-935E-616A6C8F47D4}" srcId="{95C270D4-2B71-4BED-B686-131700896A2F}" destId="{8A5047A1-26B0-4999-9A1C-0B4FF73AB129}" srcOrd="0" destOrd="0" parTransId="{60E9C537-2446-46E8-BAF5-5633AA452A94}" sibTransId="{CE07A3B3-40F7-4AE6-A771-B7CC06D42532}"/>
    <dgm:cxn modelId="{6126EDC2-9A1C-4589-9B21-B60EA6FE0744}" srcId="{73756314-BF06-4891-AEC0-E6CFB43668F9}" destId="{CA7764EC-FC94-4AC9-A465-D27EC7900981}" srcOrd="1" destOrd="0" parTransId="{BB3E3564-2600-4421-8500-82CE94124E38}" sibTransId="{A58C85F1-03CA-470E-84B9-AB45E9808F92}"/>
    <dgm:cxn modelId="{3CF846C5-E5B4-4584-AF04-B8A5E5612571}" type="presOf" srcId="{95C270D4-2B71-4BED-B686-131700896A2F}" destId="{648296EE-9C09-4FAC-922E-10E5205CDD41}" srcOrd="0" destOrd="0" presId="urn:microsoft.com/office/officeart/2005/8/layout/list1"/>
    <dgm:cxn modelId="{99F67BD0-5538-4362-8AEA-D0E36584EE45}" srcId="{8A5047A1-26B0-4999-9A1C-0B4FF73AB129}" destId="{B3A31B66-9689-49E3-963F-C96EADE8ACD5}" srcOrd="3" destOrd="0" parTransId="{B8EDD6FB-065C-4C5D-88B4-5BE489DAAEDD}" sibTransId="{2FBF93A7-E093-4A9D-8573-2AAD7493D80B}"/>
    <dgm:cxn modelId="{64C3E0D2-4039-4D7B-8F6E-EB3EDE776ABE}" type="presOf" srcId="{8358D633-EA42-41A3-926A-521E11A42081}" destId="{4B07565C-1E07-4663-96BC-5E80EA20B7A9}" srcOrd="0" destOrd="6" presId="urn:microsoft.com/office/officeart/2005/8/layout/list1"/>
    <dgm:cxn modelId="{55986EDF-5D1E-4A6F-8419-4367EE28916F}" srcId="{8A5047A1-26B0-4999-9A1C-0B4FF73AB129}" destId="{E59D7E9D-D09B-4B82-A310-3B6F21A4CD63}" srcOrd="0" destOrd="0" parTransId="{90B20A5A-9263-499A-8D3E-7AAAAFB6A64F}" sibTransId="{BA006D76-DAB9-466A-B838-3D26296D43A6}"/>
    <dgm:cxn modelId="{41CD53EC-C04A-4D6B-8431-80A8C4C9896A}" type="presOf" srcId="{8A5047A1-26B0-4999-9A1C-0B4FF73AB129}" destId="{49D3EBC5-A562-4B55-B1D8-946E09AAF519}" srcOrd="0" destOrd="0" presId="urn:microsoft.com/office/officeart/2005/8/layout/list1"/>
    <dgm:cxn modelId="{BDCDADF2-2DD7-440D-A630-56518253F7C0}" srcId="{8A5047A1-26B0-4999-9A1C-0B4FF73AB129}" destId="{0E658E58-E0D5-49AA-AFBD-16CAEA98013B}" srcOrd="4" destOrd="0" parTransId="{D97F7D24-1CBB-4782-85B5-B21626E4E6CB}" sibTransId="{3E47BE80-BF3F-4440-96A4-E67A80B22BD5}"/>
    <dgm:cxn modelId="{DDF47BF7-5D60-4532-9B67-19AC88770D36}" srcId="{95C270D4-2B71-4BED-B686-131700896A2F}" destId="{73756314-BF06-4891-AEC0-E6CFB43668F9}" srcOrd="1" destOrd="0" parTransId="{4026834D-5516-4379-BC73-24D31F1598BB}" sibTransId="{D72C2A09-EF84-42AC-AD6C-9F7511F06206}"/>
    <dgm:cxn modelId="{01F964F6-7A6A-4BB1-A0C1-2A518F576534}" type="presParOf" srcId="{648296EE-9C09-4FAC-922E-10E5205CDD41}" destId="{79C8B289-F079-4359-970D-91AEAB3675DC}" srcOrd="0" destOrd="0" presId="urn:microsoft.com/office/officeart/2005/8/layout/list1"/>
    <dgm:cxn modelId="{FAD2AAE3-D59D-4F7A-BADC-8F8B5270D4F6}" type="presParOf" srcId="{79C8B289-F079-4359-970D-91AEAB3675DC}" destId="{49D3EBC5-A562-4B55-B1D8-946E09AAF519}" srcOrd="0" destOrd="0" presId="urn:microsoft.com/office/officeart/2005/8/layout/list1"/>
    <dgm:cxn modelId="{0C4C3502-933B-42B0-922E-26EF16FA8858}" type="presParOf" srcId="{79C8B289-F079-4359-970D-91AEAB3675DC}" destId="{6A7F78CE-B8D7-4CCF-B258-21D53AB49B69}" srcOrd="1" destOrd="0" presId="urn:microsoft.com/office/officeart/2005/8/layout/list1"/>
    <dgm:cxn modelId="{3BDE0A93-3072-4A64-984D-2D55972C0295}" type="presParOf" srcId="{648296EE-9C09-4FAC-922E-10E5205CDD41}" destId="{C90750A0-1890-4B5C-A9BE-1F3D9015C544}" srcOrd="1" destOrd="0" presId="urn:microsoft.com/office/officeart/2005/8/layout/list1"/>
    <dgm:cxn modelId="{792DCA6F-2615-4C51-9FA6-F54D34EADB2A}" type="presParOf" srcId="{648296EE-9C09-4FAC-922E-10E5205CDD41}" destId="{4B07565C-1E07-4663-96BC-5E80EA20B7A9}" srcOrd="2" destOrd="0" presId="urn:microsoft.com/office/officeart/2005/8/layout/list1"/>
    <dgm:cxn modelId="{4A976C7A-5FBB-4A7E-8FB8-E2996176AA98}" type="presParOf" srcId="{648296EE-9C09-4FAC-922E-10E5205CDD41}" destId="{AC87ED7D-1E52-4BF4-87A7-EA9038D8F36D}" srcOrd="3" destOrd="0" presId="urn:microsoft.com/office/officeart/2005/8/layout/list1"/>
    <dgm:cxn modelId="{3A1D4F7B-FD69-4E8F-8D9C-37805E8BE33E}" type="presParOf" srcId="{648296EE-9C09-4FAC-922E-10E5205CDD41}" destId="{2AD17E77-021E-45B5-912B-31F035F1D2C1}" srcOrd="4" destOrd="0" presId="urn:microsoft.com/office/officeart/2005/8/layout/list1"/>
    <dgm:cxn modelId="{62E3E70C-690B-4C33-98F0-3D13E1C808F6}" type="presParOf" srcId="{2AD17E77-021E-45B5-912B-31F035F1D2C1}" destId="{8488FF7B-95E2-4EAB-A8B6-D37A87AD62FE}" srcOrd="0" destOrd="0" presId="urn:microsoft.com/office/officeart/2005/8/layout/list1"/>
    <dgm:cxn modelId="{29201CF1-968A-4600-A258-F9EA4A2CDBB7}" type="presParOf" srcId="{2AD17E77-021E-45B5-912B-31F035F1D2C1}" destId="{13DC184C-0E00-4A0D-AAB3-BD2B4A8D82EE}" srcOrd="1" destOrd="0" presId="urn:microsoft.com/office/officeart/2005/8/layout/list1"/>
    <dgm:cxn modelId="{49676522-C6B8-4103-9FE3-83EFADD47590}" type="presParOf" srcId="{648296EE-9C09-4FAC-922E-10E5205CDD41}" destId="{09B2A98F-D05B-4275-B187-C3668668A01C}" srcOrd="5" destOrd="0" presId="urn:microsoft.com/office/officeart/2005/8/layout/list1"/>
    <dgm:cxn modelId="{C44A2178-9186-4360-883E-0716D296A0B9}" type="presParOf" srcId="{648296EE-9C09-4FAC-922E-10E5205CDD41}" destId="{1B38D350-B49C-4151-B702-4BB4BEDBD62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78AFEF82-B96D-4826-9D7D-246BAC9AD981}">
      <dgm:prSet phldr="0"/>
      <dgm:spPr/>
      <dgm:t>
        <a:bodyPr/>
        <a:lstStyle/>
        <a:p>
          <a:pPr rtl="0"/>
          <a:r>
            <a:rPr lang="en-NZ">
              <a:latin typeface="Cera Pro"/>
              <a:ea typeface="Calibri"/>
              <a:cs typeface="Calibri"/>
            </a:rPr>
            <a:t>Shareholder</a:t>
          </a:r>
          <a:r>
            <a:rPr lang="en-NZ" b="0">
              <a:latin typeface="Cera Pro"/>
              <a:ea typeface="Calibri"/>
              <a:cs typeface="Calibri"/>
            </a:rPr>
            <a:t> Forum </a:t>
          </a:r>
        </a:p>
      </dgm:t>
    </dgm:pt>
    <dgm:pt modelId="{05C1D6F4-5486-40C6-8374-143D4ACB7E48}" type="parTrans" cxnId="{9005515E-138F-49D5-9512-F018D0E360CE}">
      <dgm:prSet/>
      <dgm:spPr/>
    </dgm:pt>
    <dgm:pt modelId="{5528384E-F36A-4648-94C7-D9EA23DDAAD1}" type="sibTrans" cxnId="{9005515E-138F-49D5-9512-F018D0E360CE}">
      <dgm:prSet/>
      <dgm:spPr/>
    </dgm:pt>
    <dgm:pt modelId="{A4747690-F4B6-4C4B-BD5D-4AD478902FA2}">
      <dgm:prSet phldr="0"/>
      <dgm:spPr/>
      <dgm:t>
        <a:bodyPr/>
        <a:lstStyle/>
        <a:p>
          <a:pPr rtl="0"/>
          <a:r>
            <a:rPr lang="en-US" b="0">
              <a:solidFill>
                <a:schemeClr val="bg1"/>
              </a:solidFill>
              <a:latin typeface="Calibri"/>
              <a:ea typeface="Calibri"/>
              <a:cs typeface="Calibri"/>
            </a:rPr>
            <a:t>Competency different to asset owning but appointment process largely the same</a:t>
          </a:r>
          <a:endParaRPr lang="en-US" b="0">
            <a:latin typeface="Calibri"/>
            <a:ea typeface="Calibri"/>
            <a:cs typeface="Calibri"/>
          </a:endParaRPr>
        </a:p>
      </dgm:t>
    </dgm:pt>
    <dgm:pt modelId="{FE4F3542-3F26-4249-9DB5-FF8E8C752676}" type="parTrans" cxnId="{F5C28690-6952-43BB-9A8C-88345AD8FF22}">
      <dgm:prSet/>
      <dgm:spPr/>
    </dgm:pt>
    <dgm:pt modelId="{EF7923B6-59E1-4722-B563-F10DD56CA904}" type="sibTrans" cxnId="{F5C28690-6952-43BB-9A8C-88345AD8FF22}">
      <dgm:prSet/>
      <dgm:spPr/>
    </dgm:pt>
    <dgm:pt modelId="{62A21C5C-9F10-4300-AB4C-36077AF356C3}">
      <dgm:prSet phldr="0"/>
      <dgm:spPr/>
      <dgm:t>
        <a:bodyPr/>
        <a:lstStyle/>
        <a:p>
          <a:pPr rtl="0"/>
          <a:r>
            <a:rPr lang="en-NZ" b="0">
              <a:latin typeface="Cera Pro"/>
              <a:ea typeface="Calibri"/>
              <a:cs typeface="Calibri"/>
            </a:rPr>
            <a:t>As per asset owning CCO </a:t>
          </a:r>
        </a:p>
      </dgm:t>
    </dgm:pt>
    <dgm:pt modelId="{26D5F195-70B7-4269-B38B-A84E41F4A26D}" type="parTrans" cxnId="{1E38D204-49E5-42B5-96E1-547962C6181F}">
      <dgm:prSet/>
      <dgm:spPr/>
    </dgm:pt>
    <dgm:pt modelId="{12298F84-302B-402E-A1AA-E0751127DED2}" type="sibTrans" cxnId="{1E38D204-49E5-42B5-96E1-547962C6181F}">
      <dgm:prSet/>
      <dgm:spPr/>
    </dgm:pt>
    <dgm:pt modelId="{CE69BC5E-24DF-454C-87C3-77895FF59642}">
      <dgm:prSet phldr="0"/>
      <dgm:spPr/>
      <dgm:t>
        <a:bodyPr/>
        <a:lstStyle/>
        <a:p>
          <a:pPr rtl="0"/>
          <a:r>
            <a:rPr lang="en-NZ" b="0">
              <a:latin typeface="Cera Pro"/>
              <a:ea typeface="Calibri"/>
              <a:cs typeface="Calibri"/>
            </a:rPr>
            <a:t>Statement of Expectations</a:t>
          </a:r>
        </a:p>
      </dgm:t>
    </dgm:pt>
    <dgm:pt modelId="{7284520F-4605-4E4C-8CDE-622AA9AB11FE}" type="parTrans" cxnId="{422E1DDE-B7AB-41C4-BD4A-570631CCBED1}">
      <dgm:prSet/>
      <dgm:spPr/>
    </dgm:pt>
    <dgm:pt modelId="{C2419D9A-2851-4F8C-B57D-AD867F9B726B}" type="sibTrans" cxnId="{422E1DDE-B7AB-41C4-BD4A-570631CCBED1}">
      <dgm:prSet/>
      <dgm:spPr/>
    </dgm:pt>
    <dgm:pt modelId="{19B89665-463C-416C-93F2-2A5F7CF2B35D}">
      <dgm:prSet phldr="0"/>
      <dgm:spPr/>
      <dgm:t>
        <a:bodyPr/>
        <a:lstStyle/>
        <a:p>
          <a:pPr rtl="0"/>
          <a:r>
            <a:rPr lang="en-NZ" b="0">
              <a:latin typeface="Cera Pro"/>
              <a:ea typeface="Calibri"/>
              <a:cs typeface="Calibri"/>
            </a:rPr>
            <a:t>Require that this be combined Statement of Expectations</a:t>
          </a:r>
        </a:p>
      </dgm:t>
    </dgm:pt>
    <dgm:pt modelId="{6D190E84-9E39-40C9-9A01-BF4A2E0B7D1D}" type="parTrans" cxnId="{735F199D-D574-4086-A6F1-E81FB98B410A}">
      <dgm:prSet/>
      <dgm:spPr/>
    </dgm:pt>
    <dgm:pt modelId="{84C7069C-B646-4C83-B6A1-DBFA120C3BD1}" type="sibTrans" cxnId="{735F199D-D574-4086-A6F1-E81FB98B410A}">
      <dgm:prSet/>
      <dgm:spPr/>
    </dgm:pt>
    <dgm:pt modelId="{F0D79680-55D8-42C4-9BE0-722B91DBBABB}">
      <dgm:prSet phldr="0"/>
      <dgm:spPr/>
      <dgm:t>
        <a:bodyPr/>
        <a:lstStyle/>
        <a:p>
          <a:pPr rtl="0"/>
          <a:r>
            <a:rPr lang="en-NZ" b="0">
              <a:latin typeface="Cera Pro"/>
              <a:ea typeface="Calibri"/>
              <a:cs typeface="Calibri"/>
            </a:rPr>
            <a:t>Specific services required by Councils to be set out in SLA</a:t>
          </a:r>
        </a:p>
      </dgm:t>
    </dgm:pt>
    <dgm:pt modelId="{51B87A75-1671-4586-81F5-FAF25E5A0E0A}" type="parTrans" cxnId="{1A855539-EF9D-41E1-AE7C-1539137FA19A}">
      <dgm:prSet/>
      <dgm:spPr/>
    </dgm:pt>
    <dgm:pt modelId="{4BFAB3C6-DC91-4E2A-B9EC-CB275B47801A}" type="sibTrans" cxnId="{1A855539-EF9D-41E1-AE7C-1539137FA19A}">
      <dgm:prSet/>
      <dgm:spPr/>
    </dgm:pt>
    <dgm:pt modelId="{1ACD5E33-9A06-456B-A554-D641B51C1EBA}">
      <dgm:prSet phldr="0"/>
      <dgm:spPr/>
      <dgm:t>
        <a:bodyPr/>
        <a:lstStyle/>
        <a:p>
          <a:pPr rtl="0"/>
          <a:r>
            <a:rPr lang="en-US" b="0">
              <a:latin typeface="Calibri"/>
              <a:ea typeface="Calibri"/>
              <a:cs typeface="Calibri"/>
            </a:rPr>
            <a:t>Directors </a:t>
          </a:r>
        </a:p>
      </dgm:t>
    </dgm:pt>
    <dgm:pt modelId="{F66B511B-B7F6-4EC9-8F29-BEE37FD58D5B}" type="parTrans" cxnId="{477BDCDA-5AA2-45EF-AEEC-4C641B011A32}">
      <dgm:prSet/>
      <dgm:spPr/>
    </dgm:pt>
    <dgm:pt modelId="{99417BF7-B6DA-4AC0-9DA0-551A68A5C92A}" type="sibTrans" cxnId="{477BDCDA-5AA2-45EF-AEEC-4C641B011A32}">
      <dgm:prSet/>
      <dgm:spPr/>
    </dgm:pt>
    <dgm:pt modelId="{66197F17-8EE3-4DFC-9450-C3C3197F85C7}" type="pres">
      <dgm:prSet presAssocID="{B2D574F2-5F9E-48AE-B90F-EE5F57F8018A}" presName="linear" presStyleCnt="0">
        <dgm:presLayoutVars>
          <dgm:dir/>
          <dgm:animLvl val="lvl"/>
          <dgm:resizeHandles val="exact"/>
        </dgm:presLayoutVars>
      </dgm:prSet>
      <dgm:spPr/>
    </dgm:pt>
    <dgm:pt modelId="{B963AC75-9459-4BE4-AFD7-531323217ABC}" type="pres">
      <dgm:prSet presAssocID="{78AFEF82-B96D-4826-9D7D-246BAC9AD981}" presName="parentLin" presStyleCnt="0"/>
      <dgm:spPr/>
    </dgm:pt>
    <dgm:pt modelId="{ED3C1E38-8BCC-4B03-90A2-81D24A3D568C}" type="pres">
      <dgm:prSet presAssocID="{78AFEF82-B96D-4826-9D7D-246BAC9AD981}" presName="parentLeftMargin" presStyleLbl="node1" presStyleIdx="0" presStyleCnt="3"/>
      <dgm:spPr/>
    </dgm:pt>
    <dgm:pt modelId="{BF971472-F7A9-415D-AC12-7E5DA6FAE63B}" type="pres">
      <dgm:prSet presAssocID="{78AFEF82-B96D-4826-9D7D-246BAC9AD981}" presName="parentText" presStyleLbl="node1" presStyleIdx="0" presStyleCnt="3">
        <dgm:presLayoutVars>
          <dgm:chMax val="0"/>
          <dgm:bulletEnabled val="1"/>
        </dgm:presLayoutVars>
      </dgm:prSet>
      <dgm:spPr/>
    </dgm:pt>
    <dgm:pt modelId="{8C5FCA41-7DDF-42F6-B269-21C82B6D8AC6}" type="pres">
      <dgm:prSet presAssocID="{78AFEF82-B96D-4826-9D7D-246BAC9AD981}" presName="negativeSpace" presStyleCnt="0"/>
      <dgm:spPr/>
    </dgm:pt>
    <dgm:pt modelId="{C91C687E-BDD4-44B6-97DF-8BFB08A855EE}" type="pres">
      <dgm:prSet presAssocID="{78AFEF82-B96D-4826-9D7D-246BAC9AD981}" presName="childText" presStyleLbl="conFgAcc1" presStyleIdx="0" presStyleCnt="3">
        <dgm:presLayoutVars>
          <dgm:bulletEnabled val="1"/>
        </dgm:presLayoutVars>
      </dgm:prSet>
      <dgm:spPr/>
    </dgm:pt>
    <dgm:pt modelId="{A3C0509C-EC4B-4369-A4BD-DF1118D359DF}" type="pres">
      <dgm:prSet presAssocID="{5528384E-F36A-4648-94C7-D9EA23DDAAD1}" presName="spaceBetweenRectangles" presStyleCnt="0"/>
      <dgm:spPr/>
    </dgm:pt>
    <dgm:pt modelId="{5A5510F2-0DD4-4E62-9585-260A7BA09179}" type="pres">
      <dgm:prSet presAssocID="{CE69BC5E-24DF-454C-87C3-77895FF59642}" presName="parentLin" presStyleCnt="0"/>
      <dgm:spPr/>
    </dgm:pt>
    <dgm:pt modelId="{CF41D1E4-9720-48BA-9D6C-62D278E8D852}" type="pres">
      <dgm:prSet presAssocID="{CE69BC5E-24DF-454C-87C3-77895FF59642}" presName="parentLeftMargin" presStyleLbl="node1" presStyleIdx="0" presStyleCnt="3"/>
      <dgm:spPr/>
    </dgm:pt>
    <dgm:pt modelId="{109ADD28-1B64-4659-87F8-00BD0FD5F6EF}" type="pres">
      <dgm:prSet presAssocID="{CE69BC5E-24DF-454C-87C3-77895FF59642}" presName="parentText" presStyleLbl="node1" presStyleIdx="1" presStyleCnt="3">
        <dgm:presLayoutVars>
          <dgm:chMax val="0"/>
          <dgm:bulletEnabled val="1"/>
        </dgm:presLayoutVars>
      </dgm:prSet>
      <dgm:spPr/>
    </dgm:pt>
    <dgm:pt modelId="{EB54D59D-3D6E-43B5-AB18-E93872FB46AD}" type="pres">
      <dgm:prSet presAssocID="{CE69BC5E-24DF-454C-87C3-77895FF59642}" presName="negativeSpace" presStyleCnt="0"/>
      <dgm:spPr/>
    </dgm:pt>
    <dgm:pt modelId="{3C93B741-7166-47FE-ACEC-DA9BCE5AB19B}" type="pres">
      <dgm:prSet presAssocID="{CE69BC5E-24DF-454C-87C3-77895FF59642}" presName="childText" presStyleLbl="conFgAcc1" presStyleIdx="1" presStyleCnt="3">
        <dgm:presLayoutVars>
          <dgm:bulletEnabled val="1"/>
        </dgm:presLayoutVars>
      </dgm:prSet>
      <dgm:spPr/>
    </dgm:pt>
    <dgm:pt modelId="{66038F65-956C-4CF5-9068-FF49AB415800}" type="pres">
      <dgm:prSet presAssocID="{C2419D9A-2851-4F8C-B57D-AD867F9B726B}" presName="spaceBetweenRectangles" presStyleCnt="0"/>
      <dgm:spPr/>
    </dgm:pt>
    <dgm:pt modelId="{B5109D1B-FBE0-437D-B9EC-A80AAFCEAE6B}" type="pres">
      <dgm:prSet presAssocID="{1ACD5E33-9A06-456B-A554-D641B51C1EBA}" presName="parentLin" presStyleCnt="0"/>
      <dgm:spPr/>
    </dgm:pt>
    <dgm:pt modelId="{25B93BF5-5340-484A-9A26-750271302120}" type="pres">
      <dgm:prSet presAssocID="{1ACD5E33-9A06-456B-A554-D641B51C1EBA}" presName="parentLeftMargin" presStyleLbl="node1" presStyleIdx="1" presStyleCnt="3"/>
      <dgm:spPr/>
    </dgm:pt>
    <dgm:pt modelId="{6FD1611E-D6FC-4151-936F-084F82C11A74}" type="pres">
      <dgm:prSet presAssocID="{1ACD5E33-9A06-456B-A554-D641B51C1EBA}" presName="parentText" presStyleLbl="node1" presStyleIdx="2" presStyleCnt="3">
        <dgm:presLayoutVars>
          <dgm:chMax val="0"/>
          <dgm:bulletEnabled val="1"/>
        </dgm:presLayoutVars>
      </dgm:prSet>
      <dgm:spPr/>
    </dgm:pt>
    <dgm:pt modelId="{B98DBF9D-774C-4078-A79B-C67A3E5979BE}" type="pres">
      <dgm:prSet presAssocID="{1ACD5E33-9A06-456B-A554-D641B51C1EBA}" presName="negativeSpace" presStyleCnt="0"/>
      <dgm:spPr/>
    </dgm:pt>
    <dgm:pt modelId="{3D171849-3B3C-4913-82B1-B7F9FCA89E06}" type="pres">
      <dgm:prSet presAssocID="{1ACD5E33-9A06-456B-A554-D641B51C1EBA}" presName="childText" presStyleLbl="conFgAcc1" presStyleIdx="2" presStyleCnt="3">
        <dgm:presLayoutVars>
          <dgm:bulletEnabled val="1"/>
        </dgm:presLayoutVars>
      </dgm:prSet>
      <dgm:spPr/>
    </dgm:pt>
  </dgm:ptLst>
  <dgm:cxnLst>
    <dgm:cxn modelId="{1E38D204-49E5-42B5-96E1-547962C6181F}" srcId="{78AFEF82-B96D-4826-9D7D-246BAC9AD981}" destId="{62A21C5C-9F10-4300-AB4C-36077AF356C3}" srcOrd="0" destOrd="0" parTransId="{26D5F195-70B7-4269-B38B-A84E41F4A26D}" sibTransId="{12298F84-302B-402E-A1AA-E0751127DED2}"/>
    <dgm:cxn modelId="{65A0E12B-68BD-4ED0-A902-9767BCB124D4}" type="presOf" srcId="{78AFEF82-B96D-4826-9D7D-246BAC9AD981}" destId="{BF971472-F7A9-415D-AC12-7E5DA6FAE63B}" srcOrd="1" destOrd="0" presId="urn:microsoft.com/office/officeart/2005/8/layout/list1"/>
    <dgm:cxn modelId="{AAB14D36-0714-488E-960E-4B9F18B67471}" type="presOf" srcId="{A4747690-F4B6-4C4B-BD5D-4AD478902FA2}" destId="{3D171849-3B3C-4913-82B1-B7F9FCA89E06}" srcOrd="0" destOrd="0" presId="urn:microsoft.com/office/officeart/2005/8/layout/list1"/>
    <dgm:cxn modelId="{B06A0E38-3010-4E95-88E9-F75216888E43}" type="presOf" srcId="{62A21C5C-9F10-4300-AB4C-36077AF356C3}" destId="{C91C687E-BDD4-44B6-97DF-8BFB08A855EE}" srcOrd="0" destOrd="0" presId="urn:microsoft.com/office/officeart/2005/8/layout/list1"/>
    <dgm:cxn modelId="{1A855539-EF9D-41E1-AE7C-1539137FA19A}" srcId="{CE69BC5E-24DF-454C-87C3-77895FF59642}" destId="{F0D79680-55D8-42C4-9BE0-722B91DBBABB}" srcOrd="1" destOrd="0" parTransId="{51B87A75-1671-4586-81F5-FAF25E5A0E0A}" sibTransId="{4BFAB3C6-DC91-4E2A-B9EC-CB275B47801A}"/>
    <dgm:cxn modelId="{44E8273A-1FF7-47F7-93C2-CF9101087F31}" type="presOf" srcId="{1ACD5E33-9A06-456B-A554-D641B51C1EBA}" destId="{25B93BF5-5340-484A-9A26-750271302120}" srcOrd="0" destOrd="0" presId="urn:microsoft.com/office/officeart/2005/8/layout/list1"/>
    <dgm:cxn modelId="{9005515E-138F-49D5-9512-F018D0E360CE}" srcId="{B2D574F2-5F9E-48AE-B90F-EE5F57F8018A}" destId="{78AFEF82-B96D-4826-9D7D-246BAC9AD981}" srcOrd="0" destOrd="0" parTransId="{05C1D6F4-5486-40C6-8374-143D4ACB7E48}" sibTransId="{5528384E-F36A-4648-94C7-D9EA23DDAAD1}"/>
    <dgm:cxn modelId="{065D7C6A-CC2F-4C4D-BACA-27A4F4DB52AD}" type="presOf" srcId="{CE69BC5E-24DF-454C-87C3-77895FF59642}" destId="{CF41D1E4-9720-48BA-9D6C-62D278E8D852}" srcOrd="0" destOrd="0" presId="urn:microsoft.com/office/officeart/2005/8/layout/list1"/>
    <dgm:cxn modelId="{5F31296E-4B25-4F32-BF85-CF1D31B67150}" type="presOf" srcId="{F0D79680-55D8-42C4-9BE0-722B91DBBABB}" destId="{3C93B741-7166-47FE-ACEC-DA9BCE5AB19B}" srcOrd="0" destOrd="1" presId="urn:microsoft.com/office/officeart/2005/8/layout/list1"/>
    <dgm:cxn modelId="{669B9C78-EA28-4FB2-9B68-3AC44D4DF6F1}" type="presOf" srcId="{1ACD5E33-9A06-456B-A554-D641B51C1EBA}" destId="{6FD1611E-D6FC-4151-936F-084F82C11A74}" srcOrd="1" destOrd="0" presId="urn:microsoft.com/office/officeart/2005/8/layout/list1"/>
    <dgm:cxn modelId="{F5C28690-6952-43BB-9A8C-88345AD8FF22}" srcId="{1ACD5E33-9A06-456B-A554-D641B51C1EBA}" destId="{A4747690-F4B6-4C4B-BD5D-4AD478902FA2}" srcOrd="0" destOrd="0" parTransId="{FE4F3542-3F26-4249-9DB5-FF8E8C752676}" sibTransId="{EF7923B6-59E1-4722-B563-F10DD56CA904}"/>
    <dgm:cxn modelId="{735F199D-D574-4086-A6F1-E81FB98B410A}" srcId="{CE69BC5E-24DF-454C-87C3-77895FF59642}" destId="{19B89665-463C-416C-93F2-2A5F7CF2B35D}" srcOrd="0" destOrd="0" parTransId="{6D190E84-9E39-40C9-9A01-BF4A2E0B7D1D}" sibTransId="{84C7069C-B646-4C83-B6A1-DBFA120C3BD1}"/>
    <dgm:cxn modelId="{1A6C1ABA-7C06-4586-8CE4-36627DC114A6}" type="presOf" srcId="{B2D574F2-5F9E-48AE-B90F-EE5F57F8018A}" destId="{66197F17-8EE3-4DFC-9450-C3C3197F85C7}" srcOrd="0" destOrd="0" presId="urn:microsoft.com/office/officeart/2005/8/layout/list1"/>
    <dgm:cxn modelId="{7DBDA8BA-2BF2-4996-8FA0-020415D9BAE2}" type="presOf" srcId="{78AFEF82-B96D-4826-9D7D-246BAC9AD981}" destId="{ED3C1E38-8BCC-4B03-90A2-81D24A3D568C}" srcOrd="0" destOrd="0" presId="urn:microsoft.com/office/officeart/2005/8/layout/list1"/>
    <dgm:cxn modelId="{477BDCDA-5AA2-45EF-AEEC-4C641B011A32}" srcId="{B2D574F2-5F9E-48AE-B90F-EE5F57F8018A}" destId="{1ACD5E33-9A06-456B-A554-D641B51C1EBA}" srcOrd="2" destOrd="0" parTransId="{F66B511B-B7F6-4EC9-8F29-BEE37FD58D5B}" sibTransId="{99417BF7-B6DA-4AC0-9DA0-551A68A5C92A}"/>
    <dgm:cxn modelId="{422E1DDE-B7AB-41C4-BD4A-570631CCBED1}" srcId="{B2D574F2-5F9E-48AE-B90F-EE5F57F8018A}" destId="{CE69BC5E-24DF-454C-87C3-77895FF59642}" srcOrd="1" destOrd="0" parTransId="{7284520F-4605-4E4C-8CDE-622AA9AB11FE}" sibTransId="{C2419D9A-2851-4F8C-B57D-AD867F9B726B}"/>
    <dgm:cxn modelId="{4E43E4EA-8359-4D99-9E2B-CBC04682EBA8}" type="presOf" srcId="{CE69BC5E-24DF-454C-87C3-77895FF59642}" destId="{109ADD28-1B64-4659-87F8-00BD0FD5F6EF}" srcOrd="1" destOrd="0" presId="urn:microsoft.com/office/officeart/2005/8/layout/list1"/>
    <dgm:cxn modelId="{EB1B51F1-3128-4D26-9223-E7609D0A5631}" type="presOf" srcId="{19B89665-463C-416C-93F2-2A5F7CF2B35D}" destId="{3C93B741-7166-47FE-ACEC-DA9BCE5AB19B}" srcOrd="0" destOrd="0" presId="urn:microsoft.com/office/officeart/2005/8/layout/list1"/>
    <dgm:cxn modelId="{E1992C20-EDA3-4627-BD23-C9C6430EA398}" type="presParOf" srcId="{66197F17-8EE3-4DFC-9450-C3C3197F85C7}" destId="{B963AC75-9459-4BE4-AFD7-531323217ABC}" srcOrd="0" destOrd="0" presId="urn:microsoft.com/office/officeart/2005/8/layout/list1"/>
    <dgm:cxn modelId="{BC60AAC6-76EB-4F6D-8241-56C09E163B82}" type="presParOf" srcId="{B963AC75-9459-4BE4-AFD7-531323217ABC}" destId="{ED3C1E38-8BCC-4B03-90A2-81D24A3D568C}" srcOrd="0" destOrd="0" presId="urn:microsoft.com/office/officeart/2005/8/layout/list1"/>
    <dgm:cxn modelId="{CD3D3924-8C14-4BEB-BE35-48C2A3E022E5}" type="presParOf" srcId="{B963AC75-9459-4BE4-AFD7-531323217ABC}" destId="{BF971472-F7A9-415D-AC12-7E5DA6FAE63B}" srcOrd="1" destOrd="0" presId="urn:microsoft.com/office/officeart/2005/8/layout/list1"/>
    <dgm:cxn modelId="{2DBD9497-9EAD-4C20-AC07-C01D0C6FCBD5}" type="presParOf" srcId="{66197F17-8EE3-4DFC-9450-C3C3197F85C7}" destId="{8C5FCA41-7DDF-42F6-B269-21C82B6D8AC6}" srcOrd="1" destOrd="0" presId="urn:microsoft.com/office/officeart/2005/8/layout/list1"/>
    <dgm:cxn modelId="{C93E9343-6BAC-40F4-8B79-2EA500D1BF78}" type="presParOf" srcId="{66197F17-8EE3-4DFC-9450-C3C3197F85C7}" destId="{C91C687E-BDD4-44B6-97DF-8BFB08A855EE}" srcOrd="2" destOrd="0" presId="urn:microsoft.com/office/officeart/2005/8/layout/list1"/>
    <dgm:cxn modelId="{8B3B9AE7-FBEA-41E2-8893-9B984D051F45}" type="presParOf" srcId="{66197F17-8EE3-4DFC-9450-C3C3197F85C7}" destId="{A3C0509C-EC4B-4369-A4BD-DF1118D359DF}" srcOrd="3" destOrd="0" presId="urn:microsoft.com/office/officeart/2005/8/layout/list1"/>
    <dgm:cxn modelId="{EB47F40F-44B4-4DCA-8356-9A530A0524FA}" type="presParOf" srcId="{66197F17-8EE3-4DFC-9450-C3C3197F85C7}" destId="{5A5510F2-0DD4-4E62-9585-260A7BA09179}" srcOrd="4" destOrd="0" presId="urn:microsoft.com/office/officeart/2005/8/layout/list1"/>
    <dgm:cxn modelId="{9838ED37-8ABA-41D7-B9D9-7CB1EF99D863}" type="presParOf" srcId="{5A5510F2-0DD4-4E62-9585-260A7BA09179}" destId="{CF41D1E4-9720-48BA-9D6C-62D278E8D852}" srcOrd="0" destOrd="0" presId="urn:microsoft.com/office/officeart/2005/8/layout/list1"/>
    <dgm:cxn modelId="{C2138EAC-3C76-454D-B0E5-E68D04D7922D}" type="presParOf" srcId="{5A5510F2-0DD4-4E62-9585-260A7BA09179}" destId="{109ADD28-1B64-4659-87F8-00BD0FD5F6EF}" srcOrd="1" destOrd="0" presId="urn:microsoft.com/office/officeart/2005/8/layout/list1"/>
    <dgm:cxn modelId="{592F7F2E-0D1D-440E-9929-0E24D0F78F2E}" type="presParOf" srcId="{66197F17-8EE3-4DFC-9450-C3C3197F85C7}" destId="{EB54D59D-3D6E-43B5-AB18-E93872FB46AD}" srcOrd="5" destOrd="0" presId="urn:microsoft.com/office/officeart/2005/8/layout/list1"/>
    <dgm:cxn modelId="{8BB8238F-C5FF-4918-BB85-47B15D727165}" type="presParOf" srcId="{66197F17-8EE3-4DFC-9450-C3C3197F85C7}" destId="{3C93B741-7166-47FE-ACEC-DA9BCE5AB19B}" srcOrd="6" destOrd="0" presId="urn:microsoft.com/office/officeart/2005/8/layout/list1"/>
    <dgm:cxn modelId="{24B33BAA-0B54-4288-8953-25046B183257}" type="presParOf" srcId="{66197F17-8EE3-4DFC-9450-C3C3197F85C7}" destId="{66038F65-956C-4CF5-9068-FF49AB415800}" srcOrd="7" destOrd="0" presId="urn:microsoft.com/office/officeart/2005/8/layout/list1"/>
    <dgm:cxn modelId="{FD358358-C473-4772-B10C-BB2D1FE61E73}" type="presParOf" srcId="{66197F17-8EE3-4DFC-9450-C3C3197F85C7}" destId="{B5109D1B-FBE0-437D-B9EC-A80AAFCEAE6B}" srcOrd="8" destOrd="0" presId="urn:microsoft.com/office/officeart/2005/8/layout/list1"/>
    <dgm:cxn modelId="{523DF7AE-2B18-41CE-93FB-82866A5EBC92}" type="presParOf" srcId="{B5109D1B-FBE0-437D-B9EC-A80AAFCEAE6B}" destId="{25B93BF5-5340-484A-9A26-750271302120}" srcOrd="0" destOrd="0" presId="urn:microsoft.com/office/officeart/2005/8/layout/list1"/>
    <dgm:cxn modelId="{D794F433-99E6-4F94-A980-2E0F4F982AB8}" type="presParOf" srcId="{B5109D1B-FBE0-437D-B9EC-A80AAFCEAE6B}" destId="{6FD1611E-D6FC-4151-936F-084F82C11A74}" srcOrd="1" destOrd="0" presId="urn:microsoft.com/office/officeart/2005/8/layout/list1"/>
    <dgm:cxn modelId="{FDBF805D-138F-40DB-ADC8-DD833DDED91B}" type="presParOf" srcId="{66197F17-8EE3-4DFC-9450-C3C3197F85C7}" destId="{B98DBF9D-774C-4078-A79B-C67A3E5979BE}" srcOrd="9" destOrd="0" presId="urn:microsoft.com/office/officeart/2005/8/layout/list1"/>
    <dgm:cxn modelId="{45CA80EA-26B7-4A21-81FA-5BD34D370D73}" type="presParOf" srcId="{66197F17-8EE3-4DFC-9450-C3C3197F85C7}" destId="{3D171849-3B3C-4913-82B1-B7F9FCA89E0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51FCEF8D-87EA-4ADD-B967-4E1269E5A3A6}">
      <dgm:prSet phldr="0"/>
      <dgm:spPr/>
      <dgm:t>
        <a:bodyPr/>
        <a:lstStyle/>
        <a:p>
          <a:pPr rtl="0"/>
          <a:r>
            <a:rPr lang="en-US" b="0">
              <a:latin typeface="Calibri"/>
              <a:ea typeface="Calibri"/>
              <a:cs typeface="Calibri"/>
            </a:rPr>
            <a:t>Establishment principles </a:t>
          </a:r>
        </a:p>
      </dgm:t>
    </dgm:pt>
    <dgm:pt modelId="{5529E84C-73FD-4BCC-9BC4-917999FC649B}" type="parTrans" cxnId="{86B657BA-5183-460A-9F63-A237D3A1D120}">
      <dgm:prSet/>
      <dgm:spPr/>
    </dgm:pt>
    <dgm:pt modelId="{5EF3D42C-18E3-4C49-8AAE-1476C70ADDC1}" type="sibTrans" cxnId="{86B657BA-5183-460A-9F63-A237D3A1D120}">
      <dgm:prSet/>
      <dgm:spPr/>
    </dgm:pt>
    <dgm:pt modelId="{71C13AD7-2182-41C1-B899-25D18860DB44}">
      <dgm:prSet phldr="0"/>
      <dgm:spPr/>
      <dgm:t>
        <a:bodyPr/>
        <a:lstStyle/>
        <a:p>
          <a:pPr rtl="0"/>
          <a:r>
            <a:rPr lang="en-US" b="0">
              <a:latin typeface="Calibri"/>
              <a:ea typeface="Calibri"/>
              <a:cs typeface="Calibri"/>
            </a:rPr>
            <a:t>Largely as per asset owning</a:t>
          </a:r>
        </a:p>
      </dgm:t>
    </dgm:pt>
    <dgm:pt modelId="{2FB0F112-3ECE-4592-B097-14195FBCAE7B}" type="parTrans" cxnId="{AF830006-DBC3-4975-8527-D087046865B8}">
      <dgm:prSet/>
      <dgm:spPr/>
    </dgm:pt>
    <dgm:pt modelId="{240C5170-7C3D-452C-8573-CF8E114ACB1A}" type="sibTrans" cxnId="{AF830006-DBC3-4975-8527-D087046865B8}">
      <dgm:prSet/>
      <dgm:spPr/>
    </dgm:pt>
    <dgm:pt modelId="{268D213B-B594-46DC-9811-8E1A1719E524}">
      <dgm:prSet phldr="0"/>
      <dgm:spPr/>
      <dgm:t>
        <a:bodyPr/>
        <a:lstStyle/>
        <a:p>
          <a:pPr rtl="0"/>
          <a:r>
            <a:rPr lang="en-US" b="0">
              <a:latin typeface="Calibri"/>
              <a:ea typeface="Calibri"/>
              <a:cs typeface="Calibri"/>
            </a:rPr>
            <a:t>Admission of new shareholders </a:t>
          </a:r>
        </a:p>
      </dgm:t>
    </dgm:pt>
    <dgm:pt modelId="{4E4D4F76-EA05-4F73-B60D-5BD60D77B859}" type="parTrans" cxnId="{62B6DC3C-B47C-49F6-ADCE-9AD8E22A1C73}">
      <dgm:prSet/>
      <dgm:spPr/>
    </dgm:pt>
    <dgm:pt modelId="{14F4524B-3C3B-4C38-AEF6-137ABAECD530}" type="sibTrans" cxnId="{62B6DC3C-B47C-49F6-ADCE-9AD8E22A1C73}">
      <dgm:prSet/>
      <dgm:spPr/>
    </dgm:pt>
    <dgm:pt modelId="{9E4C47BC-40F4-46F8-89E6-DA1C1E289678}">
      <dgm:prSet phldr="0"/>
      <dgm:spPr/>
      <dgm:t>
        <a:bodyPr/>
        <a:lstStyle/>
        <a:p>
          <a:pPr algn="l" rtl="0"/>
          <a:r>
            <a:rPr lang="en-US" b="0">
              <a:solidFill>
                <a:schemeClr val="bg1"/>
              </a:solidFill>
              <a:latin typeface="Cera Pro"/>
              <a:ea typeface="Calibri"/>
              <a:cs typeface="Calibri"/>
            </a:rPr>
            <a:t>Shares issued based on proportion of </a:t>
          </a:r>
          <a:r>
            <a:rPr lang="en-US" b="0">
              <a:solidFill>
                <a:srgbClr val="000000"/>
              </a:solidFill>
              <a:latin typeface="Calibri"/>
              <a:ea typeface="Calibri"/>
              <a:cs typeface="Calibri"/>
            </a:rPr>
            <a:t>capital expenditure</a:t>
          </a:r>
          <a:r>
            <a:rPr lang="en-US" b="0">
              <a:solidFill>
                <a:schemeClr val="bg1"/>
              </a:solidFill>
              <a:latin typeface="Cera Pro"/>
              <a:ea typeface="Calibri"/>
              <a:cs typeface="Calibri"/>
            </a:rPr>
            <a:t> payable to CCO by incoming party to capital expenditure programme of CCO  </a:t>
          </a:r>
        </a:p>
      </dgm:t>
    </dgm:pt>
    <dgm:pt modelId="{93C0B34A-508B-4CE8-9481-AE84CD58FC3C}" type="parTrans" cxnId="{1E830942-A42B-49CD-B51D-1E1D637FE08B}">
      <dgm:prSet/>
      <dgm:spPr/>
    </dgm:pt>
    <dgm:pt modelId="{854EDBD9-AFA3-4D9E-ADF9-78BCF096F9CE}" type="sibTrans" cxnId="{1E830942-A42B-49CD-B51D-1E1D637FE08B}">
      <dgm:prSet/>
      <dgm:spPr/>
    </dgm:pt>
    <dgm:pt modelId="{E7B1D9A2-5D0A-4E02-81E6-0D514E57C03A}">
      <dgm:prSet phldr="0"/>
      <dgm:spPr/>
      <dgm:t>
        <a:bodyPr/>
        <a:lstStyle/>
        <a:p>
          <a:r>
            <a:rPr lang="en-US" b="0">
              <a:solidFill>
                <a:schemeClr val="bg1"/>
              </a:solidFill>
              <a:latin typeface="Cera Pro"/>
              <a:ea typeface="Calibri"/>
              <a:cs typeface="Calibri"/>
            </a:rPr>
            <a:t>Must be party to a service level agreement</a:t>
          </a:r>
          <a:endParaRPr lang="en-US">
            <a:solidFill>
              <a:schemeClr val="bg1"/>
            </a:solidFill>
          </a:endParaRPr>
        </a:p>
      </dgm:t>
    </dgm:pt>
    <dgm:pt modelId="{530C909A-F8AF-47EE-82FB-2CF7444047D5}" type="parTrans" cxnId="{5C2169D0-B10C-4CE9-9144-1A90D5567FC9}">
      <dgm:prSet/>
      <dgm:spPr/>
    </dgm:pt>
    <dgm:pt modelId="{BD9F6C15-1691-4EB2-8D77-8D9E54E27996}" type="sibTrans" cxnId="{5C2169D0-B10C-4CE9-9144-1A90D5567FC9}">
      <dgm:prSet/>
      <dgm:spPr/>
    </dgm:pt>
    <dgm:pt modelId="{A5A75B0E-A052-410B-BFAD-AF3A107C1520}">
      <dgm:prSet phldr="0"/>
      <dgm:spPr/>
      <dgm:t>
        <a:bodyPr/>
        <a:lstStyle/>
        <a:p>
          <a:pPr rtl="0"/>
          <a:r>
            <a:rPr lang="en-US">
              <a:latin typeface="Cera Pro"/>
              <a:ea typeface="Calibri"/>
              <a:cs typeface="Calibri"/>
            </a:rPr>
            <a:t>Must accede to shareholders' agreement</a:t>
          </a:r>
        </a:p>
      </dgm:t>
    </dgm:pt>
    <dgm:pt modelId="{7501056F-5A8F-4748-9A15-403AB98213D3}" type="parTrans" cxnId="{AADFBB50-B9EE-4EC0-93C3-B1045DE28B72}">
      <dgm:prSet/>
      <dgm:spPr/>
    </dgm:pt>
    <dgm:pt modelId="{0B0A91DF-0C0B-40EC-A631-082895134CFE}" type="sibTrans" cxnId="{AADFBB50-B9EE-4EC0-93C3-B1045DE28B72}">
      <dgm:prSet/>
      <dgm:spPr/>
    </dgm:pt>
    <dgm:pt modelId="{66197F17-8EE3-4DFC-9450-C3C3197F85C7}" type="pres">
      <dgm:prSet presAssocID="{B2D574F2-5F9E-48AE-B90F-EE5F57F8018A}" presName="linear" presStyleCnt="0">
        <dgm:presLayoutVars>
          <dgm:dir/>
          <dgm:animLvl val="lvl"/>
          <dgm:resizeHandles val="exact"/>
        </dgm:presLayoutVars>
      </dgm:prSet>
      <dgm:spPr/>
    </dgm:pt>
    <dgm:pt modelId="{7F758B1B-A194-49DB-BC53-5925CEF99CC2}" type="pres">
      <dgm:prSet presAssocID="{51FCEF8D-87EA-4ADD-B967-4E1269E5A3A6}" presName="parentLin" presStyleCnt="0"/>
      <dgm:spPr/>
    </dgm:pt>
    <dgm:pt modelId="{749BA5A6-11B6-4A06-8EF7-A78DC61E99EB}" type="pres">
      <dgm:prSet presAssocID="{51FCEF8D-87EA-4ADD-B967-4E1269E5A3A6}" presName="parentLeftMargin" presStyleLbl="node1" presStyleIdx="0" presStyleCnt="2"/>
      <dgm:spPr/>
    </dgm:pt>
    <dgm:pt modelId="{133C4B1F-28DE-4C9F-917F-5A68C46EC68F}" type="pres">
      <dgm:prSet presAssocID="{51FCEF8D-87EA-4ADD-B967-4E1269E5A3A6}" presName="parentText" presStyleLbl="node1" presStyleIdx="0" presStyleCnt="2">
        <dgm:presLayoutVars>
          <dgm:chMax val="0"/>
          <dgm:bulletEnabled val="1"/>
        </dgm:presLayoutVars>
      </dgm:prSet>
      <dgm:spPr/>
    </dgm:pt>
    <dgm:pt modelId="{5BC41DBF-9518-4A47-872D-92047F3F66B4}" type="pres">
      <dgm:prSet presAssocID="{51FCEF8D-87EA-4ADD-B967-4E1269E5A3A6}" presName="negativeSpace" presStyleCnt="0"/>
      <dgm:spPr/>
    </dgm:pt>
    <dgm:pt modelId="{C35038A6-F4DC-4FB9-93AD-44462B8F1293}" type="pres">
      <dgm:prSet presAssocID="{51FCEF8D-87EA-4ADD-B967-4E1269E5A3A6}" presName="childText" presStyleLbl="conFgAcc1" presStyleIdx="0" presStyleCnt="2">
        <dgm:presLayoutVars>
          <dgm:bulletEnabled val="1"/>
        </dgm:presLayoutVars>
      </dgm:prSet>
      <dgm:spPr/>
    </dgm:pt>
    <dgm:pt modelId="{6D1637BB-B083-46ED-AD7E-3164E7AB4186}" type="pres">
      <dgm:prSet presAssocID="{5EF3D42C-18E3-4C49-8AAE-1476C70ADDC1}" presName="spaceBetweenRectangles" presStyleCnt="0"/>
      <dgm:spPr/>
    </dgm:pt>
    <dgm:pt modelId="{C3693397-8AE9-41CB-A1C3-8271190D7A4F}" type="pres">
      <dgm:prSet presAssocID="{268D213B-B594-46DC-9811-8E1A1719E524}" presName="parentLin" presStyleCnt="0"/>
      <dgm:spPr/>
    </dgm:pt>
    <dgm:pt modelId="{2ED52570-0427-4EB2-AA81-0AED25AACF02}" type="pres">
      <dgm:prSet presAssocID="{268D213B-B594-46DC-9811-8E1A1719E524}" presName="parentLeftMargin" presStyleLbl="node1" presStyleIdx="0" presStyleCnt="2"/>
      <dgm:spPr/>
    </dgm:pt>
    <dgm:pt modelId="{00984A77-37C7-425B-95EB-F472C4F3701D}" type="pres">
      <dgm:prSet presAssocID="{268D213B-B594-46DC-9811-8E1A1719E524}" presName="parentText" presStyleLbl="node1" presStyleIdx="1" presStyleCnt="2">
        <dgm:presLayoutVars>
          <dgm:chMax val="0"/>
          <dgm:bulletEnabled val="1"/>
        </dgm:presLayoutVars>
      </dgm:prSet>
      <dgm:spPr/>
    </dgm:pt>
    <dgm:pt modelId="{3FEE95FC-6752-4C5C-AF63-42E34E3497D5}" type="pres">
      <dgm:prSet presAssocID="{268D213B-B594-46DC-9811-8E1A1719E524}" presName="negativeSpace" presStyleCnt="0"/>
      <dgm:spPr/>
    </dgm:pt>
    <dgm:pt modelId="{2AFAD955-7F30-463A-A37E-6C831AAEE321}" type="pres">
      <dgm:prSet presAssocID="{268D213B-B594-46DC-9811-8E1A1719E524}" presName="childText" presStyleLbl="conFgAcc1" presStyleIdx="1" presStyleCnt="2">
        <dgm:presLayoutVars>
          <dgm:bulletEnabled val="1"/>
        </dgm:presLayoutVars>
      </dgm:prSet>
      <dgm:spPr/>
    </dgm:pt>
  </dgm:ptLst>
  <dgm:cxnLst>
    <dgm:cxn modelId="{5DA6AE00-6EDC-4209-81A9-FB179A93678C}" type="presOf" srcId="{71C13AD7-2182-41C1-B899-25D18860DB44}" destId="{C35038A6-F4DC-4FB9-93AD-44462B8F1293}" srcOrd="0" destOrd="0" presId="urn:microsoft.com/office/officeart/2005/8/layout/list1"/>
    <dgm:cxn modelId="{AF830006-DBC3-4975-8527-D087046865B8}" srcId="{51FCEF8D-87EA-4ADD-B967-4E1269E5A3A6}" destId="{71C13AD7-2182-41C1-B899-25D18860DB44}" srcOrd="0" destOrd="0" parTransId="{2FB0F112-3ECE-4592-B097-14195FBCAE7B}" sibTransId="{240C5170-7C3D-452C-8573-CF8E114ACB1A}"/>
    <dgm:cxn modelId="{62B6DC3C-B47C-49F6-ADCE-9AD8E22A1C73}" srcId="{B2D574F2-5F9E-48AE-B90F-EE5F57F8018A}" destId="{268D213B-B594-46DC-9811-8E1A1719E524}" srcOrd="1" destOrd="0" parTransId="{4E4D4F76-EA05-4F73-B60D-5BD60D77B859}" sibTransId="{14F4524B-3C3B-4C38-AEF6-137ABAECD530}"/>
    <dgm:cxn modelId="{A088A85E-75F3-46E4-A6A2-9477DB7A8D3F}" type="presOf" srcId="{E7B1D9A2-5D0A-4E02-81E6-0D514E57C03A}" destId="{2AFAD955-7F30-463A-A37E-6C831AAEE321}" srcOrd="0" destOrd="1" presId="urn:microsoft.com/office/officeart/2005/8/layout/list1"/>
    <dgm:cxn modelId="{1E830942-A42B-49CD-B51D-1E1D637FE08B}" srcId="{268D213B-B594-46DC-9811-8E1A1719E524}" destId="{9E4C47BC-40F4-46F8-89E6-DA1C1E289678}" srcOrd="0" destOrd="0" parTransId="{93C0B34A-508B-4CE8-9481-AE84CD58FC3C}" sibTransId="{854EDBD9-AFA3-4D9E-ADF9-78BCF096F9CE}"/>
    <dgm:cxn modelId="{AADFBB50-B9EE-4EC0-93C3-B1045DE28B72}" srcId="{268D213B-B594-46DC-9811-8E1A1719E524}" destId="{A5A75B0E-A052-410B-BFAD-AF3A107C1520}" srcOrd="2" destOrd="0" parTransId="{7501056F-5A8F-4748-9A15-403AB98213D3}" sibTransId="{0B0A91DF-0C0B-40EC-A631-082895134CFE}"/>
    <dgm:cxn modelId="{FD53CC51-5797-4DB5-94C0-C049810F7E6D}" type="presOf" srcId="{51FCEF8D-87EA-4ADD-B967-4E1269E5A3A6}" destId="{749BA5A6-11B6-4A06-8EF7-A78DC61E99EB}" srcOrd="0" destOrd="0" presId="urn:microsoft.com/office/officeart/2005/8/layout/list1"/>
    <dgm:cxn modelId="{4DA54480-4596-4D09-BCE7-215BCB368CE8}" type="presOf" srcId="{9E4C47BC-40F4-46F8-89E6-DA1C1E289678}" destId="{2AFAD955-7F30-463A-A37E-6C831AAEE321}" srcOrd="0" destOrd="0" presId="urn:microsoft.com/office/officeart/2005/8/layout/list1"/>
    <dgm:cxn modelId="{4E454D89-CF12-4F3B-804C-C2C63404DC52}" type="presOf" srcId="{51FCEF8D-87EA-4ADD-B967-4E1269E5A3A6}" destId="{133C4B1F-28DE-4C9F-917F-5A68C46EC68F}" srcOrd="1" destOrd="0" presId="urn:microsoft.com/office/officeart/2005/8/layout/list1"/>
    <dgm:cxn modelId="{1A6C1ABA-7C06-4586-8CE4-36627DC114A6}" type="presOf" srcId="{B2D574F2-5F9E-48AE-B90F-EE5F57F8018A}" destId="{66197F17-8EE3-4DFC-9450-C3C3197F85C7}" srcOrd="0" destOrd="0" presId="urn:microsoft.com/office/officeart/2005/8/layout/list1"/>
    <dgm:cxn modelId="{86B657BA-5183-460A-9F63-A237D3A1D120}" srcId="{B2D574F2-5F9E-48AE-B90F-EE5F57F8018A}" destId="{51FCEF8D-87EA-4ADD-B967-4E1269E5A3A6}" srcOrd="0" destOrd="0" parTransId="{5529E84C-73FD-4BCC-9BC4-917999FC649B}" sibTransId="{5EF3D42C-18E3-4C49-8AAE-1476C70ADDC1}"/>
    <dgm:cxn modelId="{BEF783C6-07FD-42A7-8390-D9651D5C6C87}" type="presOf" srcId="{268D213B-B594-46DC-9811-8E1A1719E524}" destId="{2ED52570-0427-4EB2-AA81-0AED25AACF02}" srcOrd="0" destOrd="0" presId="urn:microsoft.com/office/officeart/2005/8/layout/list1"/>
    <dgm:cxn modelId="{5C2169D0-B10C-4CE9-9144-1A90D5567FC9}" srcId="{268D213B-B594-46DC-9811-8E1A1719E524}" destId="{E7B1D9A2-5D0A-4E02-81E6-0D514E57C03A}" srcOrd="1" destOrd="0" parTransId="{530C909A-F8AF-47EE-82FB-2CF7444047D5}" sibTransId="{BD9F6C15-1691-4EB2-8D77-8D9E54E27996}"/>
    <dgm:cxn modelId="{C29C68D6-1C5D-447F-93B6-DE5687CC16F6}" type="presOf" srcId="{268D213B-B594-46DC-9811-8E1A1719E524}" destId="{00984A77-37C7-425B-95EB-F472C4F3701D}" srcOrd="1" destOrd="0" presId="urn:microsoft.com/office/officeart/2005/8/layout/list1"/>
    <dgm:cxn modelId="{DE00DFE6-24B4-4F37-A2F8-F1449A5AB8FF}" type="presOf" srcId="{A5A75B0E-A052-410B-BFAD-AF3A107C1520}" destId="{2AFAD955-7F30-463A-A37E-6C831AAEE321}" srcOrd="0" destOrd="2" presId="urn:microsoft.com/office/officeart/2005/8/layout/list1"/>
    <dgm:cxn modelId="{D9A1ECF4-4055-412F-AE9C-956D6EDD2DE7}" type="presParOf" srcId="{66197F17-8EE3-4DFC-9450-C3C3197F85C7}" destId="{7F758B1B-A194-49DB-BC53-5925CEF99CC2}" srcOrd="0" destOrd="0" presId="urn:microsoft.com/office/officeart/2005/8/layout/list1"/>
    <dgm:cxn modelId="{2E6E8621-2141-42EC-94D4-0C39B118003C}" type="presParOf" srcId="{7F758B1B-A194-49DB-BC53-5925CEF99CC2}" destId="{749BA5A6-11B6-4A06-8EF7-A78DC61E99EB}" srcOrd="0" destOrd="0" presId="urn:microsoft.com/office/officeart/2005/8/layout/list1"/>
    <dgm:cxn modelId="{AE85169C-EF22-4FBC-8C9E-B713BBA4BDFB}" type="presParOf" srcId="{7F758B1B-A194-49DB-BC53-5925CEF99CC2}" destId="{133C4B1F-28DE-4C9F-917F-5A68C46EC68F}" srcOrd="1" destOrd="0" presId="urn:microsoft.com/office/officeart/2005/8/layout/list1"/>
    <dgm:cxn modelId="{8D629467-D88C-4EB4-9A85-9DF952026480}" type="presParOf" srcId="{66197F17-8EE3-4DFC-9450-C3C3197F85C7}" destId="{5BC41DBF-9518-4A47-872D-92047F3F66B4}" srcOrd="1" destOrd="0" presId="urn:microsoft.com/office/officeart/2005/8/layout/list1"/>
    <dgm:cxn modelId="{69192073-8710-4B2D-BE95-68A3907BEA1C}" type="presParOf" srcId="{66197F17-8EE3-4DFC-9450-C3C3197F85C7}" destId="{C35038A6-F4DC-4FB9-93AD-44462B8F1293}" srcOrd="2" destOrd="0" presId="urn:microsoft.com/office/officeart/2005/8/layout/list1"/>
    <dgm:cxn modelId="{014A5801-E421-44F8-BB7A-09759749D099}" type="presParOf" srcId="{66197F17-8EE3-4DFC-9450-C3C3197F85C7}" destId="{6D1637BB-B083-46ED-AD7E-3164E7AB4186}" srcOrd="3" destOrd="0" presId="urn:microsoft.com/office/officeart/2005/8/layout/list1"/>
    <dgm:cxn modelId="{E455B5C2-B598-412D-ABF2-6F9FB2F57DCE}" type="presParOf" srcId="{66197F17-8EE3-4DFC-9450-C3C3197F85C7}" destId="{C3693397-8AE9-41CB-A1C3-8271190D7A4F}" srcOrd="4" destOrd="0" presId="urn:microsoft.com/office/officeart/2005/8/layout/list1"/>
    <dgm:cxn modelId="{5E663E25-EF94-400D-B145-45A4530D283B}" type="presParOf" srcId="{C3693397-8AE9-41CB-A1C3-8271190D7A4F}" destId="{2ED52570-0427-4EB2-AA81-0AED25AACF02}" srcOrd="0" destOrd="0" presId="urn:microsoft.com/office/officeart/2005/8/layout/list1"/>
    <dgm:cxn modelId="{8DAD3763-68EE-4307-A508-1BD0FD287FFF}" type="presParOf" srcId="{C3693397-8AE9-41CB-A1C3-8271190D7A4F}" destId="{00984A77-37C7-425B-95EB-F472C4F3701D}" srcOrd="1" destOrd="0" presId="urn:microsoft.com/office/officeart/2005/8/layout/list1"/>
    <dgm:cxn modelId="{AC2B17C8-ADF2-4080-9252-1E53B2DA0B32}" type="presParOf" srcId="{66197F17-8EE3-4DFC-9450-C3C3197F85C7}" destId="{3FEE95FC-6752-4C5C-AF63-42E34E3497D5}" srcOrd="5" destOrd="0" presId="urn:microsoft.com/office/officeart/2005/8/layout/list1"/>
    <dgm:cxn modelId="{A79AFC67-CC1C-4818-B1A4-3C45A58A38B5}" type="presParOf" srcId="{66197F17-8EE3-4DFC-9450-C3C3197F85C7}" destId="{2AFAD955-7F30-463A-A37E-6C831AAEE32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12B005E-1AB1-450E-828E-A7A1CCF7AAB8}" type="doc">
      <dgm:prSet loTypeId="urn:microsoft.com/office/officeart/2016/7/layout/BasicLinearProcessNumbered" loCatId="process" qsTypeId="urn:microsoft.com/office/officeart/2005/8/quickstyle/simple1" qsCatId="simple" csTypeId="urn:microsoft.com/office/officeart/2005/8/colors/colorful1" csCatId="colorful" phldr="1"/>
      <dgm:spPr/>
      <dgm:t>
        <a:bodyPr/>
        <a:lstStyle/>
        <a:p>
          <a:endParaRPr lang="en-US"/>
        </a:p>
      </dgm:t>
    </dgm:pt>
    <dgm:pt modelId="{44196BEF-3818-48D3-8AA9-DF2424E90C8F}">
      <dgm:prSet phldr="0" custT="1"/>
      <dgm:spPr/>
      <dgm:t>
        <a:bodyPr/>
        <a:lstStyle/>
        <a:p>
          <a:pPr rtl="0"/>
          <a:r>
            <a:rPr lang="en-AU" sz="1400">
              <a:latin typeface="Calibri"/>
              <a:cs typeface="Calibri"/>
            </a:rPr>
            <a:t>Assess the </a:t>
          </a:r>
          <a:r>
            <a:rPr lang="en-US" sz="1400">
              <a:latin typeface="Calibri"/>
              <a:cs typeface="Calibri"/>
            </a:rPr>
            <a:t>advantages</a:t>
          </a:r>
          <a:r>
            <a:rPr lang="en-AU" sz="1400">
              <a:latin typeface="Calibri"/>
              <a:cs typeface="Calibri"/>
            </a:rPr>
            <a:t> and disadvantages of a minimum of two water services delivery options: existing arrangements </a:t>
          </a:r>
          <a:r>
            <a:rPr lang="en-AU" sz="1400">
              <a:latin typeface="Calibri"/>
              <a:ea typeface="Calibri"/>
              <a:cs typeface="Calibri"/>
            </a:rPr>
            <a:t>versus CCO or other joint arrangement (refer later slide</a:t>
          </a:r>
          <a:r>
            <a:rPr lang="en-AU" sz="1400">
              <a:latin typeface="Calibri"/>
              <a:cs typeface="Calibri"/>
            </a:rPr>
            <a:t> re options)</a:t>
          </a:r>
          <a:endParaRPr lang="en-US" sz="1400">
            <a:latin typeface="Calibri"/>
            <a:cs typeface="Calibri"/>
          </a:endParaRPr>
        </a:p>
      </dgm:t>
    </dgm:pt>
    <dgm:pt modelId="{52E2AE23-189B-4F76-8CEB-E144DE00624C}" type="parTrans" cxnId="{B2797C5C-F761-4A43-9EB5-1B68262AB6F0}">
      <dgm:prSet/>
      <dgm:spPr/>
      <dgm:t>
        <a:bodyPr/>
        <a:lstStyle/>
        <a:p>
          <a:endParaRPr lang="en-US"/>
        </a:p>
      </dgm:t>
    </dgm:pt>
    <dgm:pt modelId="{1952E598-3BB2-4435-A026-94CD24C91102}" type="sibTrans" cxnId="{B2797C5C-F761-4A43-9EB5-1B68262AB6F0}">
      <dgm:prSet phldrT="1" phldr="0"/>
      <dgm:spPr/>
      <dgm:t>
        <a:bodyPr/>
        <a:lstStyle/>
        <a:p>
          <a:r>
            <a:rPr lang="en-US"/>
            <a:t>1</a:t>
          </a:r>
        </a:p>
      </dgm:t>
    </dgm:pt>
    <dgm:pt modelId="{8CEC750D-20E7-49AF-A841-E06376986077}">
      <dgm:prSet custT="1"/>
      <dgm:spPr/>
      <dgm:t>
        <a:bodyPr/>
        <a:lstStyle/>
        <a:p>
          <a:pPr rtl="0"/>
          <a:r>
            <a:rPr lang="en-AU" sz="1400">
              <a:latin typeface="Calibri"/>
              <a:cs typeface="Calibri"/>
            </a:rPr>
            <a:t>Decide the future water services delivery model after public consultation and include model in its water services delivery plan (due 3 September 2025) together with implementation plan</a:t>
          </a:r>
        </a:p>
      </dgm:t>
    </dgm:pt>
    <dgm:pt modelId="{3EF9FBE9-30DD-4066-9F25-D7D627225749}" type="parTrans" cxnId="{47D16BBA-EB4B-43E5-9880-DA7C65BCC047}">
      <dgm:prSet/>
      <dgm:spPr/>
      <dgm:t>
        <a:bodyPr/>
        <a:lstStyle/>
        <a:p>
          <a:endParaRPr lang="en-US"/>
        </a:p>
      </dgm:t>
    </dgm:pt>
    <dgm:pt modelId="{778662C8-5EAA-4605-997E-2B168BD1C9F0}" type="sibTrans" cxnId="{47D16BBA-EB4B-43E5-9880-DA7C65BCC047}">
      <dgm:prSet phldrT="4" phldr="0"/>
      <dgm:spPr/>
      <dgm:t>
        <a:bodyPr/>
        <a:lstStyle/>
        <a:p>
          <a:r>
            <a:rPr lang="en-US"/>
            <a:t>4</a:t>
          </a:r>
        </a:p>
      </dgm:t>
    </dgm:pt>
    <dgm:pt modelId="{7D66EECB-4982-42B4-8609-A5E6B77578A9}">
      <dgm:prSet phldr="0" custT="1"/>
      <dgm:spPr/>
      <dgm:t>
        <a:bodyPr/>
        <a:lstStyle/>
        <a:p>
          <a:pPr rtl="0"/>
          <a:r>
            <a:rPr lang="en-AU" sz="1400">
              <a:latin typeface="Calibri"/>
              <a:cs typeface="Calibri"/>
            </a:rPr>
            <a:t>Identify the preferred option</a:t>
          </a:r>
          <a:r>
            <a:rPr lang="en-AU" sz="1400">
              <a:latin typeface="Calibri"/>
              <a:ea typeface="Calibri"/>
              <a:cs typeface="Calibri"/>
            </a:rPr>
            <a:t> and  make analysis of other option publicly available as part of consultation</a:t>
          </a:r>
          <a:endParaRPr lang="en-US" sz="1400">
            <a:latin typeface="Cera Pro"/>
            <a:cs typeface="Calibri"/>
          </a:endParaRPr>
        </a:p>
      </dgm:t>
    </dgm:pt>
    <dgm:pt modelId="{B788E0C8-5A15-4209-81EE-8E2EE94385A8}" type="parTrans" cxnId="{0A6D0544-E2AC-4B46-A619-EBFA6BEAFC50}">
      <dgm:prSet/>
      <dgm:spPr/>
      <dgm:t>
        <a:bodyPr/>
        <a:lstStyle/>
        <a:p>
          <a:endParaRPr lang="en-NZ"/>
        </a:p>
      </dgm:t>
    </dgm:pt>
    <dgm:pt modelId="{6B529090-BAC3-464A-A5EC-47F0209C53F8}" type="sibTrans" cxnId="{0A6D0544-E2AC-4B46-A619-EBFA6BEAFC50}">
      <dgm:prSet phldrT="3" phldr="0"/>
      <dgm:spPr/>
      <dgm:t>
        <a:bodyPr/>
        <a:lstStyle/>
        <a:p>
          <a:r>
            <a:rPr lang="en-US"/>
            <a:t>3</a:t>
          </a:r>
        </a:p>
      </dgm:t>
    </dgm:pt>
    <dgm:pt modelId="{F3EC8DD4-FED5-4576-8EC3-6C6935C1CC90}">
      <dgm:prSet phldr="0" custT="1"/>
      <dgm:spPr/>
      <dgm:t>
        <a:bodyPr/>
        <a:lstStyle/>
        <a:p>
          <a:pPr rtl="0"/>
          <a:r>
            <a:rPr lang="en-US" sz="1400">
              <a:latin typeface="Calibri"/>
              <a:cs typeface="Calibri"/>
            </a:rPr>
            <a:t>Carry out an analysis of each option</a:t>
          </a:r>
          <a:r>
            <a:rPr lang="en-US" sz="1400">
              <a:latin typeface="Calibri"/>
              <a:ea typeface="Calibri"/>
              <a:cs typeface="Calibri"/>
            </a:rPr>
            <a:t> – with regard to rates, debt, levels of service and water charges</a:t>
          </a:r>
          <a:endParaRPr lang="en-US" sz="1400"/>
        </a:p>
      </dgm:t>
    </dgm:pt>
    <dgm:pt modelId="{DFD33951-6EE2-4AFE-B43E-A448440C64B4}" type="parTrans" cxnId="{A688EEA6-9056-4552-B4DF-778D234BAA8A}">
      <dgm:prSet/>
      <dgm:spPr/>
      <dgm:t>
        <a:bodyPr/>
        <a:lstStyle/>
        <a:p>
          <a:endParaRPr lang="en-NZ"/>
        </a:p>
      </dgm:t>
    </dgm:pt>
    <dgm:pt modelId="{E7CF4ECE-EF1B-49E7-9463-7C147C77ED8F}" type="sibTrans" cxnId="{A688EEA6-9056-4552-B4DF-778D234BAA8A}">
      <dgm:prSet phldrT="2" phldr="0"/>
      <dgm:spPr/>
      <dgm:t>
        <a:bodyPr/>
        <a:lstStyle/>
        <a:p>
          <a:r>
            <a:rPr lang="en-US"/>
            <a:t>2</a:t>
          </a:r>
        </a:p>
      </dgm:t>
    </dgm:pt>
    <dgm:pt modelId="{C0C646BB-53B2-48FC-95D6-A155BC4B3CAB}" type="pres">
      <dgm:prSet presAssocID="{112B005E-1AB1-450E-828E-A7A1CCF7AAB8}" presName="Name0" presStyleCnt="0">
        <dgm:presLayoutVars>
          <dgm:animLvl val="lvl"/>
          <dgm:resizeHandles val="exact"/>
        </dgm:presLayoutVars>
      </dgm:prSet>
      <dgm:spPr/>
    </dgm:pt>
    <dgm:pt modelId="{A14082F1-8150-4094-8288-3018E42986A0}" type="pres">
      <dgm:prSet presAssocID="{44196BEF-3818-48D3-8AA9-DF2424E90C8F}" presName="compositeNode" presStyleCnt="0">
        <dgm:presLayoutVars>
          <dgm:bulletEnabled val="1"/>
        </dgm:presLayoutVars>
      </dgm:prSet>
      <dgm:spPr/>
    </dgm:pt>
    <dgm:pt modelId="{CC94168E-7FE2-4D15-A5FF-828382CC59E6}" type="pres">
      <dgm:prSet presAssocID="{44196BEF-3818-48D3-8AA9-DF2424E90C8F}" presName="bgRect" presStyleLbl="bgAccFollowNode1" presStyleIdx="0" presStyleCnt="4"/>
      <dgm:spPr/>
    </dgm:pt>
    <dgm:pt modelId="{B82E3EDE-03B5-4F96-A6D7-01AF2348C931}" type="pres">
      <dgm:prSet presAssocID="{1952E598-3BB2-4435-A026-94CD24C91102}" presName="sibTransNodeCircle" presStyleLbl="alignNode1" presStyleIdx="0" presStyleCnt="8" custScaleX="54182" custScaleY="53456">
        <dgm:presLayoutVars>
          <dgm:chMax val="0"/>
          <dgm:bulletEnabled/>
        </dgm:presLayoutVars>
      </dgm:prSet>
      <dgm:spPr/>
    </dgm:pt>
    <dgm:pt modelId="{6483F6F1-0F06-4FB8-A947-FE2055A21CCF}" type="pres">
      <dgm:prSet presAssocID="{44196BEF-3818-48D3-8AA9-DF2424E90C8F}" presName="bottomLine" presStyleLbl="alignNode1" presStyleIdx="1" presStyleCnt="8">
        <dgm:presLayoutVars/>
      </dgm:prSet>
      <dgm:spPr/>
    </dgm:pt>
    <dgm:pt modelId="{B4FB4A2A-B8A0-43D6-8E71-7CDCB7334C0F}" type="pres">
      <dgm:prSet presAssocID="{44196BEF-3818-48D3-8AA9-DF2424E90C8F}" presName="nodeText" presStyleLbl="bgAccFollowNode1" presStyleIdx="0" presStyleCnt="4">
        <dgm:presLayoutVars>
          <dgm:bulletEnabled val="1"/>
        </dgm:presLayoutVars>
      </dgm:prSet>
      <dgm:spPr/>
    </dgm:pt>
    <dgm:pt modelId="{F720DDF2-E2FF-4E32-99B0-FBA53022483C}" type="pres">
      <dgm:prSet presAssocID="{1952E598-3BB2-4435-A026-94CD24C91102}" presName="sibTrans" presStyleCnt="0"/>
      <dgm:spPr/>
    </dgm:pt>
    <dgm:pt modelId="{E69C066B-99D0-4175-BD6A-EFEC01A28EB0}" type="pres">
      <dgm:prSet presAssocID="{F3EC8DD4-FED5-4576-8EC3-6C6935C1CC90}" presName="compositeNode" presStyleCnt="0">
        <dgm:presLayoutVars>
          <dgm:bulletEnabled val="1"/>
        </dgm:presLayoutVars>
      </dgm:prSet>
      <dgm:spPr/>
    </dgm:pt>
    <dgm:pt modelId="{517934C3-9B1F-40B5-8DEE-609B6C4DEF20}" type="pres">
      <dgm:prSet presAssocID="{F3EC8DD4-FED5-4576-8EC3-6C6935C1CC90}" presName="bgRect" presStyleLbl="bgAccFollowNode1" presStyleIdx="1" presStyleCnt="4"/>
      <dgm:spPr/>
    </dgm:pt>
    <dgm:pt modelId="{94CB1AD9-5911-49A4-903B-F646A0E11F90}" type="pres">
      <dgm:prSet presAssocID="{E7CF4ECE-EF1B-49E7-9463-7C147C77ED8F}" presName="sibTransNodeCircle" presStyleLbl="alignNode1" presStyleIdx="2" presStyleCnt="8" custScaleX="57880" custScaleY="53456">
        <dgm:presLayoutVars>
          <dgm:chMax val="0"/>
          <dgm:bulletEnabled/>
        </dgm:presLayoutVars>
      </dgm:prSet>
      <dgm:spPr/>
    </dgm:pt>
    <dgm:pt modelId="{25440A5E-6DE8-4D89-9046-6393F44296BB}" type="pres">
      <dgm:prSet presAssocID="{F3EC8DD4-FED5-4576-8EC3-6C6935C1CC90}" presName="bottomLine" presStyleLbl="alignNode1" presStyleIdx="3" presStyleCnt="8">
        <dgm:presLayoutVars/>
      </dgm:prSet>
      <dgm:spPr/>
    </dgm:pt>
    <dgm:pt modelId="{52C0B9EC-0118-40E6-8557-B837C0E2AB80}" type="pres">
      <dgm:prSet presAssocID="{F3EC8DD4-FED5-4576-8EC3-6C6935C1CC90}" presName="nodeText" presStyleLbl="bgAccFollowNode1" presStyleIdx="1" presStyleCnt="4">
        <dgm:presLayoutVars>
          <dgm:bulletEnabled val="1"/>
        </dgm:presLayoutVars>
      </dgm:prSet>
      <dgm:spPr/>
    </dgm:pt>
    <dgm:pt modelId="{F08BD340-E8DB-4404-85A9-A44F6DB1D6B1}" type="pres">
      <dgm:prSet presAssocID="{E7CF4ECE-EF1B-49E7-9463-7C147C77ED8F}" presName="sibTrans" presStyleCnt="0"/>
      <dgm:spPr/>
    </dgm:pt>
    <dgm:pt modelId="{0A4B2E12-4010-41FE-A652-F56B50CC7F0B}" type="pres">
      <dgm:prSet presAssocID="{7D66EECB-4982-42B4-8609-A5E6B77578A9}" presName="compositeNode" presStyleCnt="0">
        <dgm:presLayoutVars>
          <dgm:bulletEnabled val="1"/>
        </dgm:presLayoutVars>
      </dgm:prSet>
      <dgm:spPr/>
    </dgm:pt>
    <dgm:pt modelId="{6552FF9E-48ED-492C-84AC-037AE0E2FBFF}" type="pres">
      <dgm:prSet presAssocID="{7D66EECB-4982-42B4-8609-A5E6B77578A9}" presName="bgRect" presStyleLbl="bgAccFollowNode1" presStyleIdx="2" presStyleCnt="4"/>
      <dgm:spPr/>
    </dgm:pt>
    <dgm:pt modelId="{563AE2CA-EAFB-4E35-B22E-06A6143A5978}" type="pres">
      <dgm:prSet presAssocID="{6B529090-BAC3-464A-A5EC-47F0209C53F8}" presName="sibTransNodeCircle" presStyleLbl="alignNode1" presStyleIdx="4" presStyleCnt="8" custScaleX="55781" custScaleY="53456">
        <dgm:presLayoutVars>
          <dgm:chMax val="0"/>
          <dgm:bulletEnabled/>
        </dgm:presLayoutVars>
      </dgm:prSet>
      <dgm:spPr/>
    </dgm:pt>
    <dgm:pt modelId="{DEFFF205-0524-4014-96EA-DE2392F048C1}" type="pres">
      <dgm:prSet presAssocID="{7D66EECB-4982-42B4-8609-A5E6B77578A9}" presName="bottomLine" presStyleLbl="alignNode1" presStyleIdx="5" presStyleCnt="8">
        <dgm:presLayoutVars/>
      </dgm:prSet>
      <dgm:spPr/>
    </dgm:pt>
    <dgm:pt modelId="{9AF13B17-EE80-41F2-826A-F455B475C21A}" type="pres">
      <dgm:prSet presAssocID="{7D66EECB-4982-42B4-8609-A5E6B77578A9}" presName="nodeText" presStyleLbl="bgAccFollowNode1" presStyleIdx="2" presStyleCnt="4">
        <dgm:presLayoutVars>
          <dgm:bulletEnabled val="1"/>
        </dgm:presLayoutVars>
      </dgm:prSet>
      <dgm:spPr/>
    </dgm:pt>
    <dgm:pt modelId="{B8B9EC28-3E23-477E-9AE6-725ADD855ABB}" type="pres">
      <dgm:prSet presAssocID="{6B529090-BAC3-464A-A5EC-47F0209C53F8}" presName="sibTrans" presStyleCnt="0"/>
      <dgm:spPr/>
    </dgm:pt>
    <dgm:pt modelId="{17E476A0-1D61-4478-9F74-14D62791A59F}" type="pres">
      <dgm:prSet presAssocID="{8CEC750D-20E7-49AF-A841-E06376986077}" presName="compositeNode" presStyleCnt="0">
        <dgm:presLayoutVars>
          <dgm:bulletEnabled val="1"/>
        </dgm:presLayoutVars>
      </dgm:prSet>
      <dgm:spPr/>
    </dgm:pt>
    <dgm:pt modelId="{7936887F-F1F0-45CB-A421-0EA298E6F6FB}" type="pres">
      <dgm:prSet presAssocID="{8CEC750D-20E7-49AF-A841-E06376986077}" presName="bgRect" presStyleLbl="bgAccFollowNode1" presStyleIdx="3" presStyleCnt="4"/>
      <dgm:spPr/>
    </dgm:pt>
    <dgm:pt modelId="{53573725-64C1-4AE1-9CD3-D7B152D3A35F}" type="pres">
      <dgm:prSet presAssocID="{778662C8-5EAA-4605-997E-2B168BD1C9F0}" presName="sibTransNodeCircle" presStyleLbl="alignNode1" presStyleIdx="6" presStyleCnt="8" custScaleX="53682" custScaleY="53456">
        <dgm:presLayoutVars>
          <dgm:chMax val="0"/>
          <dgm:bulletEnabled/>
        </dgm:presLayoutVars>
      </dgm:prSet>
      <dgm:spPr/>
    </dgm:pt>
    <dgm:pt modelId="{EC374175-2A3A-47C3-BC35-EB7C0CE4300E}" type="pres">
      <dgm:prSet presAssocID="{8CEC750D-20E7-49AF-A841-E06376986077}" presName="bottomLine" presStyleLbl="alignNode1" presStyleIdx="7" presStyleCnt="8">
        <dgm:presLayoutVars/>
      </dgm:prSet>
      <dgm:spPr/>
    </dgm:pt>
    <dgm:pt modelId="{4BD21C78-06BE-438E-9D99-726850D62404}" type="pres">
      <dgm:prSet presAssocID="{8CEC750D-20E7-49AF-A841-E06376986077}" presName="nodeText" presStyleLbl="bgAccFollowNode1" presStyleIdx="3" presStyleCnt="4">
        <dgm:presLayoutVars>
          <dgm:bulletEnabled val="1"/>
        </dgm:presLayoutVars>
      </dgm:prSet>
      <dgm:spPr/>
    </dgm:pt>
  </dgm:ptLst>
  <dgm:cxnLst>
    <dgm:cxn modelId="{0FE1C030-C59D-41B8-B67D-8B1A00D69C00}" type="presOf" srcId="{44196BEF-3818-48D3-8AA9-DF2424E90C8F}" destId="{CC94168E-7FE2-4D15-A5FF-828382CC59E6}" srcOrd="0" destOrd="0" presId="urn:microsoft.com/office/officeart/2016/7/layout/BasicLinearProcessNumbered"/>
    <dgm:cxn modelId="{B2797C5C-F761-4A43-9EB5-1B68262AB6F0}" srcId="{112B005E-1AB1-450E-828E-A7A1CCF7AAB8}" destId="{44196BEF-3818-48D3-8AA9-DF2424E90C8F}" srcOrd="0" destOrd="0" parTransId="{52E2AE23-189B-4F76-8CEB-E144DE00624C}" sibTransId="{1952E598-3BB2-4435-A026-94CD24C91102}"/>
    <dgm:cxn modelId="{897A755D-A8B9-46FB-B788-F302A6773EE6}" type="presOf" srcId="{F3EC8DD4-FED5-4576-8EC3-6C6935C1CC90}" destId="{517934C3-9B1F-40B5-8DEE-609B6C4DEF20}" srcOrd="0" destOrd="0" presId="urn:microsoft.com/office/officeart/2016/7/layout/BasicLinearProcessNumbered"/>
    <dgm:cxn modelId="{0A6D0544-E2AC-4B46-A619-EBFA6BEAFC50}" srcId="{112B005E-1AB1-450E-828E-A7A1CCF7AAB8}" destId="{7D66EECB-4982-42B4-8609-A5E6B77578A9}" srcOrd="2" destOrd="0" parTransId="{B788E0C8-5A15-4209-81EE-8E2EE94385A8}" sibTransId="{6B529090-BAC3-464A-A5EC-47F0209C53F8}"/>
    <dgm:cxn modelId="{E09D5573-167E-4D44-BAB9-4D6D511997D4}" type="presOf" srcId="{8CEC750D-20E7-49AF-A841-E06376986077}" destId="{4BD21C78-06BE-438E-9D99-726850D62404}" srcOrd="1" destOrd="0" presId="urn:microsoft.com/office/officeart/2016/7/layout/BasicLinearProcessNumbered"/>
    <dgm:cxn modelId="{AFC6AB84-E5AF-4EC1-8138-E4003C1646DC}" type="presOf" srcId="{E7CF4ECE-EF1B-49E7-9463-7C147C77ED8F}" destId="{94CB1AD9-5911-49A4-903B-F646A0E11F90}" srcOrd="0" destOrd="0" presId="urn:microsoft.com/office/officeart/2016/7/layout/BasicLinearProcessNumbered"/>
    <dgm:cxn modelId="{A7106589-CC4F-45BB-A076-3AFF00DACB4C}" type="presOf" srcId="{112B005E-1AB1-450E-828E-A7A1CCF7AAB8}" destId="{C0C646BB-53B2-48FC-95D6-A155BC4B3CAB}" srcOrd="0" destOrd="0" presId="urn:microsoft.com/office/officeart/2016/7/layout/BasicLinearProcessNumbered"/>
    <dgm:cxn modelId="{7D36688F-9F6D-45E2-8700-2DAB699CDA7E}" type="presOf" srcId="{44196BEF-3818-48D3-8AA9-DF2424E90C8F}" destId="{B4FB4A2A-B8A0-43D6-8E71-7CDCB7334C0F}" srcOrd="1" destOrd="0" presId="urn:microsoft.com/office/officeart/2016/7/layout/BasicLinearProcessNumbered"/>
    <dgm:cxn modelId="{3A987B90-29B0-415D-9BA4-36A92C1052B2}" type="presOf" srcId="{7D66EECB-4982-42B4-8609-A5E6B77578A9}" destId="{6552FF9E-48ED-492C-84AC-037AE0E2FBFF}" srcOrd="0" destOrd="0" presId="urn:microsoft.com/office/officeart/2016/7/layout/BasicLinearProcessNumbered"/>
    <dgm:cxn modelId="{4693A5A2-558C-4349-BF9D-12EE65586A4E}" type="presOf" srcId="{F3EC8DD4-FED5-4576-8EC3-6C6935C1CC90}" destId="{52C0B9EC-0118-40E6-8557-B837C0E2AB80}" srcOrd="1" destOrd="0" presId="urn:microsoft.com/office/officeart/2016/7/layout/BasicLinearProcessNumbered"/>
    <dgm:cxn modelId="{A688EEA6-9056-4552-B4DF-778D234BAA8A}" srcId="{112B005E-1AB1-450E-828E-A7A1CCF7AAB8}" destId="{F3EC8DD4-FED5-4576-8EC3-6C6935C1CC90}" srcOrd="1" destOrd="0" parTransId="{DFD33951-6EE2-4AFE-B43E-A448440C64B4}" sibTransId="{E7CF4ECE-EF1B-49E7-9463-7C147C77ED8F}"/>
    <dgm:cxn modelId="{5CDD10B0-BD44-4422-B0A5-447D3E476619}" type="presOf" srcId="{1952E598-3BB2-4435-A026-94CD24C91102}" destId="{B82E3EDE-03B5-4F96-A6D7-01AF2348C931}" srcOrd="0" destOrd="0" presId="urn:microsoft.com/office/officeart/2016/7/layout/BasicLinearProcessNumbered"/>
    <dgm:cxn modelId="{FA8685B0-8C6C-4B7D-9E84-C65C429F3DC7}" type="presOf" srcId="{6B529090-BAC3-464A-A5EC-47F0209C53F8}" destId="{563AE2CA-EAFB-4E35-B22E-06A6143A5978}" srcOrd="0" destOrd="0" presId="urn:microsoft.com/office/officeart/2016/7/layout/BasicLinearProcessNumbered"/>
    <dgm:cxn modelId="{47D16BBA-EB4B-43E5-9880-DA7C65BCC047}" srcId="{112B005E-1AB1-450E-828E-A7A1CCF7AAB8}" destId="{8CEC750D-20E7-49AF-A841-E06376986077}" srcOrd="3" destOrd="0" parTransId="{3EF9FBE9-30DD-4066-9F25-D7D627225749}" sibTransId="{778662C8-5EAA-4605-997E-2B168BD1C9F0}"/>
    <dgm:cxn modelId="{EEF29EC3-D87E-4196-B13B-0BEA7214C108}" type="presOf" srcId="{7D66EECB-4982-42B4-8609-A5E6B77578A9}" destId="{9AF13B17-EE80-41F2-826A-F455B475C21A}" srcOrd="1" destOrd="0" presId="urn:microsoft.com/office/officeart/2016/7/layout/BasicLinearProcessNumbered"/>
    <dgm:cxn modelId="{346AD4C7-FF71-4DE1-AB0E-2B93AAF3F09A}" type="presOf" srcId="{8CEC750D-20E7-49AF-A841-E06376986077}" destId="{7936887F-F1F0-45CB-A421-0EA298E6F6FB}" srcOrd="0" destOrd="0" presId="urn:microsoft.com/office/officeart/2016/7/layout/BasicLinearProcessNumbered"/>
    <dgm:cxn modelId="{AE2652D6-61A9-4817-90A4-538518FCC8B1}" type="presOf" srcId="{778662C8-5EAA-4605-997E-2B168BD1C9F0}" destId="{53573725-64C1-4AE1-9CD3-D7B152D3A35F}" srcOrd="0" destOrd="0" presId="urn:microsoft.com/office/officeart/2016/7/layout/BasicLinearProcessNumbered"/>
    <dgm:cxn modelId="{E12245D8-D319-4029-902A-5F3CED957658}" type="presParOf" srcId="{C0C646BB-53B2-48FC-95D6-A155BC4B3CAB}" destId="{A14082F1-8150-4094-8288-3018E42986A0}" srcOrd="0" destOrd="0" presId="urn:microsoft.com/office/officeart/2016/7/layout/BasicLinearProcessNumbered"/>
    <dgm:cxn modelId="{CB020C3A-8212-44FB-9A63-F6DD16121F83}" type="presParOf" srcId="{A14082F1-8150-4094-8288-3018E42986A0}" destId="{CC94168E-7FE2-4D15-A5FF-828382CC59E6}" srcOrd="0" destOrd="0" presId="urn:microsoft.com/office/officeart/2016/7/layout/BasicLinearProcessNumbered"/>
    <dgm:cxn modelId="{1F0A090C-1E62-4122-8FAA-E5A1D2F204E8}" type="presParOf" srcId="{A14082F1-8150-4094-8288-3018E42986A0}" destId="{B82E3EDE-03B5-4F96-A6D7-01AF2348C931}" srcOrd="1" destOrd="0" presId="urn:microsoft.com/office/officeart/2016/7/layout/BasicLinearProcessNumbered"/>
    <dgm:cxn modelId="{2EBB06A5-93C9-4B84-9028-22313C255AB0}" type="presParOf" srcId="{A14082F1-8150-4094-8288-3018E42986A0}" destId="{6483F6F1-0F06-4FB8-A947-FE2055A21CCF}" srcOrd="2" destOrd="0" presId="urn:microsoft.com/office/officeart/2016/7/layout/BasicLinearProcessNumbered"/>
    <dgm:cxn modelId="{B69BAAF3-9BB7-4EBD-977E-231F608B8AD4}" type="presParOf" srcId="{A14082F1-8150-4094-8288-3018E42986A0}" destId="{B4FB4A2A-B8A0-43D6-8E71-7CDCB7334C0F}" srcOrd="3" destOrd="0" presId="urn:microsoft.com/office/officeart/2016/7/layout/BasicLinearProcessNumbered"/>
    <dgm:cxn modelId="{702D957A-56F2-42AC-98B4-F51E47BC3D35}" type="presParOf" srcId="{C0C646BB-53B2-48FC-95D6-A155BC4B3CAB}" destId="{F720DDF2-E2FF-4E32-99B0-FBA53022483C}" srcOrd="1" destOrd="0" presId="urn:microsoft.com/office/officeart/2016/7/layout/BasicLinearProcessNumbered"/>
    <dgm:cxn modelId="{DC2198E6-4D8D-454E-B749-3F2957C2CB45}" type="presParOf" srcId="{C0C646BB-53B2-48FC-95D6-A155BC4B3CAB}" destId="{E69C066B-99D0-4175-BD6A-EFEC01A28EB0}" srcOrd="2" destOrd="0" presId="urn:microsoft.com/office/officeart/2016/7/layout/BasicLinearProcessNumbered"/>
    <dgm:cxn modelId="{D88A550F-2A06-44D2-BB88-77205EB6D861}" type="presParOf" srcId="{E69C066B-99D0-4175-BD6A-EFEC01A28EB0}" destId="{517934C3-9B1F-40B5-8DEE-609B6C4DEF20}" srcOrd="0" destOrd="0" presId="urn:microsoft.com/office/officeart/2016/7/layout/BasicLinearProcessNumbered"/>
    <dgm:cxn modelId="{0C0CB3E8-4213-42C5-9878-C8B523FC12CA}" type="presParOf" srcId="{E69C066B-99D0-4175-BD6A-EFEC01A28EB0}" destId="{94CB1AD9-5911-49A4-903B-F646A0E11F90}" srcOrd="1" destOrd="0" presId="urn:microsoft.com/office/officeart/2016/7/layout/BasicLinearProcessNumbered"/>
    <dgm:cxn modelId="{0DBC551F-76DD-4805-A069-F46598390432}" type="presParOf" srcId="{E69C066B-99D0-4175-BD6A-EFEC01A28EB0}" destId="{25440A5E-6DE8-4D89-9046-6393F44296BB}" srcOrd="2" destOrd="0" presId="urn:microsoft.com/office/officeart/2016/7/layout/BasicLinearProcessNumbered"/>
    <dgm:cxn modelId="{0F8A2071-1862-4787-8FAE-33B3CFC83052}" type="presParOf" srcId="{E69C066B-99D0-4175-BD6A-EFEC01A28EB0}" destId="{52C0B9EC-0118-40E6-8557-B837C0E2AB80}" srcOrd="3" destOrd="0" presId="urn:microsoft.com/office/officeart/2016/7/layout/BasicLinearProcessNumbered"/>
    <dgm:cxn modelId="{BAF6E0F8-9A3A-4F8F-BB0A-5551A037E389}" type="presParOf" srcId="{C0C646BB-53B2-48FC-95D6-A155BC4B3CAB}" destId="{F08BD340-E8DB-4404-85A9-A44F6DB1D6B1}" srcOrd="3" destOrd="0" presId="urn:microsoft.com/office/officeart/2016/7/layout/BasicLinearProcessNumbered"/>
    <dgm:cxn modelId="{3D1DB5F5-50F4-495E-8913-3F35C696A1F9}" type="presParOf" srcId="{C0C646BB-53B2-48FC-95D6-A155BC4B3CAB}" destId="{0A4B2E12-4010-41FE-A652-F56B50CC7F0B}" srcOrd="4" destOrd="0" presId="urn:microsoft.com/office/officeart/2016/7/layout/BasicLinearProcessNumbered"/>
    <dgm:cxn modelId="{8F31D65B-F704-4FBE-9FCB-7DBBA6B3D17B}" type="presParOf" srcId="{0A4B2E12-4010-41FE-A652-F56B50CC7F0B}" destId="{6552FF9E-48ED-492C-84AC-037AE0E2FBFF}" srcOrd="0" destOrd="0" presId="urn:microsoft.com/office/officeart/2016/7/layout/BasicLinearProcessNumbered"/>
    <dgm:cxn modelId="{E57C3075-2133-4931-BF3D-D85D7B8D996B}" type="presParOf" srcId="{0A4B2E12-4010-41FE-A652-F56B50CC7F0B}" destId="{563AE2CA-EAFB-4E35-B22E-06A6143A5978}" srcOrd="1" destOrd="0" presId="urn:microsoft.com/office/officeart/2016/7/layout/BasicLinearProcessNumbered"/>
    <dgm:cxn modelId="{F0BE16E8-AF39-43DC-9784-8E8A95E17EF7}" type="presParOf" srcId="{0A4B2E12-4010-41FE-A652-F56B50CC7F0B}" destId="{DEFFF205-0524-4014-96EA-DE2392F048C1}" srcOrd="2" destOrd="0" presId="urn:microsoft.com/office/officeart/2016/7/layout/BasicLinearProcessNumbered"/>
    <dgm:cxn modelId="{8D633BEB-1B3A-425D-9675-61B59EABAF52}" type="presParOf" srcId="{0A4B2E12-4010-41FE-A652-F56B50CC7F0B}" destId="{9AF13B17-EE80-41F2-826A-F455B475C21A}" srcOrd="3" destOrd="0" presId="urn:microsoft.com/office/officeart/2016/7/layout/BasicLinearProcessNumbered"/>
    <dgm:cxn modelId="{37D2CE44-9EDA-431E-8EC7-063CF1FDF787}" type="presParOf" srcId="{C0C646BB-53B2-48FC-95D6-A155BC4B3CAB}" destId="{B8B9EC28-3E23-477E-9AE6-725ADD855ABB}" srcOrd="5" destOrd="0" presId="urn:microsoft.com/office/officeart/2016/7/layout/BasicLinearProcessNumbered"/>
    <dgm:cxn modelId="{F7F70B0F-3D38-4291-9725-69E64EEF5B4F}" type="presParOf" srcId="{C0C646BB-53B2-48FC-95D6-A155BC4B3CAB}" destId="{17E476A0-1D61-4478-9F74-14D62791A59F}" srcOrd="6" destOrd="0" presId="urn:microsoft.com/office/officeart/2016/7/layout/BasicLinearProcessNumbered"/>
    <dgm:cxn modelId="{7E158412-4C32-47EB-B479-98E773A698B7}" type="presParOf" srcId="{17E476A0-1D61-4478-9F74-14D62791A59F}" destId="{7936887F-F1F0-45CB-A421-0EA298E6F6FB}" srcOrd="0" destOrd="0" presId="urn:microsoft.com/office/officeart/2016/7/layout/BasicLinearProcessNumbered"/>
    <dgm:cxn modelId="{4B1ABE10-991B-40E6-B7C1-AECED9D4DECC}" type="presParOf" srcId="{17E476A0-1D61-4478-9F74-14D62791A59F}" destId="{53573725-64C1-4AE1-9CD3-D7B152D3A35F}" srcOrd="1" destOrd="0" presId="urn:microsoft.com/office/officeart/2016/7/layout/BasicLinearProcessNumbered"/>
    <dgm:cxn modelId="{4BDDB81A-F9CE-4B31-9C0D-85F9B88D5EFA}" type="presParOf" srcId="{17E476A0-1D61-4478-9F74-14D62791A59F}" destId="{EC374175-2A3A-47C3-BC35-EB7C0CE4300E}" srcOrd="2" destOrd="0" presId="urn:microsoft.com/office/officeart/2016/7/layout/BasicLinearProcessNumbered"/>
    <dgm:cxn modelId="{20F4CB4C-D32E-4B06-9709-1E233967E457}" type="presParOf" srcId="{17E476A0-1D61-4478-9F74-14D62791A59F}" destId="{4BD21C78-06BE-438E-9D99-726850D62404}"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F4DA2A-10B1-4EBA-B8A6-271829CB411D}"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A216609F-FDFF-4A7E-9B0D-D624090675FC}">
      <dgm:prSet/>
      <dgm:spPr/>
      <dgm:t>
        <a:bodyPr/>
        <a:lstStyle/>
        <a:p>
          <a:r>
            <a:rPr lang="en-US" b="1"/>
            <a:t>Biweekly meetings held by CE Forum to design</a:t>
          </a:r>
          <a:r>
            <a:rPr lang="en-US"/>
            <a:t> a:</a:t>
          </a:r>
        </a:p>
      </dgm:t>
    </dgm:pt>
    <dgm:pt modelId="{A8A03002-4C43-49A5-A4A9-3B69C0BCC159}" type="parTrans" cxnId="{DC5FD2B5-9FFC-471E-AA07-4D8C85840B7B}">
      <dgm:prSet/>
      <dgm:spPr/>
      <dgm:t>
        <a:bodyPr/>
        <a:lstStyle/>
        <a:p>
          <a:endParaRPr lang="en-US"/>
        </a:p>
      </dgm:t>
    </dgm:pt>
    <dgm:pt modelId="{37AC6DB2-01E4-4EDD-BAD4-EC317010BFC5}" type="sibTrans" cxnId="{DC5FD2B5-9FFC-471E-AA07-4D8C85840B7B}">
      <dgm:prSet/>
      <dgm:spPr/>
      <dgm:t>
        <a:bodyPr/>
        <a:lstStyle/>
        <a:p>
          <a:endParaRPr lang="en-US"/>
        </a:p>
      </dgm:t>
    </dgm:pt>
    <dgm:pt modelId="{2E2C8396-AB58-437B-B9FB-8C8DBBC3A8AD}">
      <dgm:prSet/>
      <dgm:spPr/>
      <dgm:t>
        <a:bodyPr/>
        <a:lstStyle/>
        <a:p>
          <a:r>
            <a:rPr lang="en-US"/>
            <a:t>nominal asset owning CCO; and </a:t>
          </a:r>
        </a:p>
      </dgm:t>
    </dgm:pt>
    <dgm:pt modelId="{1C60E02E-A414-4982-9769-FFA4CF4846E5}" type="parTrans" cxnId="{B847D3DD-4F1C-48EE-BF6F-4869CACE774F}">
      <dgm:prSet/>
      <dgm:spPr/>
      <dgm:t>
        <a:bodyPr/>
        <a:lstStyle/>
        <a:p>
          <a:endParaRPr lang="en-US"/>
        </a:p>
      </dgm:t>
    </dgm:pt>
    <dgm:pt modelId="{A6CFFD16-5858-40F8-A81A-BE4A739CA7DE}" type="sibTrans" cxnId="{B847D3DD-4F1C-48EE-BF6F-4869CACE774F}">
      <dgm:prSet/>
      <dgm:spPr/>
      <dgm:t>
        <a:bodyPr/>
        <a:lstStyle/>
        <a:p>
          <a:endParaRPr lang="en-US"/>
        </a:p>
      </dgm:t>
    </dgm:pt>
    <dgm:pt modelId="{802433E9-4316-40A8-9D26-3F4F99E26983}">
      <dgm:prSet/>
      <dgm:spPr/>
      <dgm:t>
        <a:bodyPr/>
        <a:lstStyle/>
        <a:p>
          <a:r>
            <a:rPr lang="en-US"/>
            <a:t>non-asset owning CCO </a:t>
          </a:r>
        </a:p>
      </dgm:t>
    </dgm:pt>
    <dgm:pt modelId="{7C787134-D93E-4C5E-A327-CB5A1285A5B7}" type="parTrans" cxnId="{8C7CA184-C795-460B-95D9-585DE51F6133}">
      <dgm:prSet/>
      <dgm:spPr/>
      <dgm:t>
        <a:bodyPr/>
        <a:lstStyle/>
        <a:p>
          <a:endParaRPr lang="en-US"/>
        </a:p>
      </dgm:t>
    </dgm:pt>
    <dgm:pt modelId="{9181FA9E-8D52-4274-A01C-079D5148B0CA}" type="sibTrans" cxnId="{8C7CA184-C795-460B-95D9-585DE51F6133}">
      <dgm:prSet/>
      <dgm:spPr/>
      <dgm:t>
        <a:bodyPr/>
        <a:lstStyle/>
        <a:p>
          <a:endParaRPr lang="en-US"/>
        </a:p>
      </dgm:t>
    </dgm:pt>
    <dgm:pt modelId="{AE152673-18AD-43E0-ACFE-0A2CFFD11ACF}">
      <dgm:prSet/>
      <dgm:spPr/>
      <dgm:t>
        <a:bodyPr/>
        <a:lstStyle/>
        <a:p>
          <a:r>
            <a:rPr lang="en-US" b="1"/>
            <a:t>Guiding aspirations</a:t>
          </a:r>
          <a:endParaRPr lang="en-US"/>
        </a:p>
      </dgm:t>
    </dgm:pt>
    <dgm:pt modelId="{2299B683-4673-40D2-9232-1CE8998718F5}" type="parTrans" cxnId="{ADA0C4CD-61F8-4F24-BAA4-5167D28E9ECA}">
      <dgm:prSet/>
      <dgm:spPr/>
      <dgm:t>
        <a:bodyPr/>
        <a:lstStyle/>
        <a:p>
          <a:endParaRPr lang="en-US"/>
        </a:p>
      </dgm:t>
    </dgm:pt>
    <dgm:pt modelId="{96C48EB7-DE35-4E42-BE7D-38F71C5D68AC}" type="sibTrans" cxnId="{ADA0C4CD-61F8-4F24-BAA4-5167D28E9ECA}">
      <dgm:prSet/>
      <dgm:spPr/>
      <dgm:t>
        <a:bodyPr/>
        <a:lstStyle/>
        <a:p>
          <a:endParaRPr lang="en-US"/>
        </a:p>
      </dgm:t>
    </dgm:pt>
    <dgm:pt modelId="{9F28C776-57CC-43D5-8A10-594E9B31D884}">
      <dgm:prSet/>
      <dgm:spPr/>
      <dgm:t>
        <a:bodyPr/>
        <a:lstStyle/>
        <a:p>
          <a:r>
            <a:rPr lang="en-US"/>
            <a:t>Nominal CCO designed on basis it will be a utility company </a:t>
          </a:r>
        </a:p>
      </dgm:t>
    </dgm:pt>
    <dgm:pt modelId="{B980F44D-9BD4-479F-84F1-23DE2470095C}" type="parTrans" cxnId="{1DDDA87C-1D34-4AD2-979B-4C420B92C0D6}">
      <dgm:prSet/>
      <dgm:spPr/>
      <dgm:t>
        <a:bodyPr/>
        <a:lstStyle/>
        <a:p>
          <a:endParaRPr lang="en-US"/>
        </a:p>
      </dgm:t>
    </dgm:pt>
    <dgm:pt modelId="{EFEC9EC2-030A-4CE4-9CED-CF7CF5914AD6}" type="sibTrans" cxnId="{1DDDA87C-1D34-4AD2-979B-4C420B92C0D6}">
      <dgm:prSet/>
      <dgm:spPr/>
      <dgm:t>
        <a:bodyPr/>
        <a:lstStyle/>
        <a:p>
          <a:endParaRPr lang="en-US"/>
        </a:p>
      </dgm:t>
    </dgm:pt>
    <dgm:pt modelId="{4B7DDBA4-463F-4CD8-8243-2AA7B39F4259}">
      <dgm:prSet/>
      <dgm:spPr/>
      <dgm:t>
        <a:bodyPr/>
        <a:lstStyle/>
        <a:p>
          <a:pPr rtl="0"/>
          <a:r>
            <a:rPr lang="en-US"/>
            <a:t>CCO must be able to deliver a better financial position than councils but have </a:t>
          </a:r>
          <a:r>
            <a:rPr lang="en-US">
              <a:latin typeface="Cera Pro"/>
            </a:rPr>
            <a:t>effective mechanisms</a:t>
          </a:r>
          <a:r>
            <a:rPr lang="en-US"/>
            <a:t> for local voice and influence </a:t>
          </a:r>
        </a:p>
      </dgm:t>
    </dgm:pt>
    <dgm:pt modelId="{371A9729-4DA0-43A6-AD66-294D3673B2D6}" type="parTrans" cxnId="{A7A6429A-2C87-45ED-99E8-60FCE0963CA3}">
      <dgm:prSet/>
      <dgm:spPr/>
      <dgm:t>
        <a:bodyPr/>
        <a:lstStyle/>
        <a:p>
          <a:endParaRPr lang="en-US"/>
        </a:p>
      </dgm:t>
    </dgm:pt>
    <dgm:pt modelId="{05A190EE-ABCB-457D-9825-96F6E9CFB38B}" type="sibTrans" cxnId="{A7A6429A-2C87-45ED-99E8-60FCE0963CA3}">
      <dgm:prSet/>
      <dgm:spPr/>
      <dgm:t>
        <a:bodyPr/>
        <a:lstStyle/>
        <a:p>
          <a:endParaRPr lang="en-US"/>
        </a:p>
      </dgm:t>
    </dgm:pt>
    <dgm:pt modelId="{C9FB8F58-1261-4AFC-936B-78D89BB3ED21}">
      <dgm:prSet/>
      <dgm:spPr/>
      <dgm:t>
        <a:bodyPr/>
        <a:lstStyle/>
        <a:p>
          <a:r>
            <a:rPr lang="en-US"/>
            <a:t>Assume any driver to join the nominal CCO will be purely financial </a:t>
          </a:r>
        </a:p>
      </dgm:t>
    </dgm:pt>
    <dgm:pt modelId="{B0F991D6-7CD0-4C85-B9C9-47DDF545E29D}" type="parTrans" cxnId="{4A539013-36F9-479C-8748-DE9205AFCDB2}">
      <dgm:prSet/>
      <dgm:spPr/>
      <dgm:t>
        <a:bodyPr/>
        <a:lstStyle/>
        <a:p>
          <a:endParaRPr lang="en-US"/>
        </a:p>
      </dgm:t>
    </dgm:pt>
    <dgm:pt modelId="{4FF78E9F-C070-4594-8512-019076425216}" type="sibTrans" cxnId="{4A539013-36F9-479C-8748-DE9205AFCDB2}">
      <dgm:prSet/>
      <dgm:spPr/>
      <dgm:t>
        <a:bodyPr/>
        <a:lstStyle/>
        <a:p>
          <a:endParaRPr lang="en-US"/>
        </a:p>
      </dgm:t>
    </dgm:pt>
    <dgm:pt modelId="{0374B3D6-533F-4F89-906A-FC61F851E17A}">
      <dgm:prSet/>
      <dgm:spPr/>
      <dgm:t>
        <a:bodyPr/>
        <a:lstStyle/>
        <a:p>
          <a:pPr rtl="0"/>
          <a:r>
            <a:rPr lang="en-US"/>
            <a:t>For smaller councils, the question is </a:t>
          </a:r>
          <a:r>
            <a:rPr lang="en-US">
              <a:latin typeface="Cera Pro"/>
            </a:rPr>
            <a:t>assurance that their needs will be met in a larger </a:t>
          </a:r>
          <a:r>
            <a:rPr lang="en-US" err="1">
              <a:latin typeface="Cera Pro"/>
            </a:rPr>
            <a:t>organisation</a:t>
          </a:r>
          <a:r>
            <a:rPr lang="en-US">
              <a:latin typeface="Cera Pro"/>
            </a:rPr>
            <a:t>  </a:t>
          </a:r>
        </a:p>
      </dgm:t>
    </dgm:pt>
    <dgm:pt modelId="{FFB10DFA-6B85-4E3C-B316-BF894EA88D7B}" type="parTrans" cxnId="{23EF23F3-CA37-4017-8B65-F7D296276552}">
      <dgm:prSet/>
      <dgm:spPr/>
      <dgm:t>
        <a:bodyPr/>
        <a:lstStyle/>
        <a:p>
          <a:endParaRPr lang="en-US"/>
        </a:p>
      </dgm:t>
    </dgm:pt>
    <dgm:pt modelId="{867E2D35-3C1E-4769-9647-082781E6435E}" type="sibTrans" cxnId="{23EF23F3-CA37-4017-8B65-F7D296276552}">
      <dgm:prSet/>
      <dgm:spPr/>
      <dgm:t>
        <a:bodyPr/>
        <a:lstStyle/>
        <a:p>
          <a:endParaRPr lang="en-US"/>
        </a:p>
      </dgm:t>
    </dgm:pt>
    <dgm:pt modelId="{A8CEC9BB-50D4-431E-9393-A1B5C9444501}">
      <dgm:prSet/>
      <dgm:spPr/>
      <dgm:t>
        <a:bodyPr/>
        <a:lstStyle/>
        <a:p>
          <a:r>
            <a:rPr lang="en-US"/>
            <a:t>(refer Appendix for detail on differences between the two)</a:t>
          </a:r>
        </a:p>
      </dgm:t>
    </dgm:pt>
    <dgm:pt modelId="{28C93CD5-81F3-4904-AEEC-FD2DECC7FA76}" type="parTrans" cxnId="{B821E8B1-01BC-4117-BFA6-4CE1605B78FC}">
      <dgm:prSet/>
      <dgm:spPr/>
      <dgm:t>
        <a:bodyPr/>
        <a:lstStyle/>
        <a:p>
          <a:endParaRPr lang="en-NZ"/>
        </a:p>
      </dgm:t>
    </dgm:pt>
    <dgm:pt modelId="{02A758E2-1958-42B1-AB5C-305B7E66C4F8}" type="sibTrans" cxnId="{B821E8B1-01BC-4117-BFA6-4CE1605B78FC}">
      <dgm:prSet/>
      <dgm:spPr/>
      <dgm:t>
        <a:bodyPr/>
        <a:lstStyle/>
        <a:p>
          <a:endParaRPr lang="en-NZ"/>
        </a:p>
      </dgm:t>
    </dgm:pt>
    <dgm:pt modelId="{F9ACD1AB-6D1B-488C-82AC-22AC43AB190E}">
      <dgm:prSet phldr="0"/>
      <dgm:spPr/>
      <dgm:t>
        <a:bodyPr/>
        <a:lstStyle/>
        <a:p>
          <a:pPr rtl="0"/>
          <a:r>
            <a:rPr lang="en-US" b="1" dirty="0">
              <a:latin typeface="Cera Pro"/>
            </a:rPr>
            <a:t>Asset owning CCO is recommended nominal option as has potential to create most benefits</a:t>
          </a:r>
          <a:r>
            <a:rPr lang="en-US" dirty="0">
              <a:latin typeface="Cera Pro"/>
            </a:rPr>
            <a:t> </a:t>
          </a:r>
        </a:p>
      </dgm:t>
    </dgm:pt>
    <dgm:pt modelId="{AFB939E9-844B-4DD7-804A-AC370E9FBEAA}" type="parTrans" cxnId="{D68FFA9F-0FE3-498F-A56B-1BFDC3B9DB22}">
      <dgm:prSet/>
      <dgm:spPr/>
      <dgm:t>
        <a:bodyPr/>
        <a:lstStyle/>
        <a:p>
          <a:endParaRPr lang="en-NZ"/>
        </a:p>
      </dgm:t>
    </dgm:pt>
    <dgm:pt modelId="{B3D04CA8-D88A-4D52-A885-F447C492EA3F}" type="sibTrans" cxnId="{D68FFA9F-0FE3-498F-A56B-1BFDC3B9DB22}">
      <dgm:prSet/>
      <dgm:spPr/>
      <dgm:t>
        <a:bodyPr/>
        <a:lstStyle/>
        <a:p>
          <a:endParaRPr lang="en-NZ"/>
        </a:p>
      </dgm:t>
    </dgm:pt>
    <dgm:pt modelId="{5F249BA9-E5FB-47F4-B16D-0476134C9652}">
      <dgm:prSet phldr="0"/>
      <dgm:spPr/>
      <dgm:t>
        <a:bodyPr/>
        <a:lstStyle/>
        <a:p>
          <a:pPr rtl="0"/>
          <a:r>
            <a:rPr lang="en-US">
              <a:latin typeface="Cera Pro"/>
            </a:rPr>
            <a:t>Councils who do not join can explore separate joint arrangement with a CCO formed if more beneficial than existing arrangements – needs to be negotiated with Councils who commit to a CCO</a:t>
          </a:r>
        </a:p>
      </dgm:t>
    </dgm:pt>
    <dgm:pt modelId="{710BA8F3-2858-473F-B377-8895051B5B4B}" type="parTrans" cxnId="{30821F12-BF90-4633-9394-9FA8B9533601}">
      <dgm:prSet/>
      <dgm:spPr/>
      <dgm:t>
        <a:bodyPr/>
        <a:lstStyle/>
        <a:p>
          <a:endParaRPr lang="en-NZ"/>
        </a:p>
      </dgm:t>
    </dgm:pt>
    <dgm:pt modelId="{DD38A51A-30AF-49F4-8845-54019A81CA0D}" type="sibTrans" cxnId="{30821F12-BF90-4633-9394-9FA8B9533601}">
      <dgm:prSet/>
      <dgm:spPr/>
      <dgm:t>
        <a:bodyPr/>
        <a:lstStyle/>
        <a:p>
          <a:endParaRPr lang="en-NZ"/>
        </a:p>
      </dgm:t>
    </dgm:pt>
    <dgm:pt modelId="{0A581E9F-36DE-4B1D-8B48-466214075233}">
      <dgm:prSet phldr="0"/>
      <dgm:spPr/>
      <dgm:t>
        <a:bodyPr/>
        <a:lstStyle/>
        <a:p>
          <a:r>
            <a:rPr lang="en-US">
              <a:latin typeface="Cera Pro"/>
            </a:rPr>
            <a:t>Recommendation </a:t>
          </a:r>
          <a:endParaRPr lang="en-US"/>
        </a:p>
      </dgm:t>
    </dgm:pt>
    <dgm:pt modelId="{F970E92C-F16D-4324-9190-4B538AB4453B}" type="parTrans" cxnId="{7ABDD7ED-FE4C-4002-A0BD-E558C3903945}">
      <dgm:prSet/>
      <dgm:spPr/>
      <dgm:t>
        <a:bodyPr/>
        <a:lstStyle/>
        <a:p>
          <a:endParaRPr lang="en-NZ"/>
        </a:p>
      </dgm:t>
    </dgm:pt>
    <dgm:pt modelId="{2913B6D1-B375-4855-8839-A9E1DD29044F}" type="sibTrans" cxnId="{7ABDD7ED-FE4C-4002-A0BD-E558C3903945}">
      <dgm:prSet/>
      <dgm:spPr/>
      <dgm:t>
        <a:bodyPr/>
        <a:lstStyle/>
        <a:p>
          <a:endParaRPr lang="en-NZ"/>
        </a:p>
      </dgm:t>
    </dgm:pt>
    <dgm:pt modelId="{750B676A-CD7F-42DD-91A7-3469E1532C24}">
      <dgm:prSet phldr="0"/>
      <dgm:spPr/>
      <dgm:t>
        <a:bodyPr/>
        <a:lstStyle/>
        <a:p>
          <a:pPr rtl="0"/>
          <a:r>
            <a:rPr lang="en-US">
              <a:latin typeface="Cera Pro"/>
            </a:rPr>
            <a:t>Financial modelling of regional model to worked on with DIA based on information they have</a:t>
          </a:r>
        </a:p>
      </dgm:t>
    </dgm:pt>
    <dgm:pt modelId="{E86333BE-9A0A-4492-AF69-DBE2B28BE980}" type="parTrans" cxnId="{1F30E35A-8217-431E-AB34-A0564A7119E8}">
      <dgm:prSet/>
      <dgm:spPr/>
      <dgm:t>
        <a:bodyPr/>
        <a:lstStyle/>
        <a:p>
          <a:endParaRPr lang="en-NZ"/>
        </a:p>
      </dgm:t>
    </dgm:pt>
    <dgm:pt modelId="{051F2AF2-70D9-44E4-B9D9-0F69D481545A}" type="sibTrans" cxnId="{1F30E35A-8217-431E-AB34-A0564A7119E8}">
      <dgm:prSet/>
      <dgm:spPr/>
      <dgm:t>
        <a:bodyPr/>
        <a:lstStyle/>
        <a:p>
          <a:endParaRPr lang="en-NZ"/>
        </a:p>
      </dgm:t>
    </dgm:pt>
    <dgm:pt modelId="{86DAC505-521A-42E2-8864-6D6D1BBFDEB6}" type="pres">
      <dgm:prSet presAssocID="{2FF4DA2A-10B1-4EBA-B8A6-271829CB411D}" presName="linear" presStyleCnt="0">
        <dgm:presLayoutVars>
          <dgm:dir/>
          <dgm:animLvl val="lvl"/>
          <dgm:resizeHandles val="exact"/>
        </dgm:presLayoutVars>
      </dgm:prSet>
      <dgm:spPr/>
    </dgm:pt>
    <dgm:pt modelId="{72647442-6F8E-4476-BB91-D2F2CA7B201A}" type="pres">
      <dgm:prSet presAssocID="{A216609F-FDFF-4A7E-9B0D-D624090675FC}" presName="parentLin" presStyleCnt="0"/>
      <dgm:spPr/>
    </dgm:pt>
    <dgm:pt modelId="{56527ECF-50E9-4792-B7A1-B8981A031676}" type="pres">
      <dgm:prSet presAssocID="{A216609F-FDFF-4A7E-9B0D-D624090675FC}" presName="parentLeftMargin" presStyleLbl="node1" presStyleIdx="0" presStyleCnt="3"/>
      <dgm:spPr/>
    </dgm:pt>
    <dgm:pt modelId="{97CE4D3A-8E3D-45B2-BCB7-8FDD22AE5919}" type="pres">
      <dgm:prSet presAssocID="{A216609F-FDFF-4A7E-9B0D-D624090675FC}" presName="parentText" presStyleLbl="node1" presStyleIdx="0" presStyleCnt="3">
        <dgm:presLayoutVars>
          <dgm:chMax val="0"/>
          <dgm:bulletEnabled val="1"/>
        </dgm:presLayoutVars>
      </dgm:prSet>
      <dgm:spPr/>
    </dgm:pt>
    <dgm:pt modelId="{6CEE9EAD-B2B5-4D2D-9176-6F5AC5A73FF3}" type="pres">
      <dgm:prSet presAssocID="{A216609F-FDFF-4A7E-9B0D-D624090675FC}" presName="negativeSpace" presStyleCnt="0"/>
      <dgm:spPr/>
    </dgm:pt>
    <dgm:pt modelId="{41904D8F-2AF5-49BD-860F-A60F2888B288}" type="pres">
      <dgm:prSet presAssocID="{A216609F-FDFF-4A7E-9B0D-D624090675FC}" presName="childText" presStyleLbl="conFgAcc1" presStyleIdx="0" presStyleCnt="3">
        <dgm:presLayoutVars>
          <dgm:bulletEnabled val="1"/>
        </dgm:presLayoutVars>
      </dgm:prSet>
      <dgm:spPr/>
    </dgm:pt>
    <dgm:pt modelId="{B96DD699-E436-40BE-9578-E555FC7BF068}" type="pres">
      <dgm:prSet presAssocID="{37AC6DB2-01E4-4EDD-BAD4-EC317010BFC5}" presName="spaceBetweenRectangles" presStyleCnt="0"/>
      <dgm:spPr/>
    </dgm:pt>
    <dgm:pt modelId="{5D20CF0C-60AA-4CD4-9AA6-ABD5699C781B}" type="pres">
      <dgm:prSet presAssocID="{AE152673-18AD-43E0-ACFE-0A2CFFD11ACF}" presName="parentLin" presStyleCnt="0"/>
      <dgm:spPr/>
    </dgm:pt>
    <dgm:pt modelId="{D2BF6492-E262-445E-AE2D-50144B2BD5D5}" type="pres">
      <dgm:prSet presAssocID="{AE152673-18AD-43E0-ACFE-0A2CFFD11ACF}" presName="parentLeftMargin" presStyleLbl="node1" presStyleIdx="0" presStyleCnt="3"/>
      <dgm:spPr/>
    </dgm:pt>
    <dgm:pt modelId="{CE45886C-A4BB-4331-AFC8-246D23C35AAA}" type="pres">
      <dgm:prSet presAssocID="{AE152673-18AD-43E0-ACFE-0A2CFFD11ACF}" presName="parentText" presStyleLbl="node1" presStyleIdx="1" presStyleCnt="3">
        <dgm:presLayoutVars>
          <dgm:chMax val="0"/>
          <dgm:bulletEnabled val="1"/>
        </dgm:presLayoutVars>
      </dgm:prSet>
      <dgm:spPr/>
    </dgm:pt>
    <dgm:pt modelId="{43F2727A-39F4-4113-AD79-7880CC889038}" type="pres">
      <dgm:prSet presAssocID="{AE152673-18AD-43E0-ACFE-0A2CFFD11ACF}" presName="negativeSpace" presStyleCnt="0"/>
      <dgm:spPr/>
    </dgm:pt>
    <dgm:pt modelId="{1AF04032-E9CB-4839-B6D1-EA0D57DF7FD3}" type="pres">
      <dgm:prSet presAssocID="{AE152673-18AD-43E0-ACFE-0A2CFFD11ACF}" presName="childText" presStyleLbl="conFgAcc1" presStyleIdx="1" presStyleCnt="3">
        <dgm:presLayoutVars>
          <dgm:bulletEnabled val="1"/>
        </dgm:presLayoutVars>
      </dgm:prSet>
      <dgm:spPr/>
    </dgm:pt>
    <dgm:pt modelId="{8B4109B7-6C08-46B7-AAD1-4107B82D23F9}" type="pres">
      <dgm:prSet presAssocID="{96C48EB7-DE35-4E42-BE7D-38F71C5D68AC}" presName="spaceBetweenRectangles" presStyleCnt="0"/>
      <dgm:spPr/>
    </dgm:pt>
    <dgm:pt modelId="{AD5308C1-625D-490E-9695-A74BDC254D8D}" type="pres">
      <dgm:prSet presAssocID="{0A581E9F-36DE-4B1D-8B48-466214075233}" presName="parentLin" presStyleCnt="0"/>
      <dgm:spPr/>
    </dgm:pt>
    <dgm:pt modelId="{E727A496-BBC5-426B-8109-4AC7A7BFD176}" type="pres">
      <dgm:prSet presAssocID="{0A581E9F-36DE-4B1D-8B48-466214075233}" presName="parentLeftMargin" presStyleLbl="node1" presStyleIdx="1" presStyleCnt="3"/>
      <dgm:spPr/>
    </dgm:pt>
    <dgm:pt modelId="{179A721B-1288-495C-A5A1-EDED7AA08E3B}" type="pres">
      <dgm:prSet presAssocID="{0A581E9F-36DE-4B1D-8B48-466214075233}" presName="parentText" presStyleLbl="node1" presStyleIdx="2" presStyleCnt="3">
        <dgm:presLayoutVars>
          <dgm:chMax val="0"/>
          <dgm:bulletEnabled val="1"/>
        </dgm:presLayoutVars>
      </dgm:prSet>
      <dgm:spPr/>
    </dgm:pt>
    <dgm:pt modelId="{77642570-7A06-4D52-B7C3-E0C18EFD8FCE}" type="pres">
      <dgm:prSet presAssocID="{0A581E9F-36DE-4B1D-8B48-466214075233}" presName="negativeSpace" presStyleCnt="0"/>
      <dgm:spPr/>
    </dgm:pt>
    <dgm:pt modelId="{210ECCB7-ED41-4953-B382-84FE50B3EEFE}" type="pres">
      <dgm:prSet presAssocID="{0A581E9F-36DE-4B1D-8B48-466214075233}" presName="childText" presStyleLbl="conFgAcc1" presStyleIdx="2" presStyleCnt="3">
        <dgm:presLayoutVars>
          <dgm:bulletEnabled val="1"/>
        </dgm:presLayoutVars>
      </dgm:prSet>
      <dgm:spPr/>
    </dgm:pt>
  </dgm:ptLst>
  <dgm:cxnLst>
    <dgm:cxn modelId="{ECF2090D-0EDB-4C93-8EE3-31F894601BCC}" type="presOf" srcId="{0A581E9F-36DE-4B1D-8B48-466214075233}" destId="{E727A496-BBC5-426B-8109-4AC7A7BFD176}" srcOrd="0" destOrd="0" presId="urn:microsoft.com/office/officeart/2005/8/layout/list1"/>
    <dgm:cxn modelId="{30821F12-BF90-4633-9394-9FA8B9533601}" srcId="{0A581E9F-36DE-4B1D-8B48-466214075233}" destId="{5F249BA9-E5FB-47F4-B16D-0476134C9652}" srcOrd="2" destOrd="0" parTransId="{710BA8F3-2858-473F-B377-8895051B5B4B}" sibTransId="{DD38A51A-30AF-49F4-8845-54019A81CA0D}"/>
    <dgm:cxn modelId="{40448712-5CFD-49B9-A6F0-D01B8201D132}" type="presOf" srcId="{2FF4DA2A-10B1-4EBA-B8A6-271829CB411D}" destId="{86DAC505-521A-42E2-8864-6D6D1BBFDEB6}" srcOrd="0" destOrd="0" presId="urn:microsoft.com/office/officeart/2005/8/layout/list1"/>
    <dgm:cxn modelId="{4A539013-36F9-479C-8748-DE9205AFCDB2}" srcId="{AE152673-18AD-43E0-ACFE-0A2CFFD11ACF}" destId="{C9FB8F58-1261-4AFC-936B-78D89BB3ED21}" srcOrd="2" destOrd="0" parTransId="{B0F991D6-7CD0-4C85-B9C9-47DDF545E29D}" sibTransId="{4FF78E9F-C070-4594-8512-019076425216}"/>
    <dgm:cxn modelId="{460CB514-29D4-4618-9151-9FB0C6A0997A}" type="presOf" srcId="{802433E9-4316-40A8-9D26-3F4F99E26983}" destId="{41904D8F-2AF5-49BD-860F-A60F2888B288}" srcOrd="0" destOrd="1" presId="urn:microsoft.com/office/officeart/2005/8/layout/list1"/>
    <dgm:cxn modelId="{989B4928-20F1-4ED8-ACAE-5B8F868C972C}" type="presOf" srcId="{A216609F-FDFF-4A7E-9B0D-D624090675FC}" destId="{56527ECF-50E9-4792-B7A1-B8981A031676}" srcOrd="0" destOrd="0" presId="urn:microsoft.com/office/officeart/2005/8/layout/list1"/>
    <dgm:cxn modelId="{BED49931-4966-4D7F-9000-14BCD18DAD35}" type="presOf" srcId="{5F249BA9-E5FB-47F4-B16D-0476134C9652}" destId="{210ECCB7-ED41-4953-B382-84FE50B3EEFE}" srcOrd="0" destOrd="2" presId="urn:microsoft.com/office/officeart/2005/8/layout/list1"/>
    <dgm:cxn modelId="{63D04D6F-5A1F-460E-8B29-4D491069D788}" type="presOf" srcId="{4B7DDBA4-463F-4CD8-8243-2AA7B39F4259}" destId="{1AF04032-E9CB-4839-B6D1-EA0D57DF7FD3}" srcOrd="0" destOrd="1" presId="urn:microsoft.com/office/officeart/2005/8/layout/list1"/>
    <dgm:cxn modelId="{7324DC76-E294-45F5-BA1B-F477EAD4352C}" type="presOf" srcId="{F9ACD1AB-6D1B-488C-82AC-22AC43AB190E}" destId="{210ECCB7-ED41-4953-B382-84FE50B3EEFE}" srcOrd="0" destOrd="0" presId="urn:microsoft.com/office/officeart/2005/8/layout/list1"/>
    <dgm:cxn modelId="{9E565277-6C4A-4F05-8BED-7BD583627E93}" type="presOf" srcId="{9F28C776-57CC-43D5-8A10-594E9B31D884}" destId="{1AF04032-E9CB-4839-B6D1-EA0D57DF7FD3}" srcOrd="0" destOrd="0" presId="urn:microsoft.com/office/officeart/2005/8/layout/list1"/>
    <dgm:cxn modelId="{1F30E35A-8217-431E-AB34-A0564A7119E8}" srcId="{0A581E9F-36DE-4B1D-8B48-466214075233}" destId="{750B676A-CD7F-42DD-91A7-3469E1532C24}" srcOrd="1" destOrd="0" parTransId="{E86333BE-9A0A-4492-AF69-DBE2B28BE980}" sibTransId="{051F2AF2-70D9-44E4-B9D9-0F69D481545A}"/>
    <dgm:cxn modelId="{1DDDA87C-1D34-4AD2-979B-4C420B92C0D6}" srcId="{AE152673-18AD-43E0-ACFE-0A2CFFD11ACF}" destId="{9F28C776-57CC-43D5-8A10-594E9B31D884}" srcOrd="0" destOrd="0" parTransId="{B980F44D-9BD4-479F-84F1-23DE2470095C}" sibTransId="{EFEC9EC2-030A-4CE4-9CED-CF7CF5914AD6}"/>
    <dgm:cxn modelId="{8C7CA184-C795-460B-95D9-585DE51F6133}" srcId="{A216609F-FDFF-4A7E-9B0D-D624090675FC}" destId="{802433E9-4316-40A8-9D26-3F4F99E26983}" srcOrd="1" destOrd="0" parTransId="{7C787134-D93E-4C5E-A327-CB5A1285A5B7}" sibTransId="{9181FA9E-8D52-4274-A01C-079D5148B0CA}"/>
    <dgm:cxn modelId="{BB6B1C8A-EA33-4367-97E4-046E1E4D87EC}" type="presOf" srcId="{A216609F-FDFF-4A7E-9B0D-D624090675FC}" destId="{97CE4D3A-8E3D-45B2-BCB7-8FDD22AE5919}" srcOrd="1" destOrd="0" presId="urn:microsoft.com/office/officeart/2005/8/layout/list1"/>
    <dgm:cxn modelId="{A7A6429A-2C87-45ED-99E8-60FCE0963CA3}" srcId="{AE152673-18AD-43E0-ACFE-0A2CFFD11ACF}" destId="{4B7DDBA4-463F-4CD8-8243-2AA7B39F4259}" srcOrd="1" destOrd="0" parTransId="{371A9729-4DA0-43A6-AD66-294D3673B2D6}" sibTransId="{05A190EE-ABCB-457D-9825-96F6E9CFB38B}"/>
    <dgm:cxn modelId="{D68FFA9F-0FE3-498F-A56B-1BFDC3B9DB22}" srcId="{0A581E9F-36DE-4B1D-8B48-466214075233}" destId="{F9ACD1AB-6D1B-488C-82AC-22AC43AB190E}" srcOrd="0" destOrd="0" parTransId="{AFB939E9-844B-4DD7-804A-AC370E9FBEAA}" sibTransId="{B3D04CA8-D88A-4D52-A885-F447C492EA3F}"/>
    <dgm:cxn modelId="{419C77AE-5A47-4108-83B5-7BC88CB7E680}" type="presOf" srcId="{0374B3D6-533F-4F89-906A-FC61F851E17A}" destId="{1AF04032-E9CB-4839-B6D1-EA0D57DF7FD3}" srcOrd="0" destOrd="3" presId="urn:microsoft.com/office/officeart/2005/8/layout/list1"/>
    <dgm:cxn modelId="{B821E8B1-01BC-4117-BFA6-4CE1605B78FC}" srcId="{A216609F-FDFF-4A7E-9B0D-D624090675FC}" destId="{A8CEC9BB-50D4-431E-9393-A1B5C9444501}" srcOrd="2" destOrd="0" parTransId="{28C93CD5-81F3-4904-AEEC-FD2DECC7FA76}" sibTransId="{02A758E2-1958-42B1-AB5C-305B7E66C4F8}"/>
    <dgm:cxn modelId="{DC5FD2B5-9FFC-471E-AA07-4D8C85840B7B}" srcId="{2FF4DA2A-10B1-4EBA-B8A6-271829CB411D}" destId="{A216609F-FDFF-4A7E-9B0D-D624090675FC}" srcOrd="0" destOrd="0" parTransId="{A8A03002-4C43-49A5-A4A9-3B69C0BCC159}" sibTransId="{37AC6DB2-01E4-4EDD-BAD4-EC317010BFC5}"/>
    <dgm:cxn modelId="{63578BBA-F939-4725-8FE9-754CE65E594D}" type="presOf" srcId="{0A581E9F-36DE-4B1D-8B48-466214075233}" destId="{179A721B-1288-495C-A5A1-EDED7AA08E3B}" srcOrd="1" destOrd="0" presId="urn:microsoft.com/office/officeart/2005/8/layout/list1"/>
    <dgm:cxn modelId="{ADA0C4CD-61F8-4F24-BAA4-5167D28E9ECA}" srcId="{2FF4DA2A-10B1-4EBA-B8A6-271829CB411D}" destId="{AE152673-18AD-43E0-ACFE-0A2CFFD11ACF}" srcOrd="1" destOrd="0" parTransId="{2299B683-4673-40D2-9232-1CE8998718F5}" sibTransId="{96C48EB7-DE35-4E42-BE7D-38F71C5D68AC}"/>
    <dgm:cxn modelId="{A0FD6AD6-E29B-43F0-8127-3C455CE645C2}" type="presOf" srcId="{C9FB8F58-1261-4AFC-936B-78D89BB3ED21}" destId="{1AF04032-E9CB-4839-B6D1-EA0D57DF7FD3}" srcOrd="0" destOrd="2" presId="urn:microsoft.com/office/officeart/2005/8/layout/list1"/>
    <dgm:cxn modelId="{B847D3DD-4F1C-48EE-BF6F-4869CACE774F}" srcId="{A216609F-FDFF-4A7E-9B0D-D624090675FC}" destId="{2E2C8396-AB58-437B-B9FB-8C8DBBC3A8AD}" srcOrd="0" destOrd="0" parTransId="{1C60E02E-A414-4982-9769-FFA4CF4846E5}" sibTransId="{A6CFFD16-5858-40F8-A81A-BE4A739CA7DE}"/>
    <dgm:cxn modelId="{EA2593E3-83D7-4B98-AC36-B5F921A760AC}" type="presOf" srcId="{AE152673-18AD-43E0-ACFE-0A2CFFD11ACF}" destId="{D2BF6492-E262-445E-AE2D-50144B2BD5D5}" srcOrd="0" destOrd="0" presId="urn:microsoft.com/office/officeart/2005/8/layout/list1"/>
    <dgm:cxn modelId="{E4E5A7E6-2925-4616-8B1F-5036A79659F7}" type="presOf" srcId="{A8CEC9BB-50D4-431E-9393-A1B5C9444501}" destId="{41904D8F-2AF5-49BD-860F-A60F2888B288}" srcOrd="0" destOrd="2" presId="urn:microsoft.com/office/officeart/2005/8/layout/list1"/>
    <dgm:cxn modelId="{7ABDD7ED-FE4C-4002-A0BD-E558C3903945}" srcId="{2FF4DA2A-10B1-4EBA-B8A6-271829CB411D}" destId="{0A581E9F-36DE-4B1D-8B48-466214075233}" srcOrd="2" destOrd="0" parTransId="{F970E92C-F16D-4324-9190-4B538AB4453B}" sibTransId="{2913B6D1-B375-4855-8839-A9E1DD29044F}"/>
    <dgm:cxn modelId="{3F819EF1-3C68-4CB4-89B7-112A338C6531}" type="presOf" srcId="{2E2C8396-AB58-437B-B9FB-8C8DBBC3A8AD}" destId="{41904D8F-2AF5-49BD-860F-A60F2888B288}" srcOrd="0" destOrd="0" presId="urn:microsoft.com/office/officeart/2005/8/layout/list1"/>
    <dgm:cxn modelId="{475C04F2-B839-42F6-A461-D7C2E541A43C}" type="presOf" srcId="{AE152673-18AD-43E0-ACFE-0A2CFFD11ACF}" destId="{CE45886C-A4BB-4331-AFC8-246D23C35AAA}" srcOrd="1" destOrd="0" presId="urn:microsoft.com/office/officeart/2005/8/layout/list1"/>
    <dgm:cxn modelId="{23EF23F3-CA37-4017-8B65-F7D296276552}" srcId="{AE152673-18AD-43E0-ACFE-0A2CFFD11ACF}" destId="{0374B3D6-533F-4F89-906A-FC61F851E17A}" srcOrd="3" destOrd="0" parTransId="{FFB10DFA-6B85-4E3C-B316-BF894EA88D7B}" sibTransId="{867E2D35-3C1E-4769-9647-082781E6435E}"/>
    <dgm:cxn modelId="{1D390EFC-7B47-4CE5-AAD3-21F0FFBF3FD7}" type="presOf" srcId="{750B676A-CD7F-42DD-91A7-3469E1532C24}" destId="{210ECCB7-ED41-4953-B382-84FE50B3EEFE}" srcOrd="0" destOrd="1" presId="urn:microsoft.com/office/officeart/2005/8/layout/list1"/>
    <dgm:cxn modelId="{4BA894C7-8238-4051-8902-A4B62C0C953E}" type="presParOf" srcId="{86DAC505-521A-42E2-8864-6D6D1BBFDEB6}" destId="{72647442-6F8E-4476-BB91-D2F2CA7B201A}" srcOrd="0" destOrd="0" presId="urn:microsoft.com/office/officeart/2005/8/layout/list1"/>
    <dgm:cxn modelId="{78C36F43-8052-4725-BB73-F636347C33B6}" type="presParOf" srcId="{72647442-6F8E-4476-BB91-D2F2CA7B201A}" destId="{56527ECF-50E9-4792-B7A1-B8981A031676}" srcOrd="0" destOrd="0" presId="urn:microsoft.com/office/officeart/2005/8/layout/list1"/>
    <dgm:cxn modelId="{F0AF1052-76CD-4DFA-8187-3E45AD51B65B}" type="presParOf" srcId="{72647442-6F8E-4476-BB91-D2F2CA7B201A}" destId="{97CE4D3A-8E3D-45B2-BCB7-8FDD22AE5919}" srcOrd="1" destOrd="0" presId="urn:microsoft.com/office/officeart/2005/8/layout/list1"/>
    <dgm:cxn modelId="{08078CA3-4353-4767-B849-DA0A2C97AABE}" type="presParOf" srcId="{86DAC505-521A-42E2-8864-6D6D1BBFDEB6}" destId="{6CEE9EAD-B2B5-4D2D-9176-6F5AC5A73FF3}" srcOrd="1" destOrd="0" presId="urn:microsoft.com/office/officeart/2005/8/layout/list1"/>
    <dgm:cxn modelId="{9A635CD6-C89F-4E77-882D-D18E7AE4E8B2}" type="presParOf" srcId="{86DAC505-521A-42E2-8864-6D6D1BBFDEB6}" destId="{41904D8F-2AF5-49BD-860F-A60F2888B288}" srcOrd="2" destOrd="0" presId="urn:microsoft.com/office/officeart/2005/8/layout/list1"/>
    <dgm:cxn modelId="{715E0D2E-DFE9-4C74-8016-D7ACC11895AD}" type="presParOf" srcId="{86DAC505-521A-42E2-8864-6D6D1BBFDEB6}" destId="{B96DD699-E436-40BE-9578-E555FC7BF068}" srcOrd="3" destOrd="0" presId="urn:microsoft.com/office/officeart/2005/8/layout/list1"/>
    <dgm:cxn modelId="{9520A408-C33E-446B-A5D0-BA4ADA777B56}" type="presParOf" srcId="{86DAC505-521A-42E2-8864-6D6D1BBFDEB6}" destId="{5D20CF0C-60AA-4CD4-9AA6-ABD5699C781B}" srcOrd="4" destOrd="0" presId="urn:microsoft.com/office/officeart/2005/8/layout/list1"/>
    <dgm:cxn modelId="{CD3E34C3-C0CE-42E6-A97D-7AABE8528198}" type="presParOf" srcId="{5D20CF0C-60AA-4CD4-9AA6-ABD5699C781B}" destId="{D2BF6492-E262-445E-AE2D-50144B2BD5D5}" srcOrd="0" destOrd="0" presId="urn:microsoft.com/office/officeart/2005/8/layout/list1"/>
    <dgm:cxn modelId="{DDCFD851-A29B-4FF7-9269-134D42B8486A}" type="presParOf" srcId="{5D20CF0C-60AA-4CD4-9AA6-ABD5699C781B}" destId="{CE45886C-A4BB-4331-AFC8-246D23C35AAA}" srcOrd="1" destOrd="0" presId="urn:microsoft.com/office/officeart/2005/8/layout/list1"/>
    <dgm:cxn modelId="{F69977E2-F621-43A6-B68A-4BC8E8DC3ADF}" type="presParOf" srcId="{86DAC505-521A-42E2-8864-6D6D1BBFDEB6}" destId="{43F2727A-39F4-4113-AD79-7880CC889038}" srcOrd="5" destOrd="0" presId="urn:microsoft.com/office/officeart/2005/8/layout/list1"/>
    <dgm:cxn modelId="{0ED5E9DE-A2A5-40FF-84A7-39838EC2340F}" type="presParOf" srcId="{86DAC505-521A-42E2-8864-6D6D1BBFDEB6}" destId="{1AF04032-E9CB-4839-B6D1-EA0D57DF7FD3}" srcOrd="6" destOrd="0" presId="urn:microsoft.com/office/officeart/2005/8/layout/list1"/>
    <dgm:cxn modelId="{E509FB66-DD43-4CD5-8952-41E60F6A5EA2}" type="presParOf" srcId="{86DAC505-521A-42E2-8864-6D6D1BBFDEB6}" destId="{8B4109B7-6C08-46B7-AAD1-4107B82D23F9}" srcOrd="7" destOrd="0" presId="urn:microsoft.com/office/officeart/2005/8/layout/list1"/>
    <dgm:cxn modelId="{6785D169-D0CE-42E5-A43C-04A6A1994AD7}" type="presParOf" srcId="{86DAC505-521A-42E2-8864-6D6D1BBFDEB6}" destId="{AD5308C1-625D-490E-9695-A74BDC254D8D}" srcOrd="8" destOrd="0" presId="urn:microsoft.com/office/officeart/2005/8/layout/list1"/>
    <dgm:cxn modelId="{5BCE538D-87CB-4906-BFBE-633B3D901A96}" type="presParOf" srcId="{AD5308C1-625D-490E-9695-A74BDC254D8D}" destId="{E727A496-BBC5-426B-8109-4AC7A7BFD176}" srcOrd="0" destOrd="0" presId="urn:microsoft.com/office/officeart/2005/8/layout/list1"/>
    <dgm:cxn modelId="{39739DB3-1A48-41CE-A0FA-7E81EED9F032}" type="presParOf" srcId="{AD5308C1-625D-490E-9695-A74BDC254D8D}" destId="{179A721B-1288-495C-A5A1-EDED7AA08E3B}" srcOrd="1" destOrd="0" presId="urn:microsoft.com/office/officeart/2005/8/layout/list1"/>
    <dgm:cxn modelId="{CB1B0F5C-9339-4667-9498-C4BC3359E9E4}" type="presParOf" srcId="{86DAC505-521A-42E2-8864-6D6D1BBFDEB6}" destId="{77642570-7A06-4D52-B7C3-E0C18EFD8FCE}" srcOrd="9" destOrd="0" presId="urn:microsoft.com/office/officeart/2005/8/layout/list1"/>
    <dgm:cxn modelId="{C791550E-5BE5-419A-B828-A18D92B1E644}" type="presParOf" srcId="{86DAC505-521A-42E2-8864-6D6D1BBFDEB6}" destId="{210ECCB7-ED41-4953-B382-84FE50B3EEF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85D3CB5-BAF5-4630-A68F-BE44667D3B6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80A7CB-EB98-4E62-9080-259BF030DB01}">
      <dgm:prSet/>
      <dgm:spPr/>
      <dgm:t>
        <a:bodyPr/>
        <a:lstStyle/>
        <a:p>
          <a:r>
            <a:rPr lang="en-US" b="1"/>
            <a:t>Water services delivery plans (due 3 September 2025).  Must include future service delivery option that is financially sustainable (revenue sufficiency and investment sufficiency)</a:t>
          </a:r>
          <a:endParaRPr lang="en-US"/>
        </a:p>
      </dgm:t>
    </dgm:pt>
    <dgm:pt modelId="{67E75CD8-9A0C-4031-82CA-BC955D035383}" type="parTrans" cxnId="{EB748CAD-84BC-4827-85A6-0C2E0991CA41}">
      <dgm:prSet/>
      <dgm:spPr/>
      <dgm:t>
        <a:bodyPr/>
        <a:lstStyle/>
        <a:p>
          <a:endParaRPr lang="en-US"/>
        </a:p>
      </dgm:t>
    </dgm:pt>
    <dgm:pt modelId="{8925CBA6-0FD8-4AA7-BA98-6A6E1971A635}" type="sibTrans" cxnId="{EB748CAD-84BC-4827-85A6-0C2E0991CA41}">
      <dgm:prSet/>
      <dgm:spPr/>
      <dgm:t>
        <a:bodyPr/>
        <a:lstStyle/>
        <a:p>
          <a:endParaRPr lang="en-US"/>
        </a:p>
      </dgm:t>
    </dgm:pt>
    <dgm:pt modelId="{08B7E36F-6BCB-4B3E-9DE5-D37A7A8FA897}">
      <dgm:prSet/>
      <dgm:spPr/>
      <dgm:t>
        <a:bodyPr/>
        <a:lstStyle/>
        <a:p>
          <a:r>
            <a:rPr lang="en-US" b="1"/>
            <a:t>Service delivery options per DIA Guidance </a:t>
          </a:r>
          <a:endParaRPr lang="en-US"/>
        </a:p>
      </dgm:t>
    </dgm:pt>
    <dgm:pt modelId="{F38229E4-81DC-41E8-AA1A-D4CA8EABD735}" type="parTrans" cxnId="{C9B345E1-4D0D-4B6C-8FC0-6891876A7F15}">
      <dgm:prSet/>
      <dgm:spPr/>
      <dgm:t>
        <a:bodyPr/>
        <a:lstStyle/>
        <a:p>
          <a:endParaRPr lang="en-US"/>
        </a:p>
      </dgm:t>
    </dgm:pt>
    <dgm:pt modelId="{8B0924D5-04C1-4F4E-942C-620441EA4FCB}" type="sibTrans" cxnId="{C9B345E1-4D0D-4B6C-8FC0-6891876A7F15}">
      <dgm:prSet/>
      <dgm:spPr/>
      <dgm:t>
        <a:bodyPr/>
        <a:lstStyle/>
        <a:p>
          <a:endParaRPr lang="en-US"/>
        </a:p>
      </dgm:t>
    </dgm:pt>
    <dgm:pt modelId="{63ECB23A-7771-4919-AD1A-11E6A3ED9543}">
      <dgm:prSet/>
      <dgm:spPr/>
      <dgm:t>
        <a:bodyPr/>
        <a:lstStyle/>
        <a:p>
          <a:r>
            <a:rPr lang="en-AU"/>
            <a:t>Option 1: inhouse business unit</a:t>
          </a:r>
          <a:endParaRPr lang="en-US"/>
        </a:p>
      </dgm:t>
    </dgm:pt>
    <dgm:pt modelId="{4FBDDC7B-C14C-494E-AEB2-EC4B07C900CF}" type="parTrans" cxnId="{F2ABDD50-2EED-4A8C-BFC6-50381C0D2598}">
      <dgm:prSet/>
      <dgm:spPr/>
      <dgm:t>
        <a:bodyPr/>
        <a:lstStyle/>
        <a:p>
          <a:endParaRPr lang="en-US"/>
        </a:p>
      </dgm:t>
    </dgm:pt>
    <dgm:pt modelId="{60131695-FC60-4CF2-882C-4C7B8D6F62D3}" type="sibTrans" cxnId="{F2ABDD50-2EED-4A8C-BFC6-50381C0D2598}">
      <dgm:prSet/>
      <dgm:spPr/>
      <dgm:t>
        <a:bodyPr/>
        <a:lstStyle/>
        <a:p>
          <a:endParaRPr lang="en-US"/>
        </a:p>
      </dgm:t>
    </dgm:pt>
    <dgm:pt modelId="{A981C36E-3EBF-4CAA-BF1C-191054D23E64}">
      <dgm:prSet/>
      <dgm:spPr/>
      <dgm:t>
        <a:bodyPr/>
        <a:lstStyle/>
        <a:p>
          <a:r>
            <a:rPr lang="en-AU"/>
            <a:t>Option 2: single Council owned CCO</a:t>
          </a:r>
          <a:endParaRPr lang="en-US"/>
        </a:p>
      </dgm:t>
    </dgm:pt>
    <dgm:pt modelId="{FC13B440-A43F-4E87-8B99-A9FA7E1D5C37}" type="parTrans" cxnId="{2856550E-CFC5-4BA8-AD37-F110A6C137BE}">
      <dgm:prSet/>
      <dgm:spPr/>
      <dgm:t>
        <a:bodyPr/>
        <a:lstStyle/>
        <a:p>
          <a:endParaRPr lang="en-US"/>
        </a:p>
      </dgm:t>
    </dgm:pt>
    <dgm:pt modelId="{8E66B006-6439-460E-A117-53E33DA37B19}" type="sibTrans" cxnId="{2856550E-CFC5-4BA8-AD37-F110A6C137BE}">
      <dgm:prSet/>
      <dgm:spPr/>
      <dgm:t>
        <a:bodyPr/>
        <a:lstStyle/>
        <a:p>
          <a:endParaRPr lang="en-US"/>
        </a:p>
      </dgm:t>
    </dgm:pt>
    <dgm:pt modelId="{2D62BE6B-2848-428E-8837-3E4B2A31C0E7}">
      <dgm:prSet/>
      <dgm:spPr/>
      <dgm:t>
        <a:bodyPr/>
        <a:lstStyle/>
        <a:p>
          <a:r>
            <a:rPr lang="en-AU">
              <a:solidFill>
                <a:schemeClr val="accent5"/>
              </a:solidFill>
            </a:rPr>
            <a:t>Option 3: multi-Council owned CCO </a:t>
          </a:r>
          <a:endParaRPr lang="en-US">
            <a:solidFill>
              <a:schemeClr val="accent5"/>
            </a:solidFill>
          </a:endParaRPr>
        </a:p>
      </dgm:t>
    </dgm:pt>
    <dgm:pt modelId="{80E9E2AE-C605-4B5D-A15A-6FD94AF416A4}" type="parTrans" cxnId="{F6CF4B75-4DDF-4777-90F0-02AF3B7E59C3}">
      <dgm:prSet/>
      <dgm:spPr/>
      <dgm:t>
        <a:bodyPr/>
        <a:lstStyle/>
        <a:p>
          <a:endParaRPr lang="en-US"/>
        </a:p>
      </dgm:t>
    </dgm:pt>
    <dgm:pt modelId="{280DBD7E-342E-4012-ABE4-7442EDC12E1C}" type="sibTrans" cxnId="{F6CF4B75-4DDF-4777-90F0-02AF3B7E59C3}">
      <dgm:prSet/>
      <dgm:spPr/>
      <dgm:t>
        <a:bodyPr/>
        <a:lstStyle/>
        <a:p>
          <a:endParaRPr lang="en-US"/>
        </a:p>
      </dgm:t>
    </dgm:pt>
    <dgm:pt modelId="{6C03A9B9-DCFC-4D86-87A5-DA476AAE05CA}">
      <dgm:prSet/>
      <dgm:spPr/>
      <dgm:t>
        <a:bodyPr/>
        <a:lstStyle/>
        <a:p>
          <a:r>
            <a:rPr lang="en-US"/>
            <a:t>Option 4: mixed Council/ consumer trust owned water </a:t>
          </a:r>
          <a:r>
            <a:rPr lang="en-US" err="1"/>
            <a:t>organisation</a:t>
          </a:r>
          <a:endParaRPr lang="en-US"/>
        </a:p>
      </dgm:t>
    </dgm:pt>
    <dgm:pt modelId="{B4236175-D19C-4205-ACBE-63E253567B7F}" type="parTrans" cxnId="{8ED79358-5FF4-4BEB-9BC1-DFF4AB8F8D27}">
      <dgm:prSet/>
      <dgm:spPr/>
      <dgm:t>
        <a:bodyPr/>
        <a:lstStyle/>
        <a:p>
          <a:endParaRPr lang="en-US"/>
        </a:p>
      </dgm:t>
    </dgm:pt>
    <dgm:pt modelId="{83EA393D-D99E-414D-9334-B91527275AC7}" type="sibTrans" cxnId="{8ED79358-5FF4-4BEB-9BC1-DFF4AB8F8D27}">
      <dgm:prSet/>
      <dgm:spPr/>
      <dgm:t>
        <a:bodyPr/>
        <a:lstStyle/>
        <a:p>
          <a:endParaRPr lang="en-US"/>
        </a:p>
      </dgm:t>
    </dgm:pt>
    <dgm:pt modelId="{E2E7699D-FACA-457C-835F-1D7BA53BE553}">
      <dgm:prSet/>
      <dgm:spPr/>
      <dgm:t>
        <a:bodyPr/>
        <a:lstStyle/>
        <a:p>
          <a:r>
            <a:rPr lang="en-AU"/>
            <a:t>Option 5: some other form of arrangement that meets minimum legislative requirements</a:t>
          </a:r>
          <a:endParaRPr lang="en-US"/>
        </a:p>
      </dgm:t>
    </dgm:pt>
    <dgm:pt modelId="{68876810-DD1C-434E-B90F-9B575011001C}" type="parTrans" cxnId="{FA9412ED-4424-4274-AF45-320BB2548CE0}">
      <dgm:prSet/>
      <dgm:spPr/>
      <dgm:t>
        <a:bodyPr/>
        <a:lstStyle/>
        <a:p>
          <a:endParaRPr lang="en-US"/>
        </a:p>
      </dgm:t>
    </dgm:pt>
    <dgm:pt modelId="{7CA89330-1FFB-4B21-BFB3-2187269C8438}" type="sibTrans" cxnId="{FA9412ED-4424-4274-AF45-320BB2548CE0}">
      <dgm:prSet/>
      <dgm:spPr/>
      <dgm:t>
        <a:bodyPr/>
        <a:lstStyle/>
        <a:p>
          <a:endParaRPr lang="en-US"/>
        </a:p>
      </dgm:t>
    </dgm:pt>
    <dgm:pt modelId="{B4CBC3B1-DAED-400E-97E3-ED387BC048CF}">
      <dgm:prSet/>
      <dgm:spPr/>
      <dgm:t>
        <a:bodyPr/>
        <a:lstStyle/>
        <a:p>
          <a:pPr rtl="0"/>
          <a:r>
            <a:rPr lang="en-US" b="1">
              <a:solidFill>
                <a:schemeClr val="tx1"/>
              </a:solidFill>
              <a:latin typeface="Cera Pro"/>
            </a:rPr>
            <a:t>BOP CCO option provides</a:t>
          </a:r>
          <a:r>
            <a:rPr lang="en-US" b="1">
              <a:solidFill>
                <a:schemeClr val="tx1"/>
              </a:solidFill>
            </a:rPr>
            <a:t> each council with </a:t>
          </a:r>
          <a:r>
            <a:rPr lang="en-US" b="1">
              <a:solidFill>
                <a:schemeClr val="tx1"/>
              </a:solidFill>
              <a:latin typeface="Cera Pro"/>
            </a:rPr>
            <a:t>a</a:t>
          </a:r>
          <a:r>
            <a:rPr lang="en-US" b="1">
              <a:solidFill>
                <a:schemeClr val="tx1"/>
              </a:solidFill>
            </a:rPr>
            <a:t> </a:t>
          </a:r>
          <a:r>
            <a:rPr lang="en-US" b="1">
              <a:solidFill>
                <a:schemeClr val="tx1"/>
              </a:solidFill>
              <a:latin typeface="Cera Pro"/>
            </a:rPr>
            <a:t>clear </a:t>
          </a:r>
          <a:r>
            <a:rPr lang="en-US" b="1">
              <a:solidFill>
                <a:schemeClr val="tx1"/>
              </a:solidFill>
            </a:rPr>
            <a:t>option to assess and, where reasonably practicable, to support public consultation.  </a:t>
          </a:r>
        </a:p>
      </dgm:t>
    </dgm:pt>
    <dgm:pt modelId="{D2C4EFAF-40ED-43B5-B452-C0025B241BCE}" type="parTrans" cxnId="{F1258E69-ED11-4258-9CA1-95303C201F8E}">
      <dgm:prSet/>
      <dgm:spPr/>
      <dgm:t>
        <a:bodyPr/>
        <a:lstStyle/>
        <a:p>
          <a:endParaRPr lang="en-US"/>
        </a:p>
      </dgm:t>
    </dgm:pt>
    <dgm:pt modelId="{63979D8A-A441-4B2D-A283-2673C46F7E6A}" type="sibTrans" cxnId="{F1258E69-ED11-4258-9CA1-95303C201F8E}">
      <dgm:prSet/>
      <dgm:spPr/>
      <dgm:t>
        <a:bodyPr/>
        <a:lstStyle/>
        <a:p>
          <a:endParaRPr lang="en-US"/>
        </a:p>
      </dgm:t>
    </dgm:pt>
    <dgm:pt modelId="{AF8EF807-1D93-42A4-B189-8E3CB2868E00}" type="pres">
      <dgm:prSet presAssocID="{685D3CB5-BAF5-4630-A68F-BE44667D3B65}" presName="linear" presStyleCnt="0">
        <dgm:presLayoutVars>
          <dgm:animLvl val="lvl"/>
          <dgm:resizeHandles val="exact"/>
        </dgm:presLayoutVars>
      </dgm:prSet>
      <dgm:spPr/>
    </dgm:pt>
    <dgm:pt modelId="{B29A800F-B963-4DA0-A04A-F1C66900C980}" type="pres">
      <dgm:prSet presAssocID="{B680A7CB-EB98-4E62-9080-259BF030DB01}" presName="parentText" presStyleLbl="node1" presStyleIdx="0" presStyleCnt="3">
        <dgm:presLayoutVars>
          <dgm:chMax val="0"/>
          <dgm:bulletEnabled val="1"/>
        </dgm:presLayoutVars>
      </dgm:prSet>
      <dgm:spPr/>
    </dgm:pt>
    <dgm:pt modelId="{50A26909-2331-405A-9285-DD550FE600EF}" type="pres">
      <dgm:prSet presAssocID="{8925CBA6-0FD8-4AA7-BA98-6A6E1971A635}" presName="spacer" presStyleCnt="0"/>
      <dgm:spPr/>
    </dgm:pt>
    <dgm:pt modelId="{13D22E15-B0E1-43C8-BCE4-C7FB80997EBB}" type="pres">
      <dgm:prSet presAssocID="{08B7E36F-6BCB-4B3E-9DE5-D37A7A8FA897}" presName="parentText" presStyleLbl="node1" presStyleIdx="1" presStyleCnt="3">
        <dgm:presLayoutVars>
          <dgm:chMax val="0"/>
          <dgm:bulletEnabled val="1"/>
        </dgm:presLayoutVars>
      </dgm:prSet>
      <dgm:spPr/>
    </dgm:pt>
    <dgm:pt modelId="{F8F5557F-45AD-4808-B232-94E842664DD9}" type="pres">
      <dgm:prSet presAssocID="{08B7E36F-6BCB-4B3E-9DE5-D37A7A8FA897}" presName="childText" presStyleLbl="revTx" presStyleIdx="0" presStyleCnt="1">
        <dgm:presLayoutVars>
          <dgm:bulletEnabled val="1"/>
        </dgm:presLayoutVars>
      </dgm:prSet>
      <dgm:spPr/>
    </dgm:pt>
    <dgm:pt modelId="{018A43A6-3152-4F39-92F7-3E06B04B7055}" type="pres">
      <dgm:prSet presAssocID="{B4CBC3B1-DAED-400E-97E3-ED387BC048CF}" presName="parentText" presStyleLbl="node1" presStyleIdx="2" presStyleCnt="3">
        <dgm:presLayoutVars>
          <dgm:chMax val="0"/>
          <dgm:bulletEnabled val="1"/>
        </dgm:presLayoutVars>
      </dgm:prSet>
      <dgm:spPr/>
    </dgm:pt>
  </dgm:ptLst>
  <dgm:cxnLst>
    <dgm:cxn modelId="{86AAC705-BDAF-4AC5-93E1-29B07F2B9647}" type="presOf" srcId="{685D3CB5-BAF5-4630-A68F-BE44667D3B65}" destId="{AF8EF807-1D93-42A4-B189-8E3CB2868E00}" srcOrd="0" destOrd="0" presId="urn:microsoft.com/office/officeart/2005/8/layout/vList2"/>
    <dgm:cxn modelId="{2856550E-CFC5-4BA8-AD37-F110A6C137BE}" srcId="{08B7E36F-6BCB-4B3E-9DE5-D37A7A8FA897}" destId="{A981C36E-3EBF-4CAA-BF1C-191054D23E64}" srcOrd="1" destOrd="0" parTransId="{FC13B440-A43F-4E87-8B99-A9FA7E1D5C37}" sibTransId="{8E66B006-6439-460E-A117-53E33DA37B19}"/>
    <dgm:cxn modelId="{C32BD03A-A554-4146-AB3B-D531642E4BBF}" type="presOf" srcId="{B4CBC3B1-DAED-400E-97E3-ED387BC048CF}" destId="{018A43A6-3152-4F39-92F7-3E06B04B7055}" srcOrd="0" destOrd="0" presId="urn:microsoft.com/office/officeart/2005/8/layout/vList2"/>
    <dgm:cxn modelId="{C22DBE3E-5290-4FC8-8BEF-C5EB2AB0AA97}" type="presOf" srcId="{A981C36E-3EBF-4CAA-BF1C-191054D23E64}" destId="{F8F5557F-45AD-4808-B232-94E842664DD9}" srcOrd="0" destOrd="1" presId="urn:microsoft.com/office/officeart/2005/8/layout/vList2"/>
    <dgm:cxn modelId="{D6360740-5ED9-4421-B0B4-86CAFC20DE38}" type="presOf" srcId="{08B7E36F-6BCB-4B3E-9DE5-D37A7A8FA897}" destId="{13D22E15-B0E1-43C8-BCE4-C7FB80997EBB}" srcOrd="0" destOrd="0" presId="urn:microsoft.com/office/officeart/2005/8/layout/vList2"/>
    <dgm:cxn modelId="{736D5163-4CB8-485A-BE58-FCC7E61D0FEF}" type="presOf" srcId="{6C03A9B9-DCFC-4D86-87A5-DA476AAE05CA}" destId="{F8F5557F-45AD-4808-B232-94E842664DD9}" srcOrd="0" destOrd="3" presId="urn:microsoft.com/office/officeart/2005/8/layout/vList2"/>
    <dgm:cxn modelId="{F1258E69-ED11-4258-9CA1-95303C201F8E}" srcId="{685D3CB5-BAF5-4630-A68F-BE44667D3B65}" destId="{B4CBC3B1-DAED-400E-97E3-ED387BC048CF}" srcOrd="2" destOrd="0" parTransId="{D2C4EFAF-40ED-43B5-B452-C0025B241BCE}" sibTransId="{63979D8A-A441-4B2D-A283-2673C46F7E6A}"/>
    <dgm:cxn modelId="{F2ABDD50-2EED-4A8C-BFC6-50381C0D2598}" srcId="{08B7E36F-6BCB-4B3E-9DE5-D37A7A8FA897}" destId="{63ECB23A-7771-4919-AD1A-11E6A3ED9543}" srcOrd="0" destOrd="0" parTransId="{4FBDDC7B-C14C-494E-AEB2-EC4B07C900CF}" sibTransId="{60131695-FC60-4CF2-882C-4C7B8D6F62D3}"/>
    <dgm:cxn modelId="{F6CF4B75-4DDF-4777-90F0-02AF3B7E59C3}" srcId="{08B7E36F-6BCB-4B3E-9DE5-D37A7A8FA897}" destId="{2D62BE6B-2848-428E-8837-3E4B2A31C0E7}" srcOrd="2" destOrd="0" parTransId="{80E9E2AE-C605-4B5D-A15A-6FD94AF416A4}" sibTransId="{280DBD7E-342E-4012-ABE4-7442EDC12E1C}"/>
    <dgm:cxn modelId="{8ED79358-5FF4-4BEB-9BC1-DFF4AB8F8D27}" srcId="{08B7E36F-6BCB-4B3E-9DE5-D37A7A8FA897}" destId="{6C03A9B9-DCFC-4D86-87A5-DA476AAE05CA}" srcOrd="3" destOrd="0" parTransId="{B4236175-D19C-4205-ACBE-63E253567B7F}" sibTransId="{83EA393D-D99E-414D-9334-B91527275AC7}"/>
    <dgm:cxn modelId="{90F67295-C5C2-4F40-BDF0-B3BAC91D66C5}" type="presOf" srcId="{63ECB23A-7771-4919-AD1A-11E6A3ED9543}" destId="{F8F5557F-45AD-4808-B232-94E842664DD9}" srcOrd="0" destOrd="0" presId="urn:microsoft.com/office/officeart/2005/8/layout/vList2"/>
    <dgm:cxn modelId="{31F89E98-8B51-49C2-AC68-F0861E2D2C33}" type="presOf" srcId="{E2E7699D-FACA-457C-835F-1D7BA53BE553}" destId="{F8F5557F-45AD-4808-B232-94E842664DD9}" srcOrd="0" destOrd="4" presId="urn:microsoft.com/office/officeart/2005/8/layout/vList2"/>
    <dgm:cxn modelId="{1198C59D-778C-4632-8628-8C646071CC7D}" type="presOf" srcId="{B680A7CB-EB98-4E62-9080-259BF030DB01}" destId="{B29A800F-B963-4DA0-A04A-F1C66900C980}" srcOrd="0" destOrd="0" presId="urn:microsoft.com/office/officeart/2005/8/layout/vList2"/>
    <dgm:cxn modelId="{EB748CAD-84BC-4827-85A6-0C2E0991CA41}" srcId="{685D3CB5-BAF5-4630-A68F-BE44667D3B65}" destId="{B680A7CB-EB98-4E62-9080-259BF030DB01}" srcOrd="0" destOrd="0" parTransId="{67E75CD8-9A0C-4031-82CA-BC955D035383}" sibTransId="{8925CBA6-0FD8-4AA7-BA98-6A6E1971A635}"/>
    <dgm:cxn modelId="{C9B345E1-4D0D-4B6C-8FC0-6891876A7F15}" srcId="{685D3CB5-BAF5-4630-A68F-BE44667D3B65}" destId="{08B7E36F-6BCB-4B3E-9DE5-D37A7A8FA897}" srcOrd="1" destOrd="0" parTransId="{F38229E4-81DC-41E8-AA1A-D4CA8EABD735}" sibTransId="{8B0924D5-04C1-4F4E-942C-620441EA4FCB}"/>
    <dgm:cxn modelId="{FA9412ED-4424-4274-AF45-320BB2548CE0}" srcId="{08B7E36F-6BCB-4B3E-9DE5-D37A7A8FA897}" destId="{E2E7699D-FACA-457C-835F-1D7BA53BE553}" srcOrd="4" destOrd="0" parTransId="{68876810-DD1C-434E-B90F-9B575011001C}" sibTransId="{7CA89330-1FFB-4B21-BFB3-2187269C8438}"/>
    <dgm:cxn modelId="{BDC57DF9-2114-45CB-B3C8-07264422EE0D}" type="presOf" srcId="{2D62BE6B-2848-428E-8837-3E4B2A31C0E7}" destId="{F8F5557F-45AD-4808-B232-94E842664DD9}" srcOrd="0" destOrd="2" presId="urn:microsoft.com/office/officeart/2005/8/layout/vList2"/>
    <dgm:cxn modelId="{AFAFC83E-C44A-40B6-8F68-0B8E21075E3D}" type="presParOf" srcId="{AF8EF807-1D93-42A4-B189-8E3CB2868E00}" destId="{B29A800F-B963-4DA0-A04A-F1C66900C980}" srcOrd="0" destOrd="0" presId="urn:microsoft.com/office/officeart/2005/8/layout/vList2"/>
    <dgm:cxn modelId="{3D568284-31A1-4ACB-9688-259CE8EC96FE}" type="presParOf" srcId="{AF8EF807-1D93-42A4-B189-8E3CB2868E00}" destId="{50A26909-2331-405A-9285-DD550FE600EF}" srcOrd="1" destOrd="0" presId="urn:microsoft.com/office/officeart/2005/8/layout/vList2"/>
    <dgm:cxn modelId="{433FFD43-A09B-47FD-8D6B-125797752127}" type="presParOf" srcId="{AF8EF807-1D93-42A4-B189-8E3CB2868E00}" destId="{13D22E15-B0E1-43C8-BCE4-C7FB80997EBB}" srcOrd="2" destOrd="0" presId="urn:microsoft.com/office/officeart/2005/8/layout/vList2"/>
    <dgm:cxn modelId="{F01B3C6A-22C6-4268-B5E1-C4AB716FF5D5}" type="presParOf" srcId="{AF8EF807-1D93-42A4-B189-8E3CB2868E00}" destId="{F8F5557F-45AD-4808-B232-94E842664DD9}" srcOrd="3" destOrd="0" presId="urn:microsoft.com/office/officeart/2005/8/layout/vList2"/>
    <dgm:cxn modelId="{6795428A-8A43-4DF3-BC24-244FCB421824}" type="presParOf" srcId="{AF8EF807-1D93-42A4-B189-8E3CB2868E00}" destId="{018A43A6-3152-4F39-92F7-3E06B04B705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8D2141F-71D2-4FDA-8097-C06C83EA800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AE1407E1-79E9-44A8-951F-7865F7A2132B}">
      <dgm:prSet phldr="0"/>
      <dgm:spPr/>
      <dgm:t>
        <a:bodyPr/>
        <a:lstStyle/>
        <a:p>
          <a:pPr rtl="0"/>
          <a:r>
            <a:rPr lang="en-US" b="0" i="0">
              <a:latin typeface="Arial"/>
              <a:cs typeface="Arial"/>
            </a:rPr>
            <a:t>If BOP Councils consult with the public on the regional CCO model, the design will be lifted from this work and the key messages across councils will be aligned</a:t>
          </a:r>
          <a:endParaRPr lang="en-US" b="0" i="0">
            <a:latin typeface="Cera Pro"/>
            <a:cs typeface="Arial"/>
          </a:endParaRPr>
        </a:p>
      </dgm:t>
    </dgm:pt>
    <dgm:pt modelId="{4C1EE0F4-593A-4921-9732-A8F4A7BB6CBE}" type="parTrans" cxnId="{30C6CDD9-22EF-4736-990E-DC225C07E453}">
      <dgm:prSet/>
      <dgm:spPr/>
    </dgm:pt>
    <dgm:pt modelId="{C0D47AF0-C5B6-4BAE-BCED-639391D98F52}" type="sibTrans" cxnId="{30C6CDD9-22EF-4736-990E-DC225C07E453}">
      <dgm:prSet/>
      <dgm:spPr/>
      <dgm:t>
        <a:bodyPr/>
        <a:lstStyle/>
        <a:p>
          <a:endParaRPr lang="en-US"/>
        </a:p>
      </dgm:t>
    </dgm:pt>
    <dgm:pt modelId="{CF950BD8-C4E8-4306-A84B-FB600C418033}">
      <dgm:prSet phldr="0"/>
      <dgm:spPr/>
      <dgm:t>
        <a:bodyPr/>
        <a:lstStyle/>
        <a:p>
          <a:pPr rtl="0"/>
          <a:r>
            <a:rPr lang="en-US" b="0" i="0">
              <a:latin typeface="Arial"/>
              <a:cs typeface="Arial"/>
            </a:rPr>
            <a:t>Financial modelling of nominal asset owning Bay of Plenty CCO continued with DIA support</a:t>
          </a:r>
        </a:p>
      </dgm:t>
    </dgm:pt>
    <dgm:pt modelId="{EC998A5B-A396-45A7-8D4F-B0B351C6C981}" type="parTrans" cxnId="{2EFC816F-82C3-479A-BDE0-77863013CEDD}">
      <dgm:prSet/>
      <dgm:spPr/>
    </dgm:pt>
    <dgm:pt modelId="{6FC6AB5B-2D95-4A38-9397-290E2C437F76}" type="sibTrans" cxnId="{2EFC816F-82C3-479A-BDE0-77863013CEDD}">
      <dgm:prSet/>
      <dgm:spPr/>
      <dgm:t>
        <a:bodyPr/>
        <a:lstStyle/>
        <a:p>
          <a:endParaRPr lang="en-US"/>
        </a:p>
      </dgm:t>
    </dgm:pt>
    <dgm:pt modelId="{03AD4279-8E43-421C-A782-82AFDC273499}" type="pres">
      <dgm:prSet presAssocID="{78D2141F-71D2-4FDA-8097-C06C83EA800B}" presName="outerComposite" presStyleCnt="0">
        <dgm:presLayoutVars>
          <dgm:chMax val="5"/>
          <dgm:dir/>
          <dgm:resizeHandles val="exact"/>
        </dgm:presLayoutVars>
      </dgm:prSet>
      <dgm:spPr/>
    </dgm:pt>
    <dgm:pt modelId="{A89AED57-6D0D-4028-BFB2-ED6972E4A94E}" type="pres">
      <dgm:prSet presAssocID="{78D2141F-71D2-4FDA-8097-C06C83EA800B}" presName="dummyMaxCanvas" presStyleCnt="0">
        <dgm:presLayoutVars/>
      </dgm:prSet>
      <dgm:spPr/>
    </dgm:pt>
    <dgm:pt modelId="{855B64B5-3765-4EC0-8BD6-612786D1A247}" type="pres">
      <dgm:prSet presAssocID="{78D2141F-71D2-4FDA-8097-C06C83EA800B}" presName="TwoNodes_1" presStyleLbl="node1" presStyleIdx="0" presStyleCnt="2">
        <dgm:presLayoutVars>
          <dgm:bulletEnabled val="1"/>
        </dgm:presLayoutVars>
      </dgm:prSet>
      <dgm:spPr/>
    </dgm:pt>
    <dgm:pt modelId="{67413EB8-34E0-457C-8CDC-606578C9E05B}" type="pres">
      <dgm:prSet presAssocID="{78D2141F-71D2-4FDA-8097-C06C83EA800B}" presName="TwoNodes_2" presStyleLbl="node1" presStyleIdx="1" presStyleCnt="2">
        <dgm:presLayoutVars>
          <dgm:bulletEnabled val="1"/>
        </dgm:presLayoutVars>
      </dgm:prSet>
      <dgm:spPr/>
    </dgm:pt>
    <dgm:pt modelId="{BC48690A-987F-4168-A674-E658C1D7384C}" type="pres">
      <dgm:prSet presAssocID="{78D2141F-71D2-4FDA-8097-C06C83EA800B}" presName="TwoConn_1-2" presStyleLbl="fgAccFollowNode1" presStyleIdx="0" presStyleCnt="1">
        <dgm:presLayoutVars>
          <dgm:bulletEnabled val="1"/>
        </dgm:presLayoutVars>
      </dgm:prSet>
      <dgm:spPr/>
    </dgm:pt>
    <dgm:pt modelId="{59253081-F4C2-4C06-8339-D8C231D2C7BE}" type="pres">
      <dgm:prSet presAssocID="{78D2141F-71D2-4FDA-8097-C06C83EA800B}" presName="TwoNodes_1_text" presStyleLbl="node1" presStyleIdx="1" presStyleCnt="2">
        <dgm:presLayoutVars>
          <dgm:bulletEnabled val="1"/>
        </dgm:presLayoutVars>
      </dgm:prSet>
      <dgm:spPr/>
    </dgm:pt>
    <dgm:pt modelId="{7A5FA393-5075-4ED6-B83B-6E1A95A788EF}" type="pres">
      <dgm:prSet presAssocID="{78D2141F-71D2-4FDA-8097-C06C83EA800B}" presName="TwoNodes_2_text" presStyleLbl="node1" presStyleIdx="1" presStyleCnt="2">
        <dgm:presLayoutVars>
          <dgm:bulletEnabled val="1"/>
        </dgm:presLayoutVars>
      </dgm:prSet>
      <dgm:spPr/>
    </dgm:pt>
  </dgm:ptLst>
  <dgm:cxnLst>
    <dgm:cxn modelId="{E9024611-A720-4897-8ABD-99E05DCC96D3}" type="presOf" srcId="{AE1407E1-79E9-44A8-951F-7865F7A2132B}" destId="{67413EB8-34E0-457C-8CDC-606578C9E05B}" srcOrd="0" destOrd="0" presId="urn:microsoft.com/office/officeart/2005/8/layout/vProcess5"/>
    <dgm:cxn modelId="{045A8A23-7DA0-43B4-89E8-6AB68E1C7FA6}" type="presOf" srcId="{AE1407E1-79E9-44A8-951F-7865F7A2132B}" destId="{7A5FA393-5075-4ED6-B83B-6E1A95A788EF}" srcOrd="1" destOrd="0" presId="urn:microsoft.com/office/officeart/2005/8/layout/vProcess5"/>
    <dgm:cxn modelId="{2EFC816F-82C3-479A-BDE0-77863013CEDD}" srcId="{78D2141F-71D2-4FDA-8097-C06C83EA800B}" destId="{CF950BD8-C4E8-4306-A84B-FB600C418033}" srcOrd="0" destOrd="0" parTransId="{EC998A5B-A396-45A7-8D4F-B0B351C6C981}" sibTransId="{6FC6AB5B-2D95-4A38-9397-290E2C437F76}"/>
    <dgm:cxn modelId="{51B39575-BA09-40F7-BB5A-A03D4DB96AD5}" type="presOf" srcId="{6FC6AB5B-2D95-4A38-9397-290E2C437F76}" destId="{BC48690A-987F-4168-A674-E658C1D7384C}" srcOrd="0" destOrd="0" presId="urn:microsoft.com/office/officeart/2005/8/layout/vProcess5"/>
    <dgm:cxn modelId="{0D5CE5A4-1C48-402A-8007-1B89A1E9E075}" type="presOf" srcId="{CF950BD8-C4E8-4306-A84B-FB600C418033}" destId="{855B64B5-3765-4EC0-8BD6-612786D1A247}" srcOrd="0" destOrd="0" presId="urn:microsoft.com/office/officeart/2005/8/layout/vProcess5"/>
    <dgm:cxn modelId="{FB06A7A9-5C57-45B6-A1A4-E9C259130DEB}" type="presOf" srcId="{CF950BD8-C4E8-4306-A84B-FB600C418033}" destId="{59253081-F4C2-4C06-8339-D8C231D2C7BE}" srcOrd="1" destOrd="0" presId="urn:microsoft.com/office/officeart/2005/8/layout/vProcess5"/>
    <dgm:cxn modelId="{30C6CDD9-22EF-4736-990E-DC225C07E453}" srcId="{78D2141F-71D2-4FDA-8097-C06C83EA800B}" destId="{AE1407E1-79E9-44A8-951F-7865F7A2132B}" srcOrd="1" destOrd="0" parTransId="{4C1EE0F4-593A-4921-9732-A8F4A7BB6CBE}" sibTransId="{C0D47AF0-C5B6-4BAE-BCED-639391D98F52}"/>
    <dgm:cxn modelId="{48B7B9F6-A82E-4266-85F0-E9E77651AA34}" type="presOf" srcId="{78D2141F-71D2-4FDA-8097-C06C83EA800B}" destId="{03AD4279-8E43-421C-A782-82AFDC273499}" srcOrd="0" destOrd="0" presId="urn:microsoft.com/office/officeart/2005/8/layout/vProcess5"/>
    <dgm:cxn modelId="{70538ACF-4DD1-4CE3-9A2B-8057CB505257}" type="presParOf" srcId="{03AD4279-8E43-421C-A782-82AFDC273499}" destId="{A89AED57-6D0D-4028-BFB2-ED6972E4A94E}" srcOrd="0" destOrd="0" presId="urn:microsoft.com/office/officeart/2005/8/layout/vProcess5"/>
    <dgm:cxn modelId="{131A01FF-45A5-4C41-91FB-306BFF5535F5}" type="presParOf" srcId="{03AD4279-8E43-421C-A782-82AFDC273499}" destId="{855B64B5-3765-4EC0-8BD6-612786D1A247}" srcOrd="1" destOrd="0" presId="urn:microsoft.com/office/officeart/2005/8/layout/vProcess5"/>
    <dgm:cxn modelId="{A990DA0B-CB06-425A-9CCC-013C6E4058EB}" type="presParOf" srcId="{03AD4279-8E43-421C-A782-82AFDC273499}" destId="{67413EB8-34E0-457C-8CDC-606578C9E05B}" srcOrd="2" destOrd="0" presId="urn:microsoft.com/office/officeart/2005/8/layout/vProcess5"/>
    <dgm:cxn modelId="{CC10E050-6F79-4C94-8062-846CEA833BEB}" type="presParOf" srcId="{03AD4279-8E43-421C-A782-82AFDC273499}" destId="{BC48690A-987F-4168-A674-E658C1D7384C}" srcOrd="3" destOrd="0" presId="urn:microsoft.com/office/officeart/2005/8/layout/vProcess5"/>
    <dgm:cxn modelId="{D6BD1788-5D91-4AE6-BA54-C5DA28281092}" type="presParOf" srcId="{03AD4279-8E43-421C-A782-82AFDC273499}" destId="{59253081-F4C2-4C06-8339-D8C231D2C7BE}" srcOrd="4" destOrd="0" presId="urn:microsoft.com/office/officeart/2005/8/layout/vProcess5"/>
    <dgm:cxn modelId="{DFBF8314-15C8-4540-B6EB-D8BD4655BC91}" type="presParOf" srcId="{03AD4279-8E43-421C-A782-82AFDC273499}" destId="{7A5FA393-5075-4ED6-B83B-6E1A95A788E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F4DA2A-10B1-4EBA-B8A6-271829CB411D}"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D8D13416-BD78-484B-B913-C5F7D90BF897}">
      <dgm:prSet phldr="0"/>
      <dgm:spPr/>
      <dgm:t>
        <a:bodyPr/>
        <a:lstStyle/>
        <a:p>
          <a:pPr>
            <a:defRPr b="1"/>
          </a:pPr>
          <a:r>
            <a:rPr lang="en-US">
              <a:latin typeface="Cera Pro"/>
            </a:rPr>
            <a:t>Ownership</a:t>
          </a:r>
        </a:p>
      </dgm:t>
    </dgm:pt>
    <dgm:pt modelId="{05BB9436-8933-4EFE-976E-01BAAD7BA7C9}" type="parTrans" cxnId="{82B5B73D-C5BB-43DE-B048-78AF67F0B122}">
      <dgm:prSet/>
      <dgm:spPr/>
    </dgm:pt>
    <dgm:pt modelId="{96640E39-C617-4411-8F23-CB1491576773}" type="sibTrans" cxnId="{82B5B73D-C5BB-43DE-B048-78AF67F0B122}">
      <dgm:prSet/>
      <dgm:spPr/>
      <dgm:t>
        <a:bodyPr/>
        <a:lstStyle/>
        <a:p>
          <a:endParaRPr lang="en-US"/>
        </a:p>
      </dgm:t>
    </dgm:pt>
    <dgm:pt modelId="{E51B9F2E-B2AB-4F3E-9949-5A80A8A56A78}">
      <dgm:prSet phldr="0"/>
      <dgm:spPr/>
      <dgm:t>
        <a:bodyPr/>
        <a:lstStyle/>
        <a:p>
          <a:r>
            <a:rPr lang="en-US">
              <a:latin typeface="Cera Pro"/>
              <a:ea typeface="Calibri"/>
              <a:cs typeface="Calibri"/>
            </a:rPr>
            <a:t>Councils</a:t>
          </a:r>
          <a:r>
            <a:rPr lang="en-US"/>
            <a:t> </a:t>
          </a:r>
          <a:r>
            <a:rPr lang="en-US">
              <a:latin typeface="Cera Pro"/>
            </a:rPr>
            <a:t>continue</a:t>
          </a:r>
          <a:r>
            <a:rPr lang="en-US"/>
            <a:t> to own and control water assets </a:t>
          </a:r>
          <a:r>
            <a:rPr lang="en-US">
              <a:latin typeface="Cera Pro"/>
            </a:rPr>
            <a:t>but in a new governance framework</a:t>
          </a:r>
          <a:r>
            <a:rPr lang="en-US">
              <a:latin typeface="Cera Pro"/>
              <a:ea typeface="Calibri"/>
              <a:cs typeface="Calibri"/>
            </a:rPr>
            <a:t> with a professional Board appointed by Councils based on competency and capability.</a:t>
          </a:r>
        </a:p>
      </dgm:t>
    </dgm:pt>
    <dgm:pt modelId="{58E7137C-52A7-4BE3-89FE-38707A5E813A}" type="parTrans" cxnId="{2E9080D2-88E7-4506-9D6A-F6023064FCAE}">
      <dgm:prSet/>
      <dgm:spPr/>
    </dgm:pt>
    <dgm:pt modelId="{240133A6-BA2C-46DE-AE6F-2EEAA64DA287}" type="sibTrans" cxnId="{2E9080D2-88E7-4506-9D6A-F6023064FCAE}">
      <dgm:prSet/>
      <dgm:spPr/>
      <dgm:t>
        <a:bodyPr/>
        <a:lstStyle/>
        <a:p>
          <a:endParaRPr lang="en-US"/>
        </a:p>
      </dgm:t>
    </dgm:pt>
    <dgm:pt modelId="{08FAAC2C-4BE2-4E8D-B6EA-E67157B1E47A}">
      <dgm:prSet phldr="0"/>
      <dgm:spPr/>
      <dgm:t>
        <a:bodyPr/>
        <a:lstStyle/>
        <a:p>
          <a:pPr>
            <a:defRPr b="1"/>
          </a:pPr>
          <a:r>
            <a:rPr lang="en-US">
              <a:latin typeface="Cera Pro"/>
            </a:rPr>
            <a:t>Relationships</a:t>
          </a:r>
        </a:p>
      </dgm:t>
    </dgm:pt>
    <dgm:pt modelId="{B4562966-BD8C-4D3A-90D6-D6302E8D61ED}" type="parTrans" cxnId="{3A31F433-3BD4-481A-AB09-894672C858E1}">
      <dgm:prSet/>
      <dgm:spPr/>
    </dgm:pt>
    <dgm:pt modelId="{C97110B2-2C47-4E96-B930-F4CA3D40AC67}" type="sibTrans" cxnId="{3A31F433-3BD4-481A-AB09-894672C858E1}">
      <dgm:prSet/>
      <dgm:spPr/>
      <dgm:t>
        <a:bodyPr/>
        <a:lstStyle/>
        <a:p>
          <a:endParaRPr lang="en-US"/>
        </a:p>
      </dgm:t>
    </dgm:pt>
    <dgm:pt modelId="{883E7E4F-6944-4596-AA4B-D4C454B2D72C}">
      <dgm:prSet phldr="0"/>
      <dgm:spPr/>
      <dgm:t>
        <a:bodyPr/>
        <a:lstStyle/>
        <a:p>
          <a:pPr>
            <a:defRPr b="1"/>
          </a:pPr>
          <a:r>
            <a:rPr lang="en-US">
              <a:latin typeface="Cera Pro"/>
            </a:rPr>
            <a:t>Customers </a:t>
          </a:r>
        </a:p>
      </dgm:t>
    </dgm:pt>
    <dgm:pt modelId="{7BA7FC51-7389-40B7-BD10-DDEBF37B634D}" type="parTrans" cxnId="{471BFBCC-A868-4BDC-B65B-64A6819A02D7}">
      <dgm:prSet/>
      <dgm:spPr/>
    </dgm:pt>
    <dgm:pt modelId="{7EE1C01F-65EC-4179-8FFB-C1BBE8A4F324}" type="sibTrans" cxnId="{471BFBCC-A868-4BDC-B65B-64A6819A02D7}">
      <dgm:prSet/>
      <dgm:spPr/>
      <dgm:t>
        <a:bodyPr/>
        <a:lstStyle/>
        <a:p>
          <a:endParaRPr lang="en-US"/>
        </a:p>
      </dgm:t>
    </dgm:pt>
    <dgm:pt modelId="{DC309967-E820-49B7-ACB9-5EB60E03F3FC}">
      <dgm:prSet phldr="0"/>
      <dgm:spPr/>
      <dgm:t>
        <a:bodyPr/>
        <a:lstStyle/>
        <a:p>
          <a:r>
            <a:rPr lang="en-US">
              <a:latin typeface="Cera Pro"/>
            </a:rPr>
            <a:t>When the WCCO is established will be agreed after consultation and when councils have decided whether they wish to be part of the WCCO.</a:t>
          </a:r>
        </a:p>
      </dgm:t>
    </dgm:pt>
    <dgm:pt modelId="{7062426C-35C1-4541-B965-5D6590ADB73D}" type="parTrans" cxnId="{DB44DC9C-314B-484D-BED9-C27AB0AD7167}">
      <dgm:prSet/>
      <dgm:spPr/>
    </dgm:pt>
    <dgm:pt modelId="{46BDF0B4-5F4B-4CCA-BA8E-FBAFB9CFD123}" type="sibTrans" cxnId="{DB44DC9C-314B-484D-BED9-C27AB0AD7167}">
      <dgm:prSet/>
      <dgm:spPr/>
      <dgm:t>
        <a:bodyPr/>
        <a:lstStyle/>
        <a:p>
          <a:endParaRPr lang="en-US"/>
        </a:p>
      </dgm:t>
    </dgm:pt>
    <dgm:pt modelId="{3E951893-8D63-4896-A222-D0B653569702}">
      <dgm:prSet phldr="0"/>
      <dgm:spPr/>
      <dgm:t>
        <a:bodyPr/>
        <a:lstStyle/>
        <a:p>
          <a:r>
            <a:rPr lang="en-US">
              <a:latin typeface="Cera Pro"/>
            </a:rPr>
            <a:t>The water services company will be 100% owned by councils (WCCO) with the value of water assets invested in by communities reflected in each councils share value. Only councils can hold shares and so </a:t>
          </a:r>
          <a:r>
            <a:rPr lang="en-US" err="1">
              <a:latin typeface="Cera Pro"/>
            </a:rPr>
            <a:t>privatisation</a:t>
          </a:r>
          <a:r>
            <a:rPr lang="en-US">
              <a:latin typeface="Cera Pro"/>
            </a:rPr>
            <a:t> is not possible.</a:t>
          </a:r>
          <a:endParaRPr lang="en-US">
            <a:latin typeface="Cera Pro"/>
            <a:ea typeface="Calibri"/>
            <a:cs typeface="Calibri"/>
          </a:endParaRPr>
        </a:p>
      </dgm:t>
    </dgm:pt>
    <dgm:pt modelId="{C454D489-5FB5-4489-85F2-743CBEDDAA87}" type="parTrans" cxnId="{679D5970-AA73-4C1D-8009-8A199E9CF65F}">
      <dgm:prSet/>
      <dgm:spPr/>
    </dgm:pt>
    <dgm:pt modelId="{FDFA779C-0350-4F84-B3C9-7DA13B4C0D14}" type="sibTrans" cxnId="{679D5970-AA73-4C1D-8009-8A199E9CF65F}">
      <dgm:prSet/>
      <dgm:spPr/>
      <dgm:t>
        <a:bodyPr/>
        <a:lstStyle/>
        <a:p>
          <a:endParaRPr lang="en-US"/>
        </a:p>
      </dgm:t>
    </dgm:pt>
    <dgm:pt modelId="{7CD7A039-0341-402B-BFFC-AE696521FC08}">
      <dgm:prSet phldr="0"/>
      <dgm:spPr/>
      <dgm:t>
        <a:bodyPr/>
        <a:lstStyle/>
        <a:p>
          <a:pPr>
            <a:defRPr b="1"/>
          </a:pPr>
          <a:r>
            <a:rPr lang="en-US">
              <a:latin typeface="Cera Pro"/>
              <a:ea typeface="Calibri"/>
              <a:cs typeface="Calibri"/>
            </a:rPr>
            <a:t>Influence</a:t>
          </a:r>
        </a:p>
      </dgm:t>
    </dgm:pt>
    <dgm:pt modelId="{EF6F8439-CF47-4E22-8169-F1C32D35B40C}" type="parTrans" cxnId="{E8E3DE9F-7A9F-47AE-9981-8C3826135F5A}">
      <dgm:prSet/>
      <dgm:spPr/>
    </dgm:pt>
    <dgm:pt modelId="{78415A49-9BB0-4629-9F7E-6A5477B5CA03}" type="sibTrans" cxnId="{E8E3DE9F-7A9F-47AE-9981-8C3826135F5A}">
      <dgm:prSet/>
      <dgm:spPr/>
      <dgm:t>
        <a:bodyPr/>
        <a:lstStyle/>
        <a:p>
          <a:endParaRPr lang="en-US"/>
        </a:p>
      </dgm:t>
    </dgm:pt>
    <dgm:pt modelId="{E684CD57-172C-4DB6-99D2-4611C5B03DBC}">
      <dgm:prSet phldr="0"/>
      <dgm:spPr/>
      <dgm:t>
        <a:bodyPr/>
        <a:lstStyle/>
        <a:p>
          <a:pPr rtl="0"/>
          <a:r>
            <a:rPr lang="en-US">
              <a:latin typeface="Cera Pro"/>
            </a:rPr>
            <a:t>Councils will inform and guide Board decision making, protect local voice and achieve mutually beneficial outcomes.  </a:t>
          </a:r>
        </a:p>
      </dgm:t>
    </dgm:pt>
    <dgm:pt modelId="{0C3A4DE8-B347-4D9E-858E-9A9E196172DD}" type="parTrans" cxnId="{6A264930-DE06-4AFD-87EC-14A94D893860}">
      <dgm:prSet/>
      <dgm:spPr/>
    </dgm:pt>
    <dgm:pt modelId="{149F17E7-661E-499D-8673-4145D2B7AB5D}" type="sibTrans" cxnId="{6A264930-DE06-4AFD-87EC-14A94D893860}">
      <dgm:prSet/>
      <dgm:spPr/>
      <dgm:t>
        <a:bodyPr/>
        <a:lstStyle/>
        <a:p>
          <a:endParaRPr lang="en-US"/>
        </a:p>
      </dgm:t>
    </dgm:pt>
    <dgm:pt modelId="{881B3520-CCB1-4AC6-85CA-E2E2CEA77701}">
      <dgm:prSet phldr="0"/>
      <dgm:spPr/>
      <dgm:t>
        <a:bodyPr/>
        <a:lstStyle/>
        <a:p>
          <a:r>
            <a:rPr lang="en-US">
              <a:latin typeface="Cera Pro"/>
            </a:rPr>
            <a:t>The WCCO will engage with </a:t>
          </a:r>
          <a:r>
            <a:rPr lang="en-US" err="1">
              <a:latin typeface="Cera Pro"/>
            </a:rPr>
            <a:t>manawhenua</a:t>
          </a:r>
          <a:r>
            <a:rPr lang="en-US">
              <a:latin typeface="Cera Pro"/>
            </a:rPr>
            <a:t> under the prevailing regulatory framework (RMA </a:t>
          </a:r>
          <a:r>
            <a:rPr lang="en-US" err="1">
              <a:latin typeface="Cera Pro"/>
            </a:rPr>
            <a:t>etc</a:t>
          </a:r>
          <a:r>
            <a:rPr lang="en-US">
              <a:latin typeface="Cera Pro"/>
            </a:rPr>
            <a:t>), will </a:t>
          </a:r>
          <a:r>
            <a:rPr lang="en-US" err="1">
              <a:latin typeface="Cera Pro"/>
            </a:rPr>
            <a:t>honour</a:t>
          </a:r>
          <a:r>
            <a:rPr lang="en-US">
              <a:latin typeface="Cera Pro"/>
            </a:rPr>
            <a:t> existing agreements and respond to such other expectations as stated by Councils.</a:t>
          </a:r>
        </a:p>
      </dgm:t>
    </dgm:pt>
    <dgm:pt modelId="{1913CCAA-EEAF-49F9-83A5-CC08AC8998EB}" type="parTrans" cxnId="{F601ABDF-D745-4278-8440-6FCF9391B262}">
      <dgm:prSet/>
      <dgm:spPr/>
    </dgm:pt>
    <dgm:pt modelId="{AF9E404D-6305-4191-8921-7678EF0360B1}" type="sibTrans" cxnId="{F601ABDF-D745-4278-8440-6FCF9391B262}">
      <dgm:prSet/>
      <dgm:spPr/>
      <dgm:t>
        <a:bodyPr/>
        <a:lstStyle/>
        <a:p>
          <a:endParaRPr lang="en-US"/>
        </a:p>
      </dgm:t>
    </dgm:pt>
    <dgm:pt modelId="{CB91588B-0EAB-4FE2-B373-F053184F4008}">
      <dgm:prSet phldr="0"/>
      <dgm:spPr/>
      <dgm:t>
        <a:bodyPr/>
        <a:lstStyle/>
        <a:p>
          <a:r>
            <a:rPr lang="en-US">
              <a:latin typeface="Cera Pro"/>
            </a:rPr>
            <a:t>The WCCO will </a:t>
          </a:r>
          <a:r>
            <a:rPr lang="en-US">
              <a:latin typeface="Cera Pro"/>
              <a:ea typeface="Calibri"/>
              <a:cs typeface="Calibri"/>
            </a:rPr>
            <a:t>invoice customers directly for water services and will </a:t>
          </a:r>
          <a:r>
            <a:rPr lang="en-US">
              <a:latin typeface="Cera Pro"/>
            </a:rPr>
            <a:t>independently set the price based on the cost of delivery – but this will be subject to regulation (e.g. Commerce Commission).</a:t>
          </a:r>
        </a:p>
      </dgm:t>
    </dgm:pt>
    <dgm:pt modelId="{098972D2-EC75-4050-A3FF-523BBB843862}" type="parTrans" cxnId="{04570D13-F4A3-4AC4-9678-8DA025C67401}">
      <dgm:prSet/>
      <dgm:spPr/>
    </dgm:pt>
    <dgm:pt modelId="{83A7ED00-8BA0-4288-8C3D-EE32D5FC8125}" type="sibTrans" cxnId="{04570D13-F4A3-4AC4-9678-8DA025C67401}">
      <dgm:prSet/>
      <dgm:spPr/>
      <dgm:t>
        <a:bodyPr/>
        <a:lstStyle/>
        <a:p>
          <a:endParaRPr lang="en-US"/>
        </a:p>
      </dgm:t>
    </dgm:pt>
    <dgm:pt modelId="{B9F72AD9-1EFE-40AE-9958-2AC17F0FEDE7}">
      <dgm:prSet phldr="0"/>
      <dgm:spPr/>
      <dgm:t>
        <a:bodyPr/>
        <a:lstStyle/>
        <a:p>
          <a:pPr>
            <a:defRPr b="1"/>
          </a:pPr>
          <a:r>
            <a:rPr lang="en-US">
              <a:latin typeface="Cera Pro"/>
            </a:rPr>
            <a:t>Timing</a:t>
          </a:r>
        </a:p>
      </dgm:t>
    </dgm:pt>
    <dgm:pt modelId="{18F95B69-9B2D-4610-9DC0-831B2F740E8F}" type="parTrans" cxnId="{9D07B77E-D27B-409F-84EC-DA26850C61D5}">
      <dgm:prSet/>
      <dgm:spPr/>
    </dgm:pt>
    <dgm:pt modelId="{EFF41184-752F-4BCC-A39C-8BCC3E2DD0F4}" type="sibTrans" cxnId="{9D07B77E-D27B-409F-84EC-DA26850C61D5}">
      <dgm:prSet/>
      <dgm:spPr/>
      <dgm:t>
        <a:bodyPr/>
        <a:lstStyle/>
        <a:p>
          <a:endParaRPr lang="en-US"/>
        </a:p>
      </dgm:t>
    </dgm:pt>
    <dgm:pt modelId="{02C03B7A-2FF4-4D7C-B5E4-6D4BC23295A6}">
      <dgm:prSet phldr="0"/>
      <dgm:spPr/>
      <dgm:t>
        <a:bodyPr/>
        <a:lstStyle/>
        <a:p>
          <a:r>
            <a:rPr lang="en-US">
              <a:latin typeface="Cera Pro"/>
            </a:rPr>
            <a:t>Councils can join the WCCO later subject to a pre-agreed process</a:t>
          </a:r>
        </a:p>
      </dgm:t>
    </dgm:pt>
    <dgm:pt modelId="{E084BDDE-6FD3-4E04-8208-06F39627C8D8}" type="parTrans" cxnId="{D45EAB50-F171-4F69-867D-00FE1727EBED}">
      <dgm:prSet/>
      <dgm:spPr/>
    </dgm:pt>
    <dgm:pt modelId="{174874DE-D1CF-4C7C-97EA-266584F112E1}" type="sibTrans" cxnId="{D45EAB50-F171-4F69-867D-00FE1727EBED}">
      <dgm:prSet/>
      <dgm:spPr/>
      <dgm:t>
        <a:bodyPr/>
        <a:lstStyle/>
        <a:p>
          <a:endParaRPr lang="en-US"/>
        </a:p>
      </dgm:t>
    </dgm:pt>
    <dgm:pt modelId="{518AA055-EC5B-4BC8-8589-ECFEA176A1B3}" type="pres">
      <dgm:prSet presAssocID="{2FF4DA2A-10B1-4EBA-B8A6-271829CB411D}" presName="Name0" presStyleCnt="0">
        <dgm:presLayoutVars>
          <dgm:dir/>
          <dgm:animLvl val="lvl"/>
          <dgm:resizeHandles val="exact"/>
        </dgm:presLayoutVars>
      </dgm:prSet>
      <dgm:spPr/>
    </dgm:pt>
    <dgm:pt modelId="{370A03A7-28A9-42AA-9C8B-366D69E45F36}" type="pres">
      <dgm:prSet presAssocID="{D8D13416-BD78-484B-B913-C5F7D90BF897}" presName="composite" presStyleCnt="0"/>
      <dgm:spPr/>
    </dgm:pt>
    <dgm:pt modelId="{D2FA911E-B4F4-46F7-866B-A33D25EDD906}" type="pres">
      <dgm:prSet presAssocID="{D8D13416-BD78-484B-B913-C5F7D90BF897}" presName="parTx" presStyleLbl="alignNode1" presStyleIdx="0" presStyleCnt="5">
        <dgm:presLayoutVars>
          <dgm:chMax val="0"/>
          <dgm:chPref val="0"/>
          <dgm:bulletEnabled val="1"/>
        </dgm:presLayoutVars>
      </dgm:prSet>
      <dgm:spPr/>
    </dgm:pt>
    <dgm:pt modelId="{3B5225EB-ED70-4BF7-A39A-FA6D6013C8B0}" type="pres">
      <dgm:prSet presAssocID="{D8D13416-BD78-484B-B913-C5F7D90BF897}" presName="desTx" presStyleLbl="alignAccFollowNode1" presStyleIdx="0" presStyleCnt="5">
        <dgm:presLayoutVars>
          <dgm:bulletEnabled val="1"/>
        </dgm:presLayoutVars>
      </dgm:prSet>
      <dgm:spPr/>
    </dgm:pt>
    <dgm:pt modelId="{4F8D5A60-389D-4672-BBB7-7F44AFF2C64D}" type="pres">
      <dgm:prSet presAssocID="{96640E39-C617-4411-8F23-CB1491576773}" presName="space" presStyleCnt="0"/>
      <dgm:spPr/>
    </dgm:pt>
    <dgm:pt modelId="{40ABC5CF-CBCC-4D17-BCC5-AD34FD9C3AF1}" type="pres">
      <dgm:prSet presAssocID="{7CD7A039-0341-402B-BFFC-AE696521FC08}" presName="composite" presStyleCnt="0"/>
      <dgm:spPr/>
    </dgm:pt>
    <dgm:pt modelId="{E4801323-5B8B-48D4-9482-8BF132FAD4C4}" type="pres">
      <dgm:prSet presAssocID="{7CD7A039-0341-402B-BFFC-AE696521FC08}" presName="parTx" presStyleLbl="alignNode1" presStyleIdx="1" presStyleCnt="5">
        <dgm:presLayoutVars>
          <dgm:chMax val="0"/>
          <dgm:chPref val="0"/>
          <dgm:bulletEnabled val="1"/>
        </dgm:presLayoutVars>
      </dgm:prSet>
      <dgm:spPr/>
    </dgm:pt>
    <dgm:pt modelId="{934344F8-4B27-4BEB-AFBA-E24CF5D66353}" type="pres">
      <dgm:prSet presAssocID="{7CD7A039-0341-402B-BFFC-AE696521FC08}" presName="desTx" presStyleLbl="alignAccFollowNode1" presStyleIdx="1" presStyleCnt="5">
        <dgm:presLayoutVars>
          <dgm:bulletEnabled val="1"/>
        </dgm:presLayoutVars>
      </dgm:prSet>
      <dgm:spPr/>
    </dgm:pt>
    <dgm:pt modelId="{3E526A36-75B0-4AF9-8734-EEED0AC96442}" type="pres">
      <dgm:prSet presAssocID="{78415A49-9BB0-4629-9F7E-6A5477B5CA03}" presName="space" presStyleCnt="0"/>
      <dgm:spPr/>
    </dgm:pt>
    <dgm:pt modelId="{1EAC5945-C361-48F3-877E-630154BC47B5}" type="pres">
      <dgm:prSet presAssocID="{08FAAC2C-4BE2-4E8D-B6EA-E67157B1E47A}" presName="composite" presStyleCnt="0"/>
      <dgm:spPr/>
    </dgm:pt>
    <dgm:pt modelId="{53C1E5FE-9C8F-4584-9E4F-8015C07F1C6C}" type="pres">
      <dgm:prSet presAssocID="{08FAAC2C-4BE2-4E8D-B6EA-E67157B1E47A}" presName="parTx" presStyleLbl="alignNode1" presStyleIdx="2" presStyleCnt="5">
        <dgm:presLayoutVars>
          <dgm:chMax val="0"/>
          <dgm:chPref val="0"/>
          <dgm:bulletEnabled val="1"/>
        </dgm:presLayoutVars>
      </dgm:prSet>
      <dgm:spPr/>
    </dgm:pt>
    <dgm:pt modelId="{3D732318-B6DF-4C0D-9C5E-93FBD1037E5B}" type="pres">
      <dgm:prSet presAssocID="{08FAAC2C-4BE2-4E8D-B6EA-E67157B1E47A}" presName="desTx" presStyleLbl="alignAccFollowNode1" presStyleIdx="2" presStyleCnt="5">
        <dgm:presLayoutVars>
          <dgm:bulletEnabled val="1"/>
        </dgm:presLayoutVars>
      </dgm:prSet>
      <dgm:spPr/>
    </dgm:pt>
    <dgm:pt modelId="{37A5D2E1-A1A7-4221-9AE7-D2FD388B838F}" type="pres">
      <dgm:prSet presAssocID="{C97110B2-2C47-4E96-B930-F4CA3D40AC67}" presName="space" presStyleCnt="0"/>
      <dgm:spPr/>
    </dgm:pt>
    <dgm:pt modelId="{8FD0C314-24F2-48C7-A7DA-BA9617758AA1}" type="pres">
      <dgm:prSet presAssocID="{883E7E4F-6944-4596-AA4B-D4C454B2D72C}" presName="composite" presStyleCnt="0"/>
      <dgm:spPr/>
    </dgm:pt>
    <dgm:pt modelId="{7E277933-FA29-4122-B42E-44BF70C063DE}" type="pres">
      <dgm:prSet presAssocID="{883E7E4F-6944-4596-AA4B-D4C454B2D72C}" presName="parTx" presStyleLbl="alignNode1" presStyleIdx="3" presStyleCnt="5">
        <dgm:presLayoutVars>
          <dgm:chMax val="0"/>
          <dgm:chPref val="0"/>
          <dgm:bulletEnabled val="1"/>
        </dgm:presLayoutVars>
      </dgm:prSet>
      <dgm:spPr/>
    </dgm:pt>
    <dgm:pt modelId="{F53FA9BB-DF87-431B-9A1D-CB703D282F72}" type="pres">
      <dgm:prSet presAssocID="{883E7E4F-6944-4596-AA4B-D4C454B2D72C}" presName="desTx" presStyleLbl="alignAccFollowNode1" presStyleIdx="3" presStyleCnt="5">
        <dgm:presLayoutVars>
          <dgm:bulletEnabled val="1"/>
        </dgm:presLayoutVars>
      </dgm:prSet>
      <dgm:spPr/>
    </dgm:pt>
    <dgm:pt modelId="{66A5403F-D9A9-4E30-9CFA-742CC7FF9055}" type="pres">
      <dgm:prSet presAssocID="{7EE1C01F-65EC-4179-8FFB-C1BBE8A4F324}" presName="space" presStyleCnt="0"/>
      <dgm:spPr/>
    </dgm:pt>
    <dgm:pt modelId="{2CBB69F2-4B73-4E5B-AD95-3EAD16A46572}" type="pres">
      <dgm:prSet presAssocID="{B9F72AD9-1EFE-40AE-9958-2AC17F0FEDE7}" presName="composite" presStyleCnt="0"/>
      <dgm:spPr/>
    </dgm:pt>
    <dgm:pt modelId="{6369E776-3C9C-425B-8C1A-D1AD61CF254D}" type="pres">
      <dgm:prSet presAssocID="{B9F72AD9-1EFE-40AE-9958-2AC17F0FEDE7}" presName="parTx" presStyleLbl="alignNode1" presStyleIdx="4" presStyleCnt="5">
        <dgm:presLayoutVars>
          <dgm:chMax val="0"/>
          <dgm:chPref val="0"/>
          <dgm:bulletEnabled val="1"/>
        </dgm:presLayoutVars>
      </dgm:prSet>
      <dgm:spPr/>
    </dgm:pt>
    <dgm:pt modelId="{6AC77E5D-4850-4F52-BF34-28F417E9D9B1}" type="pres">
      <dgm:prSet presAssocID="{B9F72AD9-1EFE-40AE-9958-2AC17F0FEDE7}" presName="desTx" presStyleLbl="alignAccFollowNode1" presStyleIdx="4" presStyleCnt="5">
        <dgm:presLayoutVars>
          <dgm:bulletEnabled val="1"/>
        </dgm:presLayoutVars>
      </dgm:prSet>
      <dgm:spPr/>
    </dgm:pt>
  </dgm:ptLst>
  <dgm:cxnLst>
    <dgm:cxn modelId="{04570D13-F4A3-4AC4-9678-8DA025C67401}" srcId="{883E7E4F-6944-4596-AA4B-D4C454B2D72C}" destId="{CB91588B-0EAB-4FE2-B373-F053184F4008}" srcOrd="0" destOrd="0" parTransId="{098972D2-EC75-4050-A3FF-523BBB843862}" sibTransId="{83A7ED00-8BA0-4288-8C3D-EE32D5FC8125}"/>
    <dgm:cxn modelId="{F4CE6C29-C1DC-4E2B-9EC2-CB95EE5D5CB5}" type="presOf" srcId="{DC309967-E820-49B7-ACB9-5EB60E03F3FC}" destId="{6AC77E5D-4850-4F52-BF34-28F417E9D9B1}" srcOrd="0" destOrd="0" presId="urn:microsoft.com/office/officeart/2005/8/layout/hList1"/>
    <dgm:cxn modelId="{6A264930-DE06-4AFD-87EC-14A94D893860}" srcId="{7CD7A039-0341-402B-BFFC-AE696521FC08}" destId="{E684CD57-172C-4DB6-99D2-4611C5B03DBC}" srcOrd="1" destOrd="0" parTransId="{0C3A4DE8-B347-4D9E-858E-9A9E196172DD}" sibTransId="{149F17E7-661E-499D-8673-4145D2B7AB5D}"/>
    <dgm:cxn modelId="{3A31F433-3BD4-481A-AB09-894672C858E1}" srcId="{2FF4DA2A-10B1-4EBA-B8A6-271829CB411D}" destId="{08FAAC2C-4BE2-4E8D-B6EA-E67157B1E47A}" srcOrd="2" destOrd="0" parTransId="{B4562966-BD8C-4D3A-90D6-D6302E8D61ED}" sibTransId="{C97110B2-2C47-4E96-B930-F4CA3D40AC67}"/>
    <dgm:cxn modelId="{F2E0EF37-7D43-4DF1-9213-0AD0DD1FF7CD}" type="presOf" srcId="{E51B9F2E-B2AB-4F3E-9949-5A80A8A56A78}" destId="{934344F8-4B27-4BEB-AFBA-E24CF5D66353}" srcOrd="0" destOrd="0" presId="urn:microsoft.com/office/officeart/2005/8/layout/hList1"/>
    <dgm:cxn modelId="{82B5B73D-C5BB-43DE-B048-78AF67F0B122}" srcId="{2FF4DA2A-10B1-4EBA-B8A6-271829CB411D}" destId="{D8D13416-BD78-484B-B913-C5F7D90BF897}" srcOrd="0" destOrd="0" parTransId="{05BB9436-8933-4EFE-976E-01BAAD7BA7C9}" sibTransId="{96640E39-C617-4411-8F23-CB1491576773}"/>
    <dgm:cxn modelId="{679D5970-AA73-4C1D-8009-8A199E9CF65F}" srcId="{D8D13416-BD78-484B-B913-C5F7D90BF897}" destId="{3E951893-8D63-4896-A222-D0B653569702}" srcOrd="0" destOrd="0" parTransId="{C454D489-5FB5-4489-85F2-743CBEDDAA87}" sibTransId="{FDFA779C-0350-4F84-B3C9-7DA13B4C0D14}"/>
    <dgm:cxn modelId="{D45EAB50-F171-4F69-867D-00FE1727EBED}" srcId="{B9F72AD9-1EFE-40AE-9958-2AC17F0FEDE7}" destId="{02C03B7A-2FF4-4D7C-B5E4-6D4BC23295A6}" srcOrd="1" destOrd="0" parTransId="{E084BDDE-6FD3-4E04-8208-06F39627C8D8}" sibTransId="{174874DE-D1CF-4C7C-97EA-266584F112E1}"/>
    <dgm:cxn modelId="{FC750C78-39E1-4B21-991E-4C83E541EE5C}" type="presOf" srcId="{08FAAC2C-4BE2-4E8D-B6EA-E67157B1E47A}" destId="{53C1E5FE-9C8F-4584-9E4F-8015C07F1C6C}" srcOrd="0" destOrd="0" presId="urn:microsoft.com/office/officeart/2005/8/layout/hList1"/>
    <dgm:cxn modelId="{D6547558-3F30-4088-8B90-FF972082B61E}" type="presOf" srcId="{E684CD57-172C-4DB6-99D2-4611C5B03DBC}" destId="{934344F8-4B27-4BEB-AFBA-E24CF5D66353}" srcOrd="0" destOrd="1" presId="urn:microsoft.com/office/officeart/2005/8/layout/hList1"/>
    <dgm:cxn modelId="{9D07B77E-D27B-409F-84EC-DA26850C61D5}" srcId="{2FF4DA2A-10B1-4EBA-B8A6-271829CB411D}" destId="{B9F72AD9-1EFE-40AE-9958-2AC17F0FEDE7}" srcOrd="4" destOrd="0" parTransId="{18F95B69-9B2D-4610-9DC0-831B2F740E8F}" sibTransId="{EFF41184-752F-4BCC-A39C-8BCC3E2DD0F4}"/>
    <dgm:cxn modelId="{9EDF6880-9088-4D55-8CB0-A472AF8A983A}" type="presOf" srcId="{7CD7A039-0341-402B-BFFC-AE696521FC08}" destId="{E4801323-5B8B-48D4-9482-8BF132FAD4C4}" srcOrd="0" destOrd="0" presId="urn:microsoft.com/office/officeart/2005/8/layout/hList1"/>
    <dgm:cxn modelId="{3D800781-8DBB-4D83-924E-697234B15F30}" type="presOf" srcId="{B9F72AD9-1EFE-40AE-9958-2AC17F0FEDE7}" destId="{6369E776-3C9C-425B-8C1A-D1AD61CF254D}" srcOrd="0" destOrd="0" presId="urn:microsoft.com/office/officeart/2005/8/layout/hList1"/>
    <dgm:cxn modelId="{9098C38C-CED6-4F05-B0B7-84FBC7C768D5}" type="presOf" srcId="{02C03B7A-2FF4-4D7C-B5E4-6D4BC23295A6}" destId="{6AC77E5D-4850-4F52-BF34-28F417E9D9B1}" srcOrd="0" destOrd="1" presId="urn:microsoft.com/office/officeart/2005/8/layout/hList1"/>
    <dgm:cxn modelId="{DB44DC9C-314B-484D-BED9-C27AB0AD7167}" srcId="{B9F72AD9-1EFE-40AE-9958-2AC17F0FEDE7}" destId="{DC309967-E820-49B7-ACB9-5EB60E03F3FC}" srcOrd="0" destOrd="0" parTransId="{7062426C-35C1-4541-B965-5D6590ADB73D}" sibTransId="{46BDF0B4-5F4B-4CCA-BA8E-FBAFB9CFD123}"/>
    <dgm:cxn modelId="{E8E3DE9F-7A9F-47AE-9981-8C3826135F5A}" srcId="{2FF4DA2A-10B1-4EBA-B8A6-271829CB411D}" destId="{7CD7A039-0341-402B-BFFC-AE696521FC08}" srcOrd="1" destOrd="0" parTransId="{EF6F8439-CF47-4E22-8169-F1C32D35B40C}" sibTransId="{78415A49-9BB0-4629-9F7E-6A5477B5CA03}"/>
    <dgm:cxn modelId="{A2B437C9-08AC-454E-9F2E-BCF6C24CADCF}" type="presOf" srcId="{CB91588B-0EAB-4FE2-B373-F053184F4008}" destId="{F53FA9BB-DF87-431B-9A1D-CB703D282F72}" srcOrd="0" destOrd="0" presId="urn:microsoft.com/office/officeart/2005/8/layout/hList1"/>
    <dgm:cxn modelId="{471BFBCC-A868-4BDC-B65B-64A6819A02D7}" srcId="{2FF4DA2A-10B1-4EBA-B8A6-271829CB411D}" destId="{883E7E4F-6944-4596-AA4B-D4C454B2D72C}" srcOrd="3" destOrd="0" parTransId="{7BA7FC51-7389-40B7-BD10-DDEBF37B634D}" sibTransId="{7EE1C01F-65EC-4179-8FFB-C1BBE8A4F324}"/>
    <dgm:cxn modelId="{2E9080D2-88E7-4506-9D6A-F6023064FCAE}" srcId="{7CD7A039-0341-402B-BFFC-AE696521FC08}" destId="{E51B9F2E-B2AB-4F3E-9949-5A80A8A56A78}" srcOrd="0" destOrd="0" parTransId="{58E7137C-52A7-4BE3-89FE-38707A5E813A}" sibTransId="{240133A6-BA2C-46DE-AE6F-2EEAA64DA287}"/>
    <dgm:cxn modelId="{B40667D7-47A1-4594-B104-11067A8D3BB0}" type="presOf" srcId="{3E951893-8D63-4896-A222-D0B653569702}" destId="{3B5225EB-ED70-4BF7-A39A-FA6D6013C8B0}" srcOrd="0" destOrd="0" presId="urn:microsoft.com/office/officeart/2005/8/layout/hList1"/>
    <dgm:cxn modelId="{F601ABDF-D745-4278-8440-6FCF9391B262}" srcId="{08FAAC2C-4BE2-4E8D-B6EA-E67157B1E47A}" destId="{881B3520-CCB1-4AC6-85CA-E2E2CEA77701}" srcOrd="0" destOrd="0" parTransId="{1913CCAA-EEAF-49F9-83A5-CC08AC8998EB}" sibTransId="{AF9E404D-6305-4191-8921-7678EF0360B1}"/>
    <dgm:cxn modelId="{7B0C7BEA-4C5E-4E76-B3B2-0568773D3891}" type="presOf" srcId="{883E7E4F-6944-4596-AA4B-D4C454B2D72C}" destId="{7E277933-FA29-4122-B42E-44BF70C063DE}" srcOrd="0" destOrd="0" presId="urn:microsoft.com/office/officeart/2005/8/layout/hList1"/>
    <dgm:cxn modelId="{90842DEB-4515-4B20-8FC9-668C9EA5D72E}" type="presOf" srcId="{D8D13416-BD78-484B-B913-C5F7D90BF897}" destId="{D2FA911E-B4F4-46F7-866B-A33D25EDD906}" srcOrd="0" destOrd="0" presId="urn:microsoft.com/office/officeart/2005/8/layout/hList1"/>
    <dgm:cxn modelId="{19EBC0FB-1676-4B1A-A437-944270E384AD}" type="presOf" srcId="{881B3520-CCB1-4AC6-85CA-E2E2CEA77701}" destId="{3D732318-B6DF-4C0D-9C5E-93FBD1037E5B}" srcOrd="0" destOrd="0" presId="urn:microsoft.com/office/officeart/2005/8/layout/hList1"/>
    <dgm:cxn modelId="{04EBF9FC-2F97-4A4A-B3B7-FDD13E6B1492}" type="presOf" srcId="{2FF4DA2A-10B1-4EBA-B8A6-271829CB411D}" destId="{518AA055-EC5B-4BC8-8589-ECFEA176A1B3}" srcOrd="0" destOrd="0" presId="urn:microsoft.com/office/officeart/2005/8/layout/hList1"/>
    <dgm:cxn modelId="{37FC1BEA-F476-4716-80C6-D5A3E0EB924A}" type="presParOf" srcId="{518AA055-EC5B-4BC8-8589-ECFEA176A1B3}" destId="{370A03A7-28A9-42AA-9C8B-366D69E45F36}" srcOrd="0" destOrd="0" presId="urn:microsoft.com/office/officeart/2005/8/layout/hList1"/>
    <dgm:cxn modelId="{18ED92AE-BD71-4CF4-BB1C-DADF95293DAB}" type="presParOf" srcId="{370A03A7-28A9-42AA-9C8B-366D69E45F36}" destId="{D2FA911E-B4F4-46F7-866B-A33D25EDD906}" srcOrd="0" destOrd="0" presId="urn:microsoft.com/office/officeart/2005/8/layout/hList1"/>
    <dgm:cxn modelId="{CEB1F91C-58D6-4606-BFEA-FF20659DDF5B}" type="presParOf" srcId="{370A03A7-28A9-42AA-9C8B-366D69E45F36}" destId="{3B5225EB-ED70-4BF7-A39A-FA6D6013C8B0}" srcOrd="1" destOrd="0" presId="urn:microsoft.com/office/officeart/2005/8/layout/hList1"/>
    <dgm:cxn modelId="{EBD9795C-1711-48D2-A19E-D9EE8AAD8828}" type="presParOf" srcId="{518AA055-EC5B-4BC8-8589-ECFEA176A1B3}" destId="{4F8D5A60-389D-4672-BBB7-7F44AFF2C64D}" srcOrd="1" destOrd="0" presId="urn:microsoft.com/office/officeart/2005/8/layout/hList1"/>
    <dgm:cxn modelId="{DEA67AA5-7750-44BA-9C78-EE4AE9EC7701}" type="presParOf" srcId="{518AA055-EC5B-4BC8-8589-ECFEA176A1B3}" destId="{40ABC5CF-CBCC-4D17-BCC5-AD34FD9C3AF1}" srcOrd="2" destOrd="0" presId="urn:microsoft.com/office/officeart/2005/8/layout/hList1"/>
    <dgm:cxn modelId="{CE75D9F4-02EB-4E28-8C78-39E804C8537D}" type="presParOf" srcId="{40ABC5CF-CBCC-4D17-BCC5-AD34FD9C3AF1}" destId="{E4801323-5B8B-48D4-9482-8BF132FAD4C4}" srcOrd="0" destOrd="0" presId="urn:microsoft.com/office/officeart/2005/8/layout/hList1"/>
    <dgm:cxn modelId="{2EB097F0-9AA1-4E76-ABAC-2B6CD9789087}" type="presParOf" srcId="{40ABC5CF-CBCC-4D17-BCC5-AD34FD9C3AF1}" destId="{934344F8-4B27-4BEB-AFBA-E24CF5D66353}" srcOrd="1" destOrd="0" presId="urn:microsoft.com/office/officeart/2005/8/layout/hList1"/>
    <dgm:cxn modelId="{C6350D27-4853-4A53-B0D5-0ECC7BEC4A4A}" type="presParOf" srcId="{518AA055-EC5B-4BC8-8589-ECFEA176A1B3}" destId="{3E526A36-75B0-4AF9-8734-EEED0AC96442}" srcOrd="3" destOrd="0" presId="urn:microsoft.com/office/officeart/2005/8/layout/hList1"/>
    <dgm:cxn modelId="{350AC69A-0CFA-4BCE-8E18-307C9BA6E3DB}" type="presParOf" srcId="{518AA055-EC5B-4BC8-8589-ECFEA176A1B3}" destId="{1EAC5945-C361-48F3-877E-630154BC47B5}" srcOrd="4" destOrd="0" presId="urn:microsoft.com/office/officeart/2005/8/layout/hList1"/>
    <dgm:cxn modelId="{14D9949C-A575-4CB1-A12C-5EA881A838FB}" type="presParOf" srcId="{1EAC5945-C361-48F3-877E-630154BC47B5}" destId="{53C1E5FE-9C8F-4584-9E4F-8015C07F1C6C}" srcOrd="0" destOrd="0" presId="urn:microsoft.com/office/officeart/2005/8/layout/hList1"/>
    <dgm:cxn modelId="{B57A0590-41AC-41C6-BDF6-D05A372AEAD2}" type="presParOf" srcId="{1EAC5945-C361-48F3-877E-630154BC47B5}" destId="{3D732318-B6DF-4C0D-9C5E-93FBD1037E5B}" srcOrd="1" destOrd="0" presId="urn:microsoft.com/office/officeart/2005/8/layout/hList1"/>
    <dgm:cxn modelId="{61E9980A-59FA-48FD-80F3-6C5722FCE375}" type="presParOf" srcId="{518AA055-EC5B-4BC8-8589-ECFEA176A1B3}" destId="{37A5D2E1-A1A7-4221-9AE7-D2FD388B838F}" srcOrd="5" destOrd="0" presId="urn:microsoft.com/office/officeart/2005/8/layout/hList1"/>
    <dgm:cxn modelId="{84B6913B-A99D-4BC7-A982-0FD3E43B4546}" type="presParOf" srcId="{518AA055-EC5B-4BC8-8589-ECFEA176A1B3}" destId="{8FD0C314-24F2-48C7-A7DA-BA9617758AA1}" srcOrd="6" destOrd="0" presId="urn:microsoft.com/office/officeart/2005/8/layout/hList1"/>
    <dgm:cxn modelId="{B4E6979B-9291-47F1-AA2B-0C15673E82A5}" type="presParOf" srcId="{8FD0C314-24F2-48C7-A7DA-BA9617758AA1}" destId="{7E277933-FA29-4122-B42E-44BF70C063DE}" srcOrd="0" destOrd="0" presId="urn:microsoft.com/office/officeart/2005/8/layout/hList1"/>
    <dgm:cxn modelId="{8A53AEFD-6E25-4E82-A671-194F4B4C191E}" type="presParOf" srcId="{8FD0C314-24F2-48C7-A7DA-BA9617758AA1}" destId="{F53FA9BB-DF87-431B-9A1D-CB703D282F72}" srcOrd="1" destOrd="0" presId="urn:microsoft.com/office/officeart/2005/8/layout/hList1"/>
    <dgm:cxn modelId="{786A1478-ACE6-4F98-8089-D6B8E0273FF3}" type="presParOf" srcId="{518AA055-EC5B-4BC8-8589-ECFEA176A1B3}" destId="{66A5403F-D9A9-4E30-9CFA-742CC7FF9055}" srcOrd="7" destOrd="0" presId="urn:microsoft.com/office/officeart/2005/8/layout/hList1"/>
    <dgm:cxn modelId="{2F6D0D6E-DFD8-476A-AE34-62C649658965}" type="presParOf" srcId="{518AA055-EC5B-4BC8-8589-ECFEA176A1B3}" destId="{2CBB69F2-4B73-4E5B-AD95-3EAD16A46572}" srcOrd="8" destOrd="0" presId="urn:microsoft.com/office/officeart/2005/8/layout/hList1"/>
    <dgm:cxn modelId="{8A9449E8-7212-4F21-865C-5C338915F5E5}" type="presParOf" srcId="{2CBB69F2-4B73-4E5B-AD95-3EAD16A46572}" destId="{6369E776-3C9C-425B-8C1A-D1AD61CF254D}" srcOrd="0" destOrd="0" presId="urn:microsoft.com/office/officeart/2005/8/layout/hList1"/>
    <dgm:cxn modelId="{F6ACB15E-9523-4727-8488-4E6A6F3749F0}" type="presParOf" srcId="{2CBB69F2-4B73-4E5B-AD95-3EAD16A46572}" destId="{6AC77E5D-4850-4F52-BF34-28F417E9D9B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A5A2E-6C4A-4AD9-8345-1518C9C1CE0B}"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F59FD941-0AED-4511-B212-C7C65E6ED8C2}">
      <dgm:prSet/>
      <dgm:spPr/>
      <dgm:t>
        <a:bodyPr/>
        <a:lstStyle/>
        <a:p>
          <a:r>
            <a:rPr lang="en-US" b="1"/>
            <a:t>Step 1</a:t>
          </a:r>
          <a:r>
            <a:rPr lang="en-US"/>
            <a:t>: Agree response to "relevant questions" for nominal CCO </a:t>
          </a:r>
        </a:p>
      </dgm:t>
    </dgm:pt>
    <dgm:pt modelId="{12EAC0A0-F352-40B0-BED0-399707CF1AA5}" type="parTrans" cxnId="{AF4324C8-ACFC-4553-8244-06237A10066C}">
      <dgm:prSet/>
      <dgm:spPr/>
      <dgm:t>
        <a:bodyPr/>
        <a:lstStyle/>
        <a:p>
          <a:endParaRPr lang="en-US"/>
        </a:p>
      </dgm:t>
    </dgm:pt>
    <dgm:pt modelId="{A5612C61-ED3B-4435-B16A-2DBEF41CF1B3}" type="sibTrans" cxnId="{AF4324C8-ACFC-4553-8244-06237A10066C}">
      <dgm:prSet phldrT="1" phldr="0"/>
      <dgm:spPr/>
      <dgm:t>
        <a:bodyPr/>
        <a:lstStyle/>
        <a:p>
          <a:r>
            <a:rPr lang="en-US"/>
            <a:t>1</a:t>
          </a:r>
        </a:p>
      </dgm:t>
    </dgm:pt>
    <dgm:pt modelId="{3EC709CB-D289-48AE-A09B-FB270A704864}">
      <dgm:prSet/>
      <dgm:spPr/>
      <dgm:t>
        <a:bodyPr/>
        <a:lstStyle/>
        <a:p>
          <a:r>
            <a:rPr lang="en-US" b="1"/>
            <a:t>Step 2</a:t>
          </a:r>
          <a:r>
            <a:rPr lang="en-US"/>
            <a:t>: Confirm preferred option</a:t>
          </a:r>
        </a:p>
      </dgm:t>
    </dgm:pt>
    <dgm:pt modelId="{F321A825-2735-4759-8327-86A9F43625B9}" type="parTrans" cxnId="{999BB740-FBAD-4213-98C5-873468F52736}">
      <dgm:prSet/>
      <dgm:spPr/>
      <dgm:t>
        <a:bodyPr/>
        <a:lstStyle/>
        <a:p>
          <a:endParaRPr lang="en-US"/>
        </a:p>
      </dgm:t>
    </dgm:pt>
    <dgm:pt modelId="{5E164851-B97E-4CF6-AF8E-465A7F176A52}" type="sibTrans" cxnId="{999BB740-FBAD-4213-98C5-873468F52736}">
      <dgm:prSet phldrT="2" phldr="0"/>
      <dgm:spPr/>
      <dgm:t>
        <a:bodyPr/>
        <a:lstStyle/>
        <a:p>
          <a:r>
            <a:rPr lang="en-US"/>
            <a:t>2</a:t>
          </a:r>
        </a:p>
      </dgm:t>
    </dgm:pt>
    <dgm:pt modelId="{843C00C7-91AE-4AD0-AE19-36F88EAC1E89}">
      <dgm:prSet/>
      <dgm:spPr/>
      <dgm:t>
        <a:bodyPr/>
        <a:lstStyle/>
        <a:p>
          <a:r>
            <a:rPr lang="en-US" b="1"/>
            <a:t>Step 3</a:t>
          </a:r>
          <a:r>
            <a:rPr lang="en-US"/>
            <a:t>: Report to Mayoral Forum to capture preferred options for the nominal CCO</a:t>
          </a:r>
        </a:p>
      </dgm:t>
    </dgm:pt>
    <dgm:pt modelId="{739DD3EB-F0FC-42A6-BEE8-AA0C29D103FB}" type="parTrans" cxnId="{92D1D282-F014-4764-A857-2C481D7696A1}">
      <dgm:prSet/>
      <dgm:spPr/>
      <dgm:t>
        <a:bodyPr/>
        <a:lstStyle/>
        <a:p>
          <a:endParaRPr lang="en-US"/>
        </a:p>
      </dgm:t>
    </dgm:pt>
    <dgm:pt modelId="{68F992D9-038A-4725-AF6E-38BC83E76827}" type="sibTrans" cxnId="{92D1D282-F014-4764-A857-2C481D7696A1}">
      <dgm:prSet phldrT="3" phldr="0"/>
      <dgm:spPr/>
      <dgm:t>
        <a:bodyPr/>
        <a:lstStyle/>
        <a:p>
          <a:r>
            <a:rPr lang="en-US"/>
            <a:t>3</a:t>
          </a:r>
        </a:p>
      </dgm:t>
    </dgm:pt>
    <dgm:pt modelId="{416E6A6C-846D-42F6-8FBA-929C1816797B}" type="pres">
      <dgm:prSet presAssocID="{F69A5A2E-6C4A-4AD9-8345-1518C9C1CE0B}" presName="Name0" presStyleCnt="0">
        <dgm:presLayoutVars>
          <dgm:animLvl val="lvl"/>
          <dgm:resizeHandles val="exact"/>
        </dgm:presLayoutVars>
      </dgm:prSet>
      <dgm:spPr/>
    </dgm:pt>
    <dgm:pt modelId="{BC2B23EB-4A9F-49BD-AF1A-6F81BB8963A0}" type="pres">
      <dgm:prSet presAssocID="{F59FD941-0AED-4511-B212-C7C65E6ED8C2}" presName="compositeNode" presStyleCnt="0">
        <dgm:presLayoutVars>
          <dgm:bulletEnabled val="1"/>
        </dgm:presLayoutVars>
      </dgm:prSet>
      <dgm:spPr/>
    </dgm:pt>
    <dgm:pt modelId="{506AF897-2CF1-4A47-AB39-A685B5A476DA}" type="pres">
      <dgm:prSet presAssocID="{F59FD941-0AED-4511-B212-C7C65E6ED8C2}" presName="bgRect" presStyleLbl="bgAccFollowNode1" presStyleIdx="0" presStyleCnt="3"/>
      <dgm:spPr/>
    </dgm:pt>
    <dgm:pt modelId="{23C7FE18-6558-4B62-9F87-7C3F7FA8F0AF}" type="pres">
      <dgm:prSet presAssocID="{A5612C61-ED3B-4435-B16A-2DBEF41CF1B3}" presName="sibTransNodeCircle" presStyleLbl="alignNode1" presStyleIdx="0" presStyleCnt="6">
        <dgm:presLayoutVars>
          <dgm:chMax val="0"/>
          <dgm:bulletEnabled/>
        </dgm:presLayoutVars>
      </dgm:prSet>
      <dgm:spPr/>
    </dgm:pt>
    <dgm:pt modelId="{6B3891CE-9F26-450F-AE0A-0969872F172C}" type="pres">
      <dgm:prSet presAssocID="{F59FD941-0AED-4511-B212-C7C65E6ED8C2}" presName="bottomLine" presStyleLbl="alignNode1" presStyleIdx="1" presStyleCnt="6">
        <dgm:presLayoutVars/>
      </dgm:prSet>
      <dgm:spPr/>
    </dgm:pt>
    <dgm:pt modelId="{A6F77D3D-4D41-4F76-9630-0B60E7B91C5F}" type="pres">
      <dgm:prSet presAssocID="{F59FD941-0AED-4511-B212-C7C65E6ED8C2}" presName="nodeText" presStyleLbl="bgAccFollowNode1" presStyleIdx="0" presStyleCnt="3">
        <dgm:presLayoutVars>
          <dgm:bulletEnabled val="1"/>
        </dgm:presLayoutVars>
      </dgm:prSet>
      <dgm:spPr/>
    </dgm:pt>
    <dgm:pt modelId="{DE36CB1F-2A10-495B-9736-78A7D4DB557A}" type="pres">
      <dgm:prSet presAssocID="{A5612C61-ED3B-4435-B16A-2DBEF41CF1B3}" presName="sibTrans" presStyleCnt="0"/>
      <dgm:spPr/>
    </dgm:pt>
    <dgm:pt modelId="{87EACB13-1DB9-458B-96E5-CF674B797A13}" type="pres">
      <dgm:prSet presAssocID="{3EC709CB-D289-48AE-A09B-FB270A704864}" presName="compositeNode" presStyleCnt="0">
        <dgm:presLayoutVars>
          <dgm:bulletEnabled val="1"/>
        </dgm:presLayoutVars>
      </dgm:prSet>
      <dgm:spPr/>
    </dgm:pt>
    <dgm:pt modelId="{69D7625C-9C46-4A5C-BCCD-A3C4E903C063}" type="pres">
      <dgm:prSet presAssocID="{3EC709CB-D289-48AE-A09B-FB270A704864}" presName="bgRect" presStyleLbl="bgAccFollowNode1" presStyleIdx="1" presStyleCnt="3"/>
      <dgm:spPr/>
    </dgm:pt>
    <dgm:pt modelId="{70A700D0-DA54-492A-96B8-FF56060C7F83}" type="pres">
      <dgm:prSet presAssocID="{5E164851-B97E-4CF6-AF8E-465A7F176A52}" presName="sibTransNodeCircle" presStyleLbl="alignNode1" presStyleIdx="2" presStyleCnt="6">
        <dgm:presLayoutVars>
          <dgm:chMax val="0"/>
          <dgm:bulletEnabled/>
        </dgm:presLayoutVars>
      </dgm:prSet>
      <dgm:spPr/>
    </dgm:pt>
    <dgm:pt modelId="{FDDACE2A-D7CC-465F-B1A0-559DAED4B761}" type="pres">
      <dgm:prSet presAssocID="{3EC709CB-D289-48AE-A09B-FB270A704864}" presName="bottomLine" presStyleLbl="alignNode1" presStyleIdx="3" presStyleCnt="6">
        <dgm:presLayoutVars/>
      </dgm:prSet>
      <dgm:spPr/>
    </dgm:pt>
    <dgm:pt modelId="{9E9AEF46-59A1-4D03-B7EC-D529EC608210}" type="pres">
      <dgm:prSet presAssocID="{3EC709CB-D289-48AE-A09B-FB270A704864}" presName="nodeText" presStyleLbl="bgAccFollowNode1" presStyleIdx="1" presStyleCnt="3">
        <dgm:presLayoutVars>
          <dgm:bulletEnabled val="1"/>
        </dgm:presLayoutVars>
      </dgm:prSet>
      <dgm:spPr/>
    </dgm:pt>
    <dgm:pt modelId="{031F8EC6-545E-40C0-B152-FFE5645D26A7}" type="pres">
      <dgm:prSet presAssocID="{5E164851-B97E-4CF6-AF8E-465A7F176A52}" presName="sibTrans" presStyleCnt="0"/>
      <dgm:spPr/>
    </dgm:pt>
    <dgm:pt modelId="{B09E0079-6E4B-44B1-B377-97D3ABD302D7}" type="pres">
      <dgm:prSet presAssocID="{843C00C7-91AE-4AD0-AE19-36F88EAC1E89}" presName="compositeNode" presStyleCnt="0">
        <dgm:presLayoutVars>
          <dgm:bulletEnabled val="1"/>
        </dgm:presLayoutVars>
      </dgm:prSet>
      <dgm:spPr/>
    </dgm:pt>
    <dgm:pt modelId="{36AAEFB6-0097-4071-9460-73416FADCA7A}" type="pres">
      <dgm:prSet presAssocID="{843C00C7-91AE-4AD0-AE19-36F88EAC1E89}" presName="bgRect" presStyleLbl="bgAccFollowNode1" presStyleIdx="2" presStyleCnt="3"/>
      <dgm:spPr/>
    </dgm:pt>
    <dgm:pt modelId="{1FCC98DE-EF54-4950-9CD7-E611DE17D30F}" type="pres">
      <dgm:prSet presAssocID="{68F992D9-038A-4725-AF6E-38BC83E76827}" presName="sibTransNodeCircle" presStyleLbl="alignNode1" presStyleIdx="4" presStyleCnt="6">
        <dgm:presLayoutVars>
          <dgm:chMax val="0"/>
          <dgm:bulletEnabled/>
        </dgm:presLayoutVars>
      </dgm:prSet>
      <dgm:spPr/>
    </dgm:pt>
    <dgm:pt modelId="{6E912558-CBBF-4B89-8747-AAB8E86CE169}" type="pres">
      <dgm:prSet presAssocID="{843C00C7-91AE-4AD0-AE19-36F88EAC1E89}" presName="bottomLine" presStyleLbl="alignNode1" presStyleIdx="5" presStyleCnt="6">
        <dgm:presLayoutVars/>
      </dgm:prSet>
      <dgm:spPr/>
    </dgm:pt>
    <dgm:pt modelId="{C054A746-9485-4602-9B1B-7B21153F32CC}" type="pres">
      <dgm:prSet presAssocID="{843C00C7-91AE-4AD0-AE19-36F88EAC1E89}" presName="nodeText" presStyleLbl="bgAccFollowNode1" presStyleIdx="2" presStyleCnt="3">
        <dgm:presLayoutVars>
          <dgm:bulletEnabled val="1"/>
        </dgm:presLayoutVars>
      </dgm:prSet>
      <dgm:spPr/>
    </dgm:pt>
  </dgm:ptLst>
  <dgm:cxnLst>
    <dgm:cxn modelId="{45CDE534-A278-40F7-B1ED-61FD98178A99}" type="presOf" srcId="{A5612C61-ED3B-4435-B16A-2DBEF41CF1B3}" destId="{23C7FE18-6558-4B62-9F87-7C3F7FA8F0AF}" srcOrd="0" destOrd="0" presId="urn:microsoft.com/office/officeart/2016/7/layout/BasicLinearProcessNumbered"/>
    <dgm:cxn modelId="{999BB740-FBAD-4213-98C5-873468F52736}" srcId="{F69A5A2E-6C4A-4AD9-8345-1518C9C1CE0B}" destId="{3EC709CB-D289-48AE-A09B-FB270A704864}" srcOrd="1" destOrd="0" parTransId="{F321A825-2735-4759-8327-86A9F43625B9}" sibTransId="{5E164851-B97E-4CF6-AF8E-465A7F176A52}"/>
    <dgm:cxn modelId="{2980264E-9D6B-4D3F-B799-52EB56F480AA}" type="presOf" srcId="{F69A5A2E-6C4A-4AD9-8345-1518C9C1CE0B}" destId="{416E6A6C-846D-42F6-8FBA-929C1816797B}" srcOrd="0" destOrd="0" presId="urn:microsoft.com/office/officeart/2016/7/layout/BasicLinearProcessNumbered"/>
    <dgm:cxn modelId="{AC89476F-CABF-4797-8C9E-E29B51BB484B}" type="presOf" srcId="{843C00C7-91AE-4AD0-AE19-36F88EAC1E89}" destId="{C054A746-9485-4602-9B1B-7B21153F32CC}" srcOrd="1" destOrd="0" presId="urn:microsoft.com/office/officeart/2016/7/layout/BasicLinearProcessNumbered"/>
    <dgm:cxn modelId="{830F8171-EA37-4A90-A3AA-BF8CD56E5CA3}" type="presOf" srcId="{3EC709CB-D289-48AE-A09B-FB270A704864}" destId="{69D7625C-9C46-4A5C-BCCD-A3C4E903C063}" srcOrd="0" destOrd="0" presId="urn:microsoft.com/office/officeart/2016/7/layout/BasicLinearProcessNumbered"/>
    <dgm:cxn modelId="{A2A97276-3280-462A-B0B1-5C17881813DC}" type="presOf" srcId="{F59FD941-0AED-4511-B212-C7C65E6ED8C2}" destId="{A6F77D3D-4D41-4F76-9630-0B60E7B91C5F}" srcOrd="1" destOrd="0" presId="urn:microsoft.com/office/officeart/2016/7/layout/BasicLinearProcessNumbered"/>
    <dgm:cxn modelId="{B17E977C-D8D3-414D-9E9F-D188BE18D94F}" type="presOf" srcId="{5E164851-B97E-4CF6-AF8E-465A7F176A52}" destId="{70A700D0-DA54-492A-96B8-FF56060C7F83}" srcOrd="0" destOrd="0" presId="urn:microsoft.com/office/officeart/2016/7/layout/BasicLinearProcessNumbered"/>
    <dgm:cxn modelId="{92D1D282-F014-4764-A857-2C481D7696A1}" srcId="{F69A5A2E-6C4A-4AD9-8345-1518C9C1CE0B}" destId="{843C00C7-91AE-4AD0-AE19-36F88EAC1E89}" srcOrd="2" destOrd="0" parTransId="{739DD3EB-F0FC-42A6-BEE8-AA0C29D103FB}" sibTransId="{68F992D9-038A-4725-AF6E-38BC83E76827}"/>
    <dgm:cxn modelId="{22DF579D-8780-4CF6-ACFE-6F838EEBA71A}" type="presOf" srcId="{F59FD941-0AED-4511-B212-C7C65E6ED8C2}" destId="{506AF897-2CF1-4A47-AB39-A685B5A476DA}" srcOrd="0" destOrd="0" presId="urn:microsoft.com/office/officeart/2016/7/layout/BasicLinearProcessNumbered"/>
    <dgm:cxn modelId="{C7DD68A7-B525-432F-93EB-4B94B607DBEF}" type="presOf" srcId="{3EC709CB-D289-48AE-A09B-FB270A704864}" destId="{9E9AEF46-59A1-4D03-B7EC-D529EC608210}" srcOrd="1" destOrd="0" presId="urn:microsoft.com/office/officeart/2016/7/layout/BasicLinearProcessNumbered"/>
    <dgm:cxn modelId="{737774BB-E9C5-4829-A0BE-08030CE2F6BB}" type="presOf" srcId="{68F992D9-038A-4725-AF6E-38BC83E76827}" destId="{1FCC98DE-EF54-4950-9CD7-E611DE17D30F}" srcOrd="0" destOrd="0" presId="urn:microsoft.com/office/officeart/2016/7/layout/BasicLinearProcessNumbered"/>
    <dgm:cxn modelId="{AF4324C8-ACFC-4553-8244-06237A10066C}" srcId="{F69A5A2E-6C4A-4AD9-8345-1518C9C1CE0B}" destId="{F59FD941-0AED-4511-B212-C7C65E6ED8C2}" srcOrd="0" destOrd="0" parTransId="{12EAC0A0-F352-40B0-BED0-399707CF1AA5}" sibTransId="{A5612C61-ED3B-4435-B16A-2DBEF41CF1B3}"/>
    <dgm:cxn modelId="{FF6D4BC8-7D71-4822-BAD7-621BFAEF1DA0}" type="presOf" srcId="{843C00C7-91AE-4AD0-AE19-36F88EAC1E89}" destId="{36AAEFB6-0097-4071-9460-73416FADCA7A}" srcOrd="0" destOrd="0" presId="urn:microsoft.com/office/officeart/2016/7/layout/BasicLinearProcessNumbered"/>
    <dgm:cxn modelId="{CEC07393-9383-49C0-97EE-F9EE3BF25BD2}" type="presParOf" srcId="{416E6A6C-846D-42F6-8FBA-929C1816797B}" destId="{BC2B23EB-4A9F-49BD-AF1A-6F81BB8963A0}" srcOrd="0" destOrd="0" presId="urn:microsoft.com/office/officeart/2016/7/layout/BasicLinearProcessNumbered"/>
    <dgm:cxn modelId="{B04F3935-7B68-4C6B-BA80-BD5E528EAF42}" type="presParOf" srcId="{BC2B23EB-4A9F-49BD-AF1A-6F81BB8963A0}" destId="{506AF897-2CF1-4A47-AB39-A685B5A476DA}" srcOrd="0" destOrd="0" presId="urn:microsoft.com/office/officeart/2016/7/layout/BasicLinearProcessNumbered"/>
    <dgm:cxn modelId="{AEFD8538-6E9A-4414-BEC0-8775FA13D033}" type="presParOf" srcId="{BC2B23EB-4A9F-49BD-AF1A-6F81BB8963A0}" destId="{23C7FE18-6558-4B62-9F87-7C3F7FA8F0AF}" srcOrd="1" destOrd="0" presId="urn:microsoft.com/office/officeart/2016/7/layout/BasicLinearProcessNumbered"/>
    <dgm:cxn modelId="{989BB005-4C63-44C8-BBC1-E2F6FE94FDE7}" type="presParOf" srcId="{BC2B23EB-4A9F-49BD-AF1A-6F81BB8963A0}" destId="{6B3891CE-9F26-450F-AE0A-0969872F172C}" srcOrd="2" destOrd="0" presId="urn:microsoft.com/office/officeart/2016/7/layout/BasicLinearProcessNumbered"/>
    <dgm:cxn modelId="{FA2A4323-F39E-4B13-A1AC-F85D8D62CDE2}" type="presParOf" srcId="{BC2B23EB-4A9F-49BD-AF1A-6F81BB8963A0}" destId="{A6F77D3D-4D41-4F76-9630-0B60E7B91C5F}" srcOrd="3" destOrd="0" presId="urn:microsoft.com/office/officeart/2016/7/layout/BasicLinearProcessNumbered"/>
    <dgm:cxn modelId="{44EB023A-38DA-4E27-A3A6-BF57955D62BE}" type="presParOf" srcId="{416E6A6C-846D-42F6-8FBA-929C1816797B}" destId="{DE36CB1F-2A10-495B-9736-78A7D4DB557A}" srcOrd="1" destOrd="0" presId="urn:microsoft.com/office/officeart/2016/7/layout/BasicLinearProcessNumbered"/>
    <dgm:cxn modelId="{48B0CB7A-99CC-4138-BF86-A52F6375A105}" type="presParOf" srcId="{416E6A6C-846D-42F6-8FBA-929C1816797B}" destId="{87EACB13-1DB9-458B-96E5-CF674B797A13}" srcOrd="2" destOrd="0" presId="urn:microsoft.com/office/officeart/2016/7/layout/BasicLinearProcessNumbered"/>
    <dgm:cxn modelId="{895186B7-5B7D-4D57-A336-15362909726D}" type="presParOf" srcId="{87EACB13-1DB9-458B-96E5-CF674B797A13}" destId="{69D7625C-9C46-4A5C-BCCD-A3C4E903C063}" srcOrd="0" destOrd="0" presId="urn:microsoft.com/office/officeart/2016/7/layout/BasicLinearProcessNumbered"/>
    <dgm:cxn modelId="{CC93F7AF-2D12-4EE1-9CF0-DC4973A19CB4}" type="presParOf" srcId="{87EACB13-1DB9-458B-96E5-CF674B797A13}" destId="{70A700D0-DA54-492A-96B8-FF56060C7F83}" srcOrd="1" destOrd="0" presId="urn:microsoft.com/office/officeart/2016/7/layout/BasicLinearProcessNumbered"/>
    <dgm:cxn modelId="{178E73F7-FB17-4CB3-A742-73722B3CC7A8}" type="presParOf" srcId="{87EACB13-1DB9-458B-96E5-CF674B797A13}" destId="{FDDACE2A-D7CC-465F-B1A0-559DAED4B761}" srcOrd="2" destOrd="0" presId="urn:microsoft.com/office/officeart/2016/7/layout/BasicLinearProcessNumbered"/>
    <dgm:cxn modelId="{304CD40A-A6ED-4538-9F54-55FF685DF54D}" type="presParOf" srcId="{87EACB13-1DB9-458B-96E5-CF674B797A13}" destId="{9E9AEF46-59A1-4D03-B7EC-D529EC608210}" srcOrd="3" destOrd="0" presId="urn:microsoft.com/office/officeart/2016/7/layout/BasicLinearProcessNumbered"/>
    <dgm:cxn modelId="{C40335B8-C203-4253-88B9-22332488BA7E}" type="presParOf" srcId="{416E6A6C-846D-42F6-8FBA-929C1816797B}" destId="{031F8EC6-545E-40C0-B152-FFE5645D26A7}" srcOrd="3" destOrd="0" presId="urn:microsoft.com/office/officeart/2016/7/layout/BasicLinearProcessNumbered"/>
    <dgm:cxn modelId="{9C01D985-7743-4FBE-A5E1-DBF8623B6B62}" type="presParOf" srcId="{416E6A6C-846D-42F6-8FBA-929C1816797B}" destId="{B09E0079-6E4B-44B1-B377-97D3ABD302D7}" srcOrd="4" destOrd="0" presId="urn:microsoft.com/office/officeart/2016/7/layout/BasicLinearProcessNumbered"/>
    <dgm:cxn modelId="{047AC662-2DF2-4902-A07A-B076D4245B24}" type="presParOf" srcId="{B09E0079-6E4B-44B1-B377-97D3ABD302D7}" destId="{36AAEFB6-0097-4071-9460-73416FADCA7A}" srcOrd="0" destOrd="0" presId="urn:microsoft.com/office/officeart/2016/7/layout/BasicLinearProcessNumbered"/>
    <dgm:cxn modelId="{BB67A85E-2E02-4D15-A6C4-9D6C372F728F}" type="presParOf" srcId="{B09E0079-6E4B-44B1-B377-97D3ABD302D7}" destId="{1FCC98DE-EF54-4950-9CD7-E611DE17D30F}" srcOrd="1" destOrd="0" presId="urn:microsoft.com/office/officeart/2016/7/layout/BasicLinearProcessNumbered"/>
    <dgm:cxn modelId="{5B583E5D-43C8-4975-A601-AAEAB84ED16B}" type="presParOf" srcId="{B09E0079-6E4B-44B1-B377-97D3ABD302D7}" destId="{6E912558-CBBF-4B89-8747-AAB8E86CE169}" srcOrd="2" destOrd="0" presId="urn:microsoft.com/office/officeart/2016/7/layout/BasicLinearProcessNumbered"/>
    <dgm:cxn modelId="{671F0F6C-D21C-4246-8C87-66E9DB05AD43}" type="presParOf" srcId="{B09E0079-6E4B-44B1-B377-97D3ABD302D7}" destId="{C054A746-9485-4602-9B1B-7B21153F32CC}" srcOrd="3" destOrd="0" presId="urn:microsoft.com/office/officeart/2016/7/layout/BasicLinear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2D574F2-5F9E-48AE-B90F-EE5F57F8018A}" type="doc">
      <dgm:prSet loTypeId="urn:microsoft.com/office/officeart/2005/8/layout/default" loCatId="list" qsTypeId="urn:microsoft.com/office/officeart/2005/8/quickstyle/simple5" qsCatId="simple" csTypeId="urn:microsoft.com/office/officeart/2005/8/colors/accent1_2" csCatId="accent1" phldr="1"/>
      <dgm:spPr/>
      <dgm:t>
        <a:bodyPr/>
        <a:lstStyle/>
        <a:p>
          <a:endParaRPr lang="en-US"/>
        </a:p>
      </dgm:t>
    </dgm:pt>
    <dgm:pt modelId="{1DB2F1B4-82C1-4D68-80F2-CB3259E0815A}">
      <dgm:prSet phldr="0"/>
      <dgm:spPr>
        <a:solidFill>
          <a:schemeClr val="accent1"/>
        </a:solidFill>
      </dgm:spPr>
      <dgm:t>
        <a:bodyPr/>
        <a:lstStyle/>
        <a:p>
          <a:pPr rtl="0"/>
          <a:r>
            <a:rPr lang="en-NZ" sz="2400" kern="1200">
              <a:latin typeface="Cera Pro"/>
            </a:rPr>
            <a:t>Key matters required in statement of expectations</a:t>
          </a:r>
          <a:r>
            <a:rPr lang="en-NZ" kern="1200">
              <a:latin typeface="Cera Pro"/>
            </a:rPr>
            <a:t>? </a:t>
          </a:r>
          <a:endParaRPr lang="en-US" kern="1200">
            <a:latin typeface="Aptos Display" panose="020F0302020204030204"/>
          </a:endParaRPr>
        </a:p>
      </dgm:t>
    </dgm:pt>
    <dgm:pt modelId="{7B6E6D72-2615-430A-AF17-11A5AEEC8CB8}" type="parTrans" cxnId="{ACC652AA-BAF3-44ED-AA0E-310D4FAEF19C}">
      <dgm:prSet/>
      <dgm:spPr/>
      <dgm:t>
        <a:bodyPr/>
        <a:lstStyle/>
        <a:p>
          <a:endParaRPr lang="en-NZ"/>
        </a:p>
      </dgm:t>
    </dgm:pt>
    <dgm:pt modelId="{E0FFDAA6-F6B5-45ED-80F8-3BA174281536}" type="sibTrans" cxnId="{ACC652AA-BAF3-44ED-AA0E-310D4FAEF19C}">
      <dgm:prSet/>
      <dgm:spPr/>
      <dgm:t>
        <a:bodyPr/>
        <a:lstStyle/>
        <a:p>
          <a:endParaRPr lang="en-NZ"/>
        </a:p>
      </dgm:t>
    </dgm:pt>
    <dgm:pt modelId="{2626A090-34B6-4E98-9DFE-C7F6F5995E27}">
      <dgm:prSet phldr="0"/>
      <dgm:spPr>
        <a:solidFill>
          <a:srgbClr val="FFC000"/>
        </a:solidFill>
      </dgm:spPr>
      <dgm:t>
        <a:bodyPr/>
        <a:lstStyle/>
        <a:p>
          <a:pPr algn="ctr" rtl="0"/>
          <a:r>
            <a:rPr lang="en-NZ">
              <a:latin typeface="Cera Pro"/>
            </a:rPr>
            <a:t>Form of entity </a:t>
          </a:r>
          <a:endParaRPr lang="en-US">
            <a:latin typeface="Cera Pro"/>
          </a:endParaRPr>
        </a:p>
      </dgm:t>
    </dgm:pt>
    <dgm:pt modelId="{9265E65F-1690-4283-9162-C4641BA8E7B9}" type="parTrans" cxnId="{9121B4EB-3DC0-4987-A594-F0F71A08C3F9}">
      <dgm:prSet/>
      <dgm:spPr/>
      <dgm:t>
        <a:bodyPr/>
        <a:lstStyle/>
        <a:p>
          <a:endParaRPr lang="en-NZ"/>
        </a:p>
      </dgm:t>
    </dgm:pt>
    <dgm:pt modelId="{8D93105B-EEE5-474A-BF7E-4996D284B2A8}" type="sibTrans" cxnId="{9121B4EB-3DC0-4987-A594-F0F71A08C3F9}">
      <dgm:prSet/>
      <dgm:spPr/>
      <dgm:t>
        <a:bodyPr/>
        <a:lstStyle/>
        <a:p>
          <a:endParaRPr lang="en-NZ"/>
        </a:p>
      </dgm:t>
    </dgm:pt>
    <dgm:pt modelId="{4812D891-B89A-4484-90BF-2CFB922F7AC1}">
      <dgm:prSet phldr="0"/>
      <dgm:spPr>
        <a:solidFill>
          <a:srgbClr val="FFC000"/>
        </a:solidFill>
      </dgm:spPr>
      <dgm:t>
        <a:bodyPr/>
        <a:lstStyle/>
        <a:p>
          <a:pPr rtl="0"/>
          <a:r>
            <a:rPr lang="en-NZ">
              <a:latin typeface="Cera Pro"/>
            </a:rPr>
            <a:t>How will shares be allocated? </a:t>
          </a:r>
          <a:endParaRPr lang="en-US">
            <a:latin typeface="Cera Pro"/>
          </a:endParaRPr>
        </a:p>
      </dgm:t>
    </dgm:pt>
    <dgm:pt modelId="{568E882D-3EC6-4B96-99A1-16250D27F3F6}" type="parTrans" cxnId="{92B5E9CF-A607-4C55-ABE0-96B625A1F9E3}">
      <dgm:prSet/>
      <dgm:spPr/>
      <dgm:t>
        <a:bodyPr/>
        <a:lstStyle/>
        <a:p>
          <a:endParaRPr lang="en-NZ"/>
        </a:p>
      </dgm:t>
    </dgm:pt>
    <dgm:pt modelId="{4B5C1022-84AD-4767-8DD8-76E0F403B2C4}" type="sibTrans" cxnId="{92B5E9CF-A607-4C55-ABE0-96B625A1F9E3}">
      <dgm:prSet/>
      <dgm:spPr/>
      <dgm:t>
        <a:bodyPr/>
        <a:lstStyle/>
        <a:p>
          <a:endParaRPr lang="en-NZ"/>
        </a:p>
      </dgm:t>
    </dgm:pt>
    <dgm:pt modelId="{473AA045-18E9-48C6-A55D-C176A5716A16}">
      <dgm:prSet phldr="0"/>
      <dgm:spPr/>
      <dgm:t>
        <a:bodyPr/>
        <a:lstStyle/>
        <a:p>
          <a:pPr rtl="0"/>
          <a:r>
            <a:rPr lang="en-NZ">
              <a:latin typeface="Cera Pro"/>
            </a:rPr>
            <a:t>How will directors be appointed?  </a:t>
          </a:r>
          <a:endParaRPr lang="en-US">
            <a:latin typeface="Cera Pro"/>
          </a:endParaRPr>
        </a:p>
      </dgm:t>
    </dgm:pt>
    <dgm:pt modelId="{0B551F9F-31A1-43CC-94AD-485B499829B4}" type="parTrans" cxnId="{288ABC42-DED8-4A9E-8F4C-1D5BE34FF4BA}">
      <dgm:prSet/>
      <dgm:spPr/>
      <dgm:t>
        <a:bodyPr/>
        <a:lstStyle/>
        <a:p>
          <a:endParaRPr lang="en-NZ"/>
        </a:p>
      </dgm:t>
    </dgm:pt>
    <dgm:pt modelId="{1893CBB3-D3EB-4137-82B5-E1434DF9DB82}" type="sibTrans" cxnId="{288ABC42-DED8-4A9E-8F4C-1D5BE34FF4BA}">
      <dgm:prSet/>
      <dgm:spPr/>
      <dgm:t>
        <a:bodyPr/>
        <a:lstStyle/>
        <a:p>
          <a:endParaRPr lang="en-NZ"/>
        </a:p>
      </dgm:t>
    </dgm:pt>
    <dgm:pt modelId="{022ACFB4-CA51-40FE-9132-51707182FD6C}">
      <dgm:prSet phldr="0"/>
      <dgm:spPr/>
      <dgm:t>
        <a:bodyPr/>
        <a:lstStyle/>
        <a:p>
          <a:pPr rtl="0"/>
          <a:r>
            <a:rPr lang="en-NZ" kern="1200">
              <a:latin typeface="Cera Pro"/>
            </a:rPr>
            <a:t>Admission of shareholders (agreed in principle)</a:t>
          </a:r>
        </a:p>
      </dgm:t>
    </dgm:pt>
    <dgm:pt modelId="{886B9151-3375-4E65-9794-1454BA0D2001}" type="parTrans" cxnId="{2B14230B-5E2C-4D1D-9A9B-A83775F5091E}">
      <dgm:prSet/>
      <dgm:spPr/>
      <dgm:t>
        <a:bodyPr/>
        <a:lstStyle/>
        <a:p>
          <a:endParaRPr lang="en-NZ"/>
        </a:p>
      </dgm:t>
    </dgm:pt>
    <dgm:pt modelId="{92E30FCD-0F0A-45BC-9331-DBA6ADEB7920}" type="sibTrans" cxnId="{2B14230B-5E2C-4D1D-9A9B-A83775F5091E}">
      <dgm:prSet/>
      <dgm:spPr/>
      <dgm:t>
        <a:bodyPr/>
        <a:lstStyle/>
        <a:p>
          <a:endParaRPr lang="en-NZ"/>
        </a:p>
      </dgm:t>
    </dgm:pt>
    <dgm:pt modelId="{78AFEF82-B96D-4826-9D7D-246BAC9AD981}">
      <dgm:prSet phldr="0"/>
      <dgm:spPr>
        <a:solidFill>
          <a:schemeClr val="accent1"/>
        </a:solidFill>
      </dgm:spPr>
      <dgm:t>
        <a:bodyPr/>
        <a:lstStyle/>
        <a:p>
          <a:pPr rtl="0"/>
          <a:r>
            <a:rPr lang="en-NZ">
              <a:latin typeface="Cera Pro"/>
            </a:rPr>
            <a:t>Who is on shareholder forum?</a:t>
          </a:r>
          <a:endParaRPr lang="en-US">
            <a:latin typeface="Cera Pro"/>
          </a:endParaRPr>
        </a:p>
      </dgm:t>
    </dgm:pt>
    <dgm:pt modelId="{05C1D6F4-5486-40C6-8374-143D4ACB7E48}" type="parTrans" cxnId="{9005515E-138F-49D5-9512-F018D0E360CE}">
      <dgm:prSet/>
      <dgm:spPr/>
      <dgm:t>
        <a:bodyPr/>
        <a:lstStyle/>
        <a:p>
          <a:endParaRPr lang="en-NZ"/>
        </a:p>
      </dgm:t>
    </dgm:pt>
    <dgm:pt modelId="{5528384E-F36A-4648-94C7-D9EA23DDAAD1}" type="sibTrans" cxnId="{9005515E-138F-49D5-9512-F018D0E360CE}">
      <dgm:prSet/>
      <dgm:spPr/>
      <dgm:t>
        <a:bodyPr/>
        <a:lstStyle/>
        <a:p>
          <a:endParaRPr lang="en-NZ"/>
        </a:p>
      </dgm:t>
    </dgm:pt>
    <dgm:pt modelId="{02063BA5-C120-4AF7-9532-B94CF8FA094F}">
      <dgm:prSet phldr="0"/>
      <dgm:spPr>
        <a:solidFill>
          <a:srgbClr val="FFC000"/>
        </a:solidFill>
      </dgm:spPr>
      <dgm:t>
        <a:bodyPr/>
        <a:lstStyle/>
        <a:p>
          <a:pPr rtl="0"/>
          <a:r>
            <a:rPr lang="en-NZ" sz="2400">
              <a:latin typeface="Cera Pro"/>
            </a:rPr>
            <a:t>How will shareholders make decisions? </a:t>
          </a:r>
          <a:endParaRPr lang="en-US"/>
        </a:p>
      </dgm:t>
    </dgm:pt>
    <dgm:pt modelId="{0F6D29E5-A482-469C-B446-A396DF22AE71}" type="parTrans" cxnId="{95C5644C-9C03-4EF1-B3D5-8848152DAA9F}">
      <dgm:prSet/>
      <dgm:spPr/>
      <dgm:t>
        <a:bodyPr/>
        <a:lstStyle/>
        <a:p>
          <a:endParaRPr lang="en-NZ"/>
        </a:p>
      </dgm:t>
    </dgm:pt>
    <dgm:pt modelId="{D098F4B3-5063-45B5-A5E4-E0A14FA0A799}" type="sibTrans" cxnId="{95C5644C-9C03-4EF1-B3D5-8848152DAA9F}">
      <dgm:prSet/>
      <dgm:spPr/>
      <dgm:t>
        <a:bodyPr/>
        <a:lstStyle/>
        <a:p>
          <a:endParaRPr lang="en-NZ"/>
        </a:p>
      </dgm:t>
    </dgm:pt>
    <dgm:pt modelId="{E78378C2-76AD-4B62-8BD8-FE2B2EF2B217}">
      <dgm:prSet phldr="0"/>
      <dgm:spPr>
        <a:solidFill>
          <a:schemeClr val="accent1"/>
        </a:solidFill>
      </dgm:spPr>
      <dgm:t>
        <a:bodyPr/>
        <a:lstStyle/>
        <a:p>
          <a:pPr rtl="0"/>
          <a:r>
            <a:rPr lang="en-NZ" kern="1200">
              <a:latin typeface="Cera Pro"/>
            </a:rPr>
            <a:t>Establishment principles</a:t>
          </a:r>
          <a:endParaRPr lang="en-US"/>
        </a:p>
      </dgm:t>
    </dgm:pt>
    <dgm:pt modelId="{B6F8C727-5E59-4139-89CD-34C36125AF84}" type="parTrans" cxnId="{3BD98AC5-C549-4F94-8BBA-37E2FBCB5D70}">
      <dgm:prSet/>
      <dgm:spPr/>
      <dgm:t>
        <a:bodyPr/>
        <a:lstStyle/>
        <a:p>
          <a:endParaRPr lang="en-NZ"/>
        </a:p>
      </dgm:t>
    </dgm:pt>
    <dgm:pt modelId="{FFB4A543-918E-4F2F-9555-5EF753272909}" type="sibTrans" cxnId="{3BD98AC5-C549-4F94-8BBA-37E2FBCB5D70}">
      <dgm:prSet/>
      <dgm:spPr/>
      <dgm:t>
        <a:bodyPr/>
        <a:lstStyle/>
        <a:p>
          <a:endParaRPr lang="en-NZ"/>
        </a:p>
      </dgm:t>
    </dgm:pt>
    <dgm:pt modelId="{05585C5C-9580-4395-B1C0-69E7E4CC5CDE}">
      <dgm:prSet phldr="0"/>
      <dgm:spPr/>
      <dgm:t>
        <a:bodyPr/>
        <a:lstStyle/>
        <a:p>
          <a:r>
            <a:rPr lang="en-NZ">
              <a:latin typeface="Cera Pro"/>
            </a:rPr>
            <a:t>Purpose of entity </a:t>
          </a:r>
          <a:endParaRPr lang="en-US"/>
        </a:p>
      </dgm:t>
    </dgm:pt>
    <dgm:pt modelId="{EB3CB817-8819-4B73-931F-D812E9B60DE0}" type="parTrans" cxnId="{1C08AD8D-F509-463B-AD26-D92450F4F318}">
      <dgm:prSet/>
      <dgm:spPr/>
      <dgm:t>
        <a:bodyPr/>
        <a:lstStyle/>
        <a:p>
          <a:endParaRPr lang="en-NZ"/>
        </a:p>
      </dgm:t>
    </dgm:pt>
    <dgm:pt modelId="{B3855D58-FD5C-46BD-93F1-1848DAADB144}" type="sibTrans" cxnId="{1C08AD8D-F509-463B-AD26-D92450F4F318}">
      <dgm:prSet/>
      <dgm:spPr/>
      <dgm:t>
        <a:bodyPr/>
        <a:lstStyle/>
        <a:p>
          <a:endParaRPr lang="en-NZ"/>
        </a:p>
      </dgm:t>
    </dgm:pt>
    <dgm:pt modelId="{56CD8934-4BD8-468F-9109-0910BC007C3B}" type="pres">
      <dgm:prSet presAssocID="{B2D574F2-5F9E-48AE-B90F-EE5F57F8018A}" presName="diagram" presStyleCnt="0">
        <dgm:presLayoutVars>
          <dgm:dir/>
          <dgm:resizeHandles val="exact"/>
        </dgm:presLayoutVars>
      </dgm:prSet>
      <dgm:spPr/>
    </dgm:pt>
    <dgm:pt modelId="{6B288D78-3B68-4476-8396-32BFAB3B2E71}" type="pres">
      <dgm:prSet presAssocID="{2626A090-34B6-4E98-9DFE-C7F6F5995E27}" presName="node" presStyleLbl="node1" presStyleIdx="0" presStyleCnt="9">
        <dgm:presLayoutVars>
          <dgm:bulletEnabled val="1"/>
        </dgm:presLayoutVars>
      </dgm:prSet>
      <dgm:spPr>
        <a:solidFill>
          <a:srgbClr val="0070C0"/>
        </a:solidFill>
      </dgm:spPr>
    </dgm:pt>
    <dgm:pt modelId="{97D7CD26-36D1-4773-80C2-D929BC24C1B4}" type="pres">
      <dgm:prSet presAssocID="{8D93105B-EEE5-474A-BF7E-4996D284B2A8}" presName="sibTrans" presStyleCnt="0"/>
      <dgm:spPr/>
    </dgm:pt>
    <dgm:pt modelId="{655A0B03-0237-4F0C-8031-6B4888A0A443}" type="pres">
      <dgm:prSet presAssocID="{05585C5C-9580-4395-B1C0-69E7E4CC5CDE}" presName="node" presStyleLbl="node1" presStyleIdx="1" presStyleCnt="9">
        <dgm:presLayoutVars>
          <dgm:bulletEnabled val="1"/>
        </dgm:presLayoutVars>
      </dgm:prSet>
      <dgm:spPr>
        <a:solidFill>
          <a:srgbClr val="0070C0"/>
        </a:solidFill>
      </dgm:spPr>
    </dgm:pt>
    <dgm:pt modelId="{DE9B08C2-D88A-4BE7-948D-95BDA9243A93}" type="pres">
      <dgm:prSet presAssocID="{B3855D58-FD5C-46BD-93F1-1848DAADB144}" presName="sibTrans" presStyleCnt="0"/>
      <dgm:spPr/>
    </dgm:pt>
    <dgm:pt modelId="{39B64DF8-5297-4747-A568-ECEB4A82F363}" type="pres">
      <dgm:prSet presAssocID="{4812D891-B89A-4484-90BF-2CFB922F7AC1}" presName="node" presStyleLbl="node1" presStyleIdx="2" presStyleCnt="9">
        <dgm:presLayoutVars>
          <dgm:bulletEnabled val="1"/>
        </dgm:presLayoutVars>
      </dgm:prSet>
      <dgm:spPr>
        <a:solidFill>
          <a:srgbClr val="0070C0"/>
        </a:solidFill>
      </dgm:spPr>
    </dgm:pt>
    <dgm:pt modelId="{2F988A8F-CFDA-4FED-AFCA-F1E36BBC8E0F}" type="pres">
      <dgm:prSet presAssocID="{4B5C1022-84AD-4767-8DD8-76E0F403B2C4}" presName="sibTrans" presStyleCnt="0"/>
      <dgm:spPr/>
    </dgm:pt>
    <dgm:pt modelId="{72165C43-D879-4A02-8BC4-2C895AB23A27}" type="pres">
      <dgm:prSet presAssocID="{78AFEF82-B96D-4826-9D7D-246BAC9AD981}" presName="node" presStyleLbl="node1" presStyleIdx="3" presStyleCnt="9">
        <dgm:presLayoutVars>
          <dgm:bulletEnabled val="1"/>
        </dgm:presLayoutVars>
      </dgm:prSet>
      <dgm:spPr>
        <a:solidFill>
          <a:srgbClr val="0070C0"/>
        </a:solidFill>
      </dgm:spPr>
    </dgm:pt>
    <dgm:pt modelId="{08EBA6BA-EBA0-4EA8-8E3B-6D1002A0B376}" type="pres">
      <dgm:prSet presAssocID="{5528384E-F36A-4648-94C7-D9EA23DDAAD1}" presName="sibTrans" presStyleCnt="0"/>
      <dgm:spPr/>
    </dgm:pt>
    <dgm:pt modelId="{0F2D6BF5-8A97-4D9D-979D-C89483E2A15C}" type="pres">
      <dgm:prSet presAssocID="{02063BA5-C120-4AF7-9532-B94CF8FA094F}" presName="node" presStyleLbl="node1" presStyleIdx="4" presStyleCnt="9">
        <dgm:presLayoutVars>
          <dgm:bulletEnabled val="1"/>
        </dgm:presLayoutVars>
      </dgm:prSet>
      <dgm:spPr>
        <a:solidFill>
          <a:srgbClr val="0070C0"/>
        </a:solidFill>
      </dgm:spPr>
    </dgm:pt>
    <dgm:pt modelId="{4B75776F-C0A0-44C5-86A8-2A11B8F20D39}" type="pres">
      <dgm:prSet presAssocID="{D098F4B3-5063-45B5-A5E4-E0A14FA0A799}" presName="sibTrans" presStyleCnt="0"/>
      <dgm:spPr/>
    </dgm:pt>
    <dgm:pt modelId="{A720E21B-47D3-4652-BE99-ED034318011F}" type="pres">
      <dgm:prSet presAssocID="{473AA045-18E9-48C6-A55D-C176A5716A16}" presName="node" presStyleLbl="node1" presStyleIdx="5" presStyleCnt="9">
        <dgm:presLayoutVars>
          <dgm:bulletEnabled val="1"/>
        </dgm:presLayoutVars>
      </dgm:prSet>
      <dgm:spPr>
        <a:solidFill>
          <a:srgbClr val="0070C0"/>
        </a:solidFill>
      </dgm:spPr>
    </dgm:pt>
    <dgm:pt modelId="{957043AE-7843-4266-A527-B353E1ECDCD6}" type="pres">
      <dgm:prSet presAssocID="{1893CBB3-D3EB-4137-82B5-E1434DF9DB82}" presName="sibTrans" presStyleCnt="0"/>
      <dgm:spPr/>
    </dgm:pt>
    <dgm:pt modelId="{BE25253F-D8B8-4E48-8E77-ECE1E9FA7744}" type="pres">
      <dgm:prSet presAssocID="{1DB2F1B4-82C1-4D68-80F2-CB3259E0815A}" presName="node" presStyleLbl="node1" presStyleIdx="6" presStyleCnt="9">
        <dgm:presLayoutVars>
          <dgm:bulletEnabled val="1"/>
        </dgm:presLayoutVars>
      </dgm:prSet>
      <dgm:spPr>
        <a:solidFill>
          <a:srgbClr val="0070C0"/>
        </a:solidFill>
      </dgm:spPr>
    </dgm:pt>
    <dgm:pt modelId="{7CC9F092-74EA-4FFE-9B75-7D6FA91312E9}" type="pres">
      <dgm:prSet presAssocID="{E0FFDAA6-F6B5-45ED-80F8-3BA174281536}" presName="sibTrans" presStyleCnt="0"/>
      <dgm:spPr/>
    </dgm:pt>
    <dgm:pt modelId="{BB2EDEC8-840C-4DB6-958C-C186AEE06E61}" type="pres">
      <dgm:prSet presAssocID="{E78378C2-76AD-4B62-8BD8-FE2B2EF2B217}" presName="node" presStyleLbl="node1" presStyleIdx="7" presStyleCnt="9">
        <dgm:presLayoutVars>
          <dgm:bulletEnabled val="1"/>
        </dgm:presLayoutVars>
      </dgm:prSet>
      <dgm:spPr>
        <a:solidFill>
          <a:srgbClr val="0070C0"/>
        </a:solidFill>
      </dgm:spPr>
    </dgm:pt>
    <dgm:pt modelId="{1F186EAE-8F1D-4755-A1C9-82EF01373517}" type="pres">
      <dgm:prSet presAssocID="{FFB4A543-918E-4F2F-9555-5EF753272909}" presName="sibTrans" presStyleCnt="0"/>
      <dgm:spPr/>
    </dgm:pt>
    <dgm:pt modelId="{BDC31491-78B0-4B78-AC70-0D64C6C9457F}" type="pres">
      <dgm:prSet presAssocID="{022ACFB4-CA51-40FE-9132-51707182FD6C}" presName="node" presStyleLbl="node1" presStyleIdx="8" presStyleCnt="9">
        <dgm:presLayoutVars>
          <dgm:bulletEnabled val="1"/>
        </dgm:presLayoutVars>
      </dgm:prSet>
      <dgm:spPr>
        <a:solidFill>
          <a:srgbClr val="0070C0"/>
        </a:solidFill>
      </dgm:spPr>
    </dgm:pt>
  </dgm:ptLst>
  <dgm:cxnLst>
    <dgm:cxn modelId="{2B14230B-5E2C-4D1D-9A9B-A83775F5091E}" srcId="{B2D574F2-5F9E-48AE-B90F-EE5F57F8018A}" destId="{022ACFB4-CA51-40FE-9132-51707182FD6C}" srcOrd="8" destOrd="0" parTransId="{886B9151-3375-4E65-9794-1454BA0D2001}" sibTransId="{92E30FCD-0F0A-45BC-9331-DBA6ADEB7920}"/>
    <dgm:cxn modelId="{A4E4C816-43BC-4C36-A449-243AECDC9855}" type="presOf" srcId="{2626A090-34B6-4E98-9DFE-C7F6F5995E27}" destId="{6B288D78-3B68-4476-8396-32BFAB3B2E71}" srcOrd="0" destOrd="0" presId="urn:microsoft.com/office/officeart/2005/8/layout/default"/>
    <dgm:cxn modelId="{EBF8B522-A6FC-4B8D-A86D-2358A099D6EF}" type="presOf" srcId="{78AFEF82-B96D-4826-9D7D-246BAC9AD981}" destId="{72165C43-D879-4A02-8BC4-2C895AB23A27}" srcOrd="0" destOrd="0" presId="urn:microsoft.com/office/officeart/2005/8/layout/default"/>
    <dgm:cxn modelId="{02052631-7DC1-474B-B623-B6730A04DF35}" type="presOf" srcId="{02063BA5-C120-4AF7-9532-B94CF8FA094F}" destId="{0F2D6BF5-8A97-4D9D-979D-C89483E2A15C}" srcOrd="0" destOrd="0" presId="urn:microsoft.com/office/officeart/2005/8/layout/default"/>
    <dgm:cxn modelId="{01A18F3B-0A5B-47A8-91B0-497FEBEA228B}" type="presOf" srcId="{E78378C2-76AD-4B62-8BD8-FE2B2EF2B217}" destId="{BB2EDEC8-840C-4DB6-958C-C186AEE06E61}" srcOrd="0" destOrd="0" presId="urn:microsoft.com/office/officeart/2005/8/layout/default"/>
    <dgm:cxn modelId="{E4E9A13F-BEBE-4F52-B568-E5DD1283C4B7}" type="presOf" srcId="{4812D891-B89A-4484-90BF-2CFB922F7AC1}" destId="{39B64DF8-5297-4747-A568-ECEB4A82F363}" srcOrd="0" destOrd="0" presId="urn:microsoft.com/office/officeart/2005/8/layout/default"/>
    <dgm:cxn modelId="{9005515E-138F-49D5-9512-F018D0E360CE}" srcId="{B2D574F2-5F9E-48AE-B90F-EE5F57F8018A}" destId="{78AFEF82-B96D-4826-9D7D-246BAC9AD981}" srcOrd="3" destOrd="0" parTransId="{05C1D6F4-5486-40C6-8374-143D4ACB7E48}" sibTransId="{5528384E-F36A-4648-94C7-D9EA23DDAAD1}"/>
    <dgm:cxn modelId="{288ABC42-DED8-4A9E-8F4C-1D5BE34FF4BA}" srcId="{B2D574F2-5F9E-48AE-B90F-EE5F57F8018A}" destId="{473AA045-18E9-48C6-A55D-C176A5716A16}" srcOrd="5" destOrd="0" parTransId="{0B551F9F-31A1-43CC-94AD-485B499829B4}" sibTransId="{1893CBB3-D3EB-4137-82B5-E1434DF9DB82}"/>
    <dgm:cxn modelId="{0DB11D49-73C2-4D38-BB61-196D2DC92D6E}" type="presOf" srcId="{022ACFB4-CA51-40FE-9132-51707182FD6C}" destId="{BDC31491-78B0-4B78-AC70-0D64C6C9457F}" srcOrd="0" destOrd="0" presId="urn:microsoft.com/office/officeart/2005/8/layout/default"/>
    <dgm:cxn modelId="{95C5644C-9C03-4EF1-B3D5-8848152DAA9F}" srcId="{B2D574F2-5F9E-48AE-B90F-EE5F57F8018A}" destId="{02063BA5-C120-4AF7-9532-B94CF8FA094F}" srcOrd="4" destOrd="0" parTransId="{0F6D29E5-A482-469C-B446-A396DF22AE71}" sibTransId="{D098F4B3-5063-45B5-A5E4-E0A14FA0A799}"/>
    <dgm:cxn modelId="{8FEE0E89-3334-485C-969C-7FE53A5549C6}" type="presOf" srcId="{1DB2F1B4-82C1-4D68-80F2-CB3259E0815A}" destId="{BE25253F-D8B8-4E48-8E77-ECE1E9FA7744}" srcOrd="0" destOrd="0" presId="urn:microsoft.com/office/officeart/2005/8/layout/default"/>
    <dgm:cxn modelId="{1C08AD8D-F509-463B-AD26-D92450F4F318}" srcId="{B2D574F2-5F9E-48AE-B90F-EE5F57F8018A}" destId="{05585C5C-9580-4395-B1C0-69E7E4CC5CDE}" srcOrd="1" destOrd="0" parTransId="{EB3CB817-8819-4B73-931F-D812E9B60DE0}" sibTransId="{B3855D58-FD5C-46BD-93F1-1848DAADB144}"/>
    <dgm:cxn modelId="{86FC4B98-9FC7-47D0-BA08-2354215A3604}" type="presOf" srcId="{05585C5C-9580-4395-B1C0-69E7E4CC5CDE}" destId="{655A0B03-0237-4F0C-8031-6B4888A0A443}" srcOrd="0" destOrd="0" presId="urn:microsoft.com/office/officeart/2005/8/layout/default"/>
    <dgm:cxn modelId="{ACC652AA-BAF3-44ED-AA0E-310D4FAEF19C}" srcId="{B2D574F2-5F9E-48AE-B90F-EE5F57F8018A}" destId="{1DB2F1B4-82C1-4D68-80F2-CB3259E0815A}" srcOrd="6" destOrd="0" parTransId="{7B6E6D72-2615-430A-AF17-11A5AEEC8CB8}" sibTransId="{E0FFDAA6-F6B5-45ED-80F8-3BA174281536}"/>
    <dgm:cxn modelId="{02A8FFAA-A92D-4505-B2F0-3919521ACB4D}" type="presOf" srcId="{473AA045-18E9-48C6-A55D-C176A5716A16}" destId="{A720E21B-47D3-4652-BE99-ED034318011F}" srcOrd="0" destOrd="0" presId="urn:microsoft.com/office/officeart/2005/8/layout/default"/>
    <dgm:cxn modelId="{F8C4F1B4-55FD-4AA8-8F75-898B67B137D2}" type="presOf" srcId="{B2D574F2-5F9E-48AE-B90F-EE5F57F8018A}" destId="{56CD8934-4BD8-468F-9109-0910BC007C3B}" srcOrd="0" destOrd="0" presId="urn:microsoft.com/office/officeart/2005/8/layout/default"/>
    <dgm:cxn modelId="{3BD98AC5-C549-4F94-8BBA-37E2FBCB5D70}" srcId="{B2D574F2-5F9E-48AE-B90F-EE5F57F8018A}" destId="{E78378C2-76AD-4B62-8BD8-FE2B2EF2B217}" srcOrd="7" destOrd="0" parTransId="{B6F8C727-5E59-4139-89CD-34C36125AF84}" sibTransId="{FFB4A543-918E-4F2F-9555-5EF753272909}"/>
    <dgm:cxn modelId="{92B5E9CF-A607-4C55-ABE0-96B625A1F9E3}" srcId="{B2D574F2-5F9E-48AE-B90F-EE5F57F8018A}" destId="{4812D891-B89A-4484-90BF-2CFB922F7AC1}" srcOrd="2" destOrd="0" parTransId="{568E882D-3EC6-4B96-99A1-16250D27F3F6}" sibTransId="{4B5C1022-84AD-4767-8DD8-76E0F403B2C4}"/>
    <dgm:cxn modelId="{9121B4EB-3DC0-4987-A594-F0F71A08C3F9}" srcId="{B2D574F2-5F9E-48AE-B90F-EE5F57F8018A}" destId="{2626A090-34B6-4E98-9DFE-C7F6F5995E27}" srcOrd="0" destOrd="0" parTransId="{9265E65F-1690-4283-9162-C4641BA8E7B9}" sibTransId="{8D93105B-EEE5-474A-BF7E-4996D284B2A8}"/>
    <dgm:cxn modelId="{60D27426-295C-4405-A350-C5C1C679B6C1}" type="presParOf" srcId="{56CD8934-4BD8-468F-9109-0910BC007C3B}" destId="{6B288D78-3B68-4476-8396-32BFAB3B2E71}" srcOrd="0" destOrd="0" presId="urn:microsoft.com/office/officeart/2005/8/layout/default"/>
    <dgm:cxn modelId="{4B2DE73A-F612-459C-B68F-A85048F960A6}" type="presParOf" srcId="{56CD8934-4BD8-468F-9109-0910BC007C3B}" destId="{97D7CD26-36D1-4773-80C2-D929BC24C1B4}" srcOrd="1" destOrd="0" presId="urn:microsoft.com/office/officeart/2005/8/layout/default"/>
    <dgm:cxn modelId="{73D3A27B-302D-4C5F-91F0-3276C11CFAF7}" type="presParOf" srcId="{56CD8934-4BD8-468F-9109-0910BC007C3B}" destId="{655A0B03-0237-4F0C-8031-6B4888A0A443}" srcOrd="2" destOrd="0" presId="urn:microsoft.com/office/officeart/2005/8/layout/default"/>
    <dgm:cxn modelId="{FC5C5568-A9C4-4725-9147-60660F2159C9}" type="presParOf" srcId="{56CD8934-4BD8-468F-9109-0910BC007C3B}" destId="{DE9B08C2-D88A-4BE7-948D-95BDA9243A93}" srcOrd="3" destOrd="0" presId="urn:microsoft.com/office/officeart/2005/8/layout/default"/>
    <dgm:cxn modelId="{0FAD7ADF-A28A-411B-BBA9-1EE338B8A661}" type="presParOf" srcId="{56CD8934-4BD8-468F-9109-0910BC007C3B}" destId="{39B64DF8-5297-4747-A568-ECEB4A82F363}" srcOrd="4" destOrd="0" presId="urn:microsoft.com/office/officeart/2005/8/layout/default"/>
    <dgm:cxn modelId="{4227DBA1-C28E-46AC-AA34-ECCEAB955723}" type="presParOf" srcId="{56CD8934-4BD8-468F-9109-0910BC007C3B}" destId="{2F988A8F-CFDA-4FED-AFCA-F1E36BBC8E0F}" srcOrd="5" destOrd="0" presId="urn:microsoft.com/office/officeart/2005/8/layout/default"/>
    <dgm:cxn modelId="{337D4248-0BCC-4B0B-B32E-A38CB11A87D5}" type="presParOf" srcId="{56CD8934-4BD8-468F-9109-0910BC007C3B}" destId="{72165C43-D879-4A02-8BC4-2C895AB23A27}" srcOrd="6" destOrd="0" presId="urn:microsoft.com/office/officeart/2005/8/layout/default"/>
    <dgm:cxn modelId="{8DC31ABA-3585-4E75-B645-303DED3C0B74}" type="presParOf" srcId="{56CD8934-4BD8-468F-9109-0910BC007C3B}" destId="{08EBA6BA-EBA0-4EA8-8E3B-6D1002A0B376}" srcOrd="7" destOrd="0" presId="urn:microsoft.com/office/officeart/2005/8/layout/default"/>
    <dgm:cxn modelId="{6982C857-391C-4160-9EFF-8CEF506EECB7}" type="presParOf" srcId="{56CD8934-4BD8-468F-9109-0910BC007C3B}" destId="{0F2D6BF5-8A97-4D9D-979D-C89483E2A15C}" srcOrd="8" destOrd="0" presId="urn:microsoft.com/office/officeart/2005/8/layout/default"/>
    <dgm:cxn modelId="{1D337222-D61E-4C13-886F-2BB227FF766F}" type="presParOf" srcId="{56CD8934-4BD8-468F-9109-0910BC007C3B}" destId="{4B75776F-C0A0-44C5-86A8-2A11B8F20D39}" srcOrd="9" destOrd="0" presId="urn:microsoft.com/office/officeart/2005/8/layout/default"/>
    <dgm:cxn modelId="{C848FA5B-9163-44E6-9779-38DA3CC6ADC8}" type="presParOf" srcId="{56CD8934-4BD8-468F-9109-0910BC007C3B}" destId="{A720E21B-47D3-4652-BE99-ED034318011F}" srcOrd="10" destOrd="0" presId="urn:microsoft.com/office/officeart/2005/8/layout/default"/>
    <dgm:cxn modelId="{1645CF10-BC76-4AF5-9C51-1A594EF81B2B}" type="presParOf" srcId="{56CD8934-4BD8-468F-9109-0910BC007C3B}" destId="{957043AE-7843-4266-A527-B353E1ECDCD6}" srcOrd="11" destOrd="0" presId="urn:microsoft.com/office/officeart/2005/8/layout/default"/>
    <dgm:cxn modelId="{B08B80D4-6430-4FC7-9D9C-5BF3D1A0854B}" type="presParOf" srcId="{56CD8934-4BD8-468F-9109-0910BC007C3B}" destId="{BE25253F-D8B8-4E48-8E77-ECE1E9FA7744}" srcOrd="12" destOrd="0" presId="urn:microsoft.com/office/officeart/2005/8/layout/default"/>
    <dgm:cxn modelId="{E303F062-E485-4EDC-8B23-9F4CAF7CA9C0}" type="presParOf" srcId="{56CD8934-4BD8-468F-9109-0910BC007C3B}" destId="{7CC9F092-74EA-4FFE-9B75-7D6FA91312E9}" srcOrd="13" destOrd="0" presId="urn:microsoft.com/office/officeart/2005/8/layout/default"/>
    <dgm:cxn modelId="{9D1EDF1A-EBAD-488C-9C57-345BD9BF7519}" type="presParOf" srcId="{56CD8934-4BD8-468F-9109-0910BC007C3B}" destId="{BB2EDEC8-840C-4DB6-958C-C186AEE06E61}" srcOrd="14" destOrd="0" presId="urn:microsoft.com/office/officeart/2005/8/layout/default"/>
    <dgm:cxn modelId="{7251FD59-6144-4935-B28F-DC53B16FD662}" type="presParOf" srcId="{56CD8934-4BD8-468F-9109-0910BC007C3B}" destId="{1F186EAE-8F1D-4755-A1C9-82EF01373517}" srcOrd="15" destOrd="0" presId="urn:microsoft.com/office/officeart/2005/8/layout/default"/>
    <dgm:cxn modelId="{ED4B9475-8CA1-4A97-BA79-A9ED885A730E}" type="presParOf" srcId="{56CD8934-4BD8-468F-9109-0910BC007C3B}" destId="{BDC31491-78B0-4B78-AC70-0D64C6C9457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2626A090-34B6-4E98-9DFE-C7F6F5995E27}">
      <dgm:prSet phldr="0"/>
      <dgm:spPr/>
      <dgm:t>
        <a:bodyPr/>
        <a:lstStyle/>
        <a:p>
          <a:pPr rtl="0"/>
          <a:r>
            <a:rPr lang="en-NZ">
              <a:latin typeface="Cera Pro"/>
            </a:rPr>
            <a:t>Form of entity</a:t>
          </a:r>
          <a:endParaRPr lang="en-US">
            <a:latin typeface="Cera Pro"/>
          </a:endParaRPr>
        </a:p>
      </dgm:t>
    </dgm:pt>
    <dgm:pt modelId="{9265E65F-1690-4283-9162-C4641BA8E7B9}" type="parTrans" cxnId="{9121B4EB-3DC0-4987-A594-F0F71A08C3F9}">
      <dgm:prSet/>
      <dgm:spPr/>
    </dgm:pt>
    <dgm:pt modelId="{8D93105B-EEE5-474A-BF7E-4996D284B2A8}" type="sibTrans" cxnId="{9121B4EB-3DC0-4987-A594-F0F71A08C3F9}">
      <dgm:prSet/>
      <dgm:spPr/>
    </dgm:pt>
    <dgm:pt modelId="{4812D891-B89A-4484-90BF-2CFB922F7AC1}">
      <dgm:prSet phldr="0"/>
      <dgm:spPr/>
      <dgm:t>
        <a:bodyPr/>
        <a:lstStyle/>
        <a:p>
          <a:pPr rtl="0"/>
          <a:r>
            <a:rPr lang="en-NZ">
              <a:latin typeface="Cera Pro"/>
            </a:rPr>
            <a:t>Terms of Shares</a:t>
          </a:r>
          <a:endParaRPr lang="en-US">
            <a:latin typeface="Cera Pro"/>
          </a:endParaRPr>
        </a:p>
      </dgm:t>
    </dgm:pt>
    <dgm:pt modelId="{568E882D-3EC6-4B96-99A1-16250D27F3F6}" type="parTrans" cxnId="{92B5E9CF-A607-4C55-ABE0-96B625A1F9E3}">
      <dgm:prSet/>
      <dgm:spPr/>
    </dgm:pt>
    <dgm:pt modelId="{4B5C1022-84AD-4767-8DD8-76E0F403B2C4}" type="sibTrans" cxnId="{92B5E9CF-A607-4C55-ABE0-96B625A1F9E3}">
      <dgm:prSet/>
      <dgm:spPr/>
    </dgm:pt>
    <dgm:pt modelId="{05585C5C-9580-4395-B1C0-69E7E4CC5CDE}">
      <dgm:prSet phldr="0"/>
      <dgm:spPr/>
      <dgm:t>
        <a:bodyPr/>
        <a:lstStyle/>
        <a:p>
          <a:r>
            <a:rPr lang="en-NZ">
              <a:latin typeface="Cera Pro"/>
            </a:rPr>
            <a:t>Purpose of entity </a:t>
          </a:r>
          <a:endParaRPr lang="en-US"/>
        </a:p>
      </dgm:t>
    </dgm:pt>
    <dgm:pt modelId="{EB3CB817-8819-4B73-931F-D812E9B60DE0}" type="parTrans" cxnId="{1C08AD8D-F509-463B-AD26-D92450F4F318}">
      <dgm:prSet/>
      <dgm:spPr/>
    </dgm:pt>
    <dgm:pt modelId="{B3855D58-FD5C-46BD-93F1-1848DAADB144}" type="sibTrans" cxnId="{1C08AD8D-F509-463B-AD26-D92450F4F318}">
      <dgm:prSet/>
      <dgm:spPr/>
    </dgm:pt>
    <dgm:pt modelId="{67A7EB30-047F-46C2-9D1C-65BB415820E4}">
      <dgm:prSet phldr="0"/>
      <dgm:spPr/>
      <dgm:t>
        <a:bodyPr/>
        <a:lstStyle/>
        <a:p>
          <a:pPr rtl="0"/>
          <a:r>
            <a:rPr lang="en-US">
              <a:latin typeface="Cera Pro"/>
            </a:rPr>
            <a:t>Limited liability company</a:t>
          </a:r>
        </a:p>
      </dgm:t>
    </dgm:pt>
    <dgm:pt modelId="{9B2110CE-6289-4108-9233-963EEB43629E}" type="parTrans" cxnId="{6D417C0A-AE48-401D-B48C-B1D716084BE8}">
      <dgm:prSet/>
      <dgm:spPr/>
    </dgm:pt>
    <dgm:pt modelId="{178511AE-C01F-4BF3-82D0-C1D372871D02}" type="sibTrans" cxnId="{6D417C0A-AE48-401D-B48C-B1D716084BE8}">
      <dgm:prSet/>
      <dgm:spPr/>
    </dgm:pt>
    <dgm:pt modelId="{AC8F769E-425B-45CD-BD28-84CB746CC3A3}">
      <dgm:prSet phldr="0"/>
      <dgm:spPr/>
      <dgm:t>
        <a:bodyPr/>
        <a:lstStyle/>
        <a:p>
          <a:r>
            <a:rPr lang="en-US">
              <a:latin typeface="Cera Pro"/>
            </a:rPr>
            <a:t>Name: Bay of Plenty Water Limited</a:t>
          </a:r>
        </a:p>
      </dgm:t>
    </dgm:pt>
    <dgm:pt modelId="{E490B884-16AB-4983-BA1C-87C43DB1334B}" type="parTrans" cxnId="{2F3D3229-8DCC-4D66-BEF1-5FA1AB97ADBA}">
      <dgm:prSet/>
      <dgm:spPr/>
    </dgm:pt>
    <dgm:pt modelId="{C5450288-AA0E-4062-A988-612989C3BFFD}" type="sibTrans" cxnId="{2F3D3229-8DCC-4D66-BEF1-5FA1AB97ADBA}">
      <dgm:prSet/>
      <dgm:spPr/>
    </dgm:pt>
    <dgm:pt modelId="{9E4B1721-DD6C-4C5F-AD99-55A9584C1F25}">
      <dgm:prSet phldr="0"/>
      <dgm:spPr/>
      <dgm:t>
        <a:bodyPr/>
        <a:lstStyle/>
        <a:p>
          <a:r>
            <a:rPr lang="en-US">
              <a:latin typeface="Cera Pro"/>
            </a:rPr>
            <a:t>Owned by Councils </a:t>
          </a:r>
        </a:p>
      </dgm:t>
    </dgm:pt>
    <dgm:pt modelId="{172691CF-0B53-4796-9831-8B45B848ECED}" type="parTrans" cxnId="{F442A594-46FF-43AC-93ED-D5C71EBDD36A}">
      <dgm:prSet/>
      <dgm:spPr/>
    </dgm:pt>
    <dgm:pt modelId="{8D92FE56-7F85-4DE6-B0DA-C97256D218FA}" type="sibTrans" cxnId="{F442A594-46FF-43AC-93ED-D5C71EBDD36A}">
      <dgm:prSet/>
      <dgm:spPr/>
    </dgm:pt>
    <dgm:pt modelId="{7B915D9C-899E-49A7-ACAC-957340373606}">
      <dgm:prSet phldr="0"/>
      <dgm:spPr/>
      <dgm:t>
        <a:bodyPr/>
        <a:lstStyle/>
        <a:p>
          <a:pPr algn="l" rtl="0">
            <a:lnSpc>
              <a:spcPct val="90000"/>
            </a:lnSpc>
          </a:pPr>
          <a:r>
            <a:rPr lang="en-US">
              <a:solidFill>
                <a:srgbClr val="000000"/>
              </a:solidFill>
              <a:latin typeface="Cera Pro"/>
            </a:rPr>
            <a:t>Deliver on statutory objectives (to be confirmed in Bill#3)</a:t>
          </a:r>
        </a:p>
      </dgm:t>
    </dgm:pt>
    <dgm:pt modelId="{5D952325-C6D0-4C40-9FDF-CA54AE211554}" type="parTrans" cxnId="{5777BAC7-3C1D-48DE-B8C0-817801605267}">
      <dgm:prSet/>
      <dgm:spPr/>
    </dgm:pt>
    <dgm:pt modelId="{3E48EEE2-0A81-432C-A4CE-1FAA50AFC10E}" type="sibTrans" cxnId="{5777BAC7-3C1D-48DE-B8C0-817801605267}">
      <dgm:prSet/>
      <dgm:spPr/>
      <dgm:t>
        <a:bodyPr/>
        <a:lstStyle/>
        <a:p>
          <a:endParaRPr lang="en-US"/>
        </a:p>
      </dgm:t>
    </dgm:pt>
    <dgm:pt modelId="{C8B3BD1A-2D3D-4968-AA24-D448C18E8A38}">
      <dgm:prSet phldr="0"/>
      <dgm:spPr/>
      <dgm:t>
        <a:bodyPr/>
        <a:lstStyle/>
        <a:p>
          <a:pPr algn="l">
            <a:lnSpc>
              <a:spcPct val="90000"/>
            </a:lnSpc>
          </a:pPr>
          <a:r>
            <a:rPr lang="en-US">
              <a:solidFill>
                <a:srgbClr val="000000"/>
              </a:solidFill>
              <a:latin typeface="Cera Pro"/>
            </a:rPr>
            <a:t>Deliver water services across service area of shareholding councils in a manner that meets regulatory requirements and is financially sustainable</a:t>
          </a:r>
        </a:p>
      </dgm:t>
    </dgm:pt>
    <dgm:pt modelId="{07EBF94F-37B0-4042-A352-4618797C47C5}" type="parTrans" cxnId="{AD34F706-E765-48CC-9F90-CF56F019900B}">
      <dgm:prSet/>
      <dgm:spPr/>
    </dgm:pt>
    <dgm:pt modelId="{4866745F-C4CE-45A7-8FCF-F56151C8CE39}" type="sibTrans" cxnId="{AD34F706-E765-48CC-9F90-CF56F019900B}">
      <dgm:prSet/>
      <dgm:spPr/>
      <dgm:t>
        <a:bodyPr/>
        <a:lstStyle/>
        <a:p>
          <a:endParaRPr lang="en-US"/>
        </a:p>
      </dgm:t>
    </dgm:pt>
    <dgm:pt modelId="{3D042E8B-7DCA-443F-A748-F1D0E88ED5CA}">
      <dgm:prSet phldr="0"/>
      <dgm:spPr/>
      <dgm:t>
        <a:bodyPr/>
        <a:lstStyle/>
        <a:p>
          <a:pPr algn="l" rtl="0">
            <a:lnSpc>
              <a:spcPct val="90000"/>
            </a:lnSpc>
          </a:pPr>
          <a:r>
            <a:rPr lang="en-US" dirty="0">
              <a:solidFill>
                <a:srgbClr val="000000"/>
              </a:solidFill>
              <a:latin typeface="Cera Pro"/>
            </a:rPr>
            <a:t>Achieve objectives set in Statement of Expectations by shareholders</a:t>
          </a:r>
        </a:p>
      </dgm:t>
    </dgm:pt>
    <dgm:pt modelId="{5F6E6B9A-5532-49ED-A96F-90DA60BC5774}" type="parTrans" cxnId="{DE0E6767-4112-4F2F-94F4-0ABA27F182FB}">
      <dgm:prSet/>
      <dgm:spPr/>
    </dgm:pt>
    <dgm:pt modelId="{B0ABBAAD-4076-49E8-9BAE-211311B30687}" type="sibTrans" cxnId="{DE0E6767-4112-4F2F-94F4-0ABA27F182FB}">
      <dgm:prSet/>
      <dgm:spPr/>
      <dgm:t>
        <a:bodyPr/>
        <a:lstStyle/>
        <a:p>
          <a:endParaRPr lang="en-US"/>
        </a:p>
      </dgm:t>
    </dgm:pt>
    <dgm:pt modelId="{1C7D9B28-4A4E-4AD2-BF77-4E86FA8235DC}">
      <dgm:prSet phldr="0"/>
      <dgm:spPr/>
      <dgm:t>
        <a:bodyPr/>
        <a:lstStyle/>
        <a:p>
          <a:pPr algn="l">
            <a:lnSpc>
              <a:spcPct val="90000"/>
            </a:lnSpc>
          </a:pPr>
          <a:r>
            <a:rPr lang="en-NZ">
              <a:solidFill>
                <a:srgbClr val="000000"/>
              </a:solidFill>
              <a:latin typeface="Cera Pro"/>
            </a:rPr>
            <a:t>Agreed in principle: Assets that are solely used for stormwater service delivery to transfer to CCO </a:t>
          </a:r>
          <a:endParaRPr lang="en-US">
            <a:solidFill>
              <a:srgbClr val="000000"/>
            </a:solidFill>
            <a:latin typeface="Cera Pro"/>
          </a:endParaRPr>
        </a:p>
      </dgm:t>
    </dgm:pt>
    <dgm:pt modelId="{31FC4A66-9027-4D97-BF33-EEA5F29E1189}" type="parTrans" cxnId="{BAA6EA6E-3456-484D-90CC-26ACAD1172EC}">
      <dgm:prSet/>
      <dgm:spPr/>
    </dgm:pt>
    <dgm:pt modelId="{59C7C981-9579-4892-BB49-CB84C1B02DEE}" type="sibTrans" cxnId="{BAA6EA6E-3456-484D-90CC-26ACAD1172EC}">
      <dgm:prSet/>
      <dgm:spPr/>
      <dgm:t>
        <a:bodyPr/>
        <a:lstStyle/>
        <a:p>
          <a:endParaRPr lang="en-US"/>
        </a:p>
      </dgm:t>
    </dgm:pt>
    <dgm:pt modelId="{D8297045-E40F-405D-83A1-51304822488F}">
      <dgm:prSet phldr="0"/>
      <dgm:spPr/>
      <dgm:t>
        <a:bodyPr/>
        <a:lstStyle/>
        <a:p>
          <a:r>
            <a:rPr lang="en-US">
              <a:solidFill>
                <a:schemeClr val="bg1"/>
              </a:solidFill>
              <a:latin typeface="Calibri"/>
              <a:ea typeface="Calibri"/>
              <a:cs typeface="Calibri"/>
            </a:rPr>
            <a:t>Security interest cannot be given over shares (Bill#3 will prohibit assets being used as security)</a:t>
          </a:r>
          <a:endParaRPr lang="en-NZ">
            <a:solidFill>
              <a:schemeClr val="bg1"/>
            </a:solidFill>
          </a:endParaRPr>
        </a:p>
      </dgm:t>
    </dgm:pt>
    <dgm:pt modelId="{5D03486F-5D68-4B26-AC0F-2876E5E4A83A}" type="parTrans" cxnId="{7E20FE18-CEA7-43D3-B5D5-E4546293D439}">
      <dgm:prSet/>
      <dgm:spPr/>
    </dgm:pt>
    <dgm:pt modelId="{D1CA4FFA-0674-4652-BBC1-BABA3AD17C2B}" type="sibTrans" cxnId="{7E20FE18-CEA7-43D3-B5D5-E4546293D439}">
      <dgm:prSet/>
      <dgm:spPr/>
      <dgm:t>
        <a:bodyPr/>
        <a:lstStyle/>
        <a:p>
          <a:endParaRPr lang="en-US"/>
        </a:p>
      </dgm:t>
    </dgm:pt>
    <dgm:pt modelId="{36F75918-8432-40BA-82BA-6051BA1A9990}">
      <dgm:prSet phldr="0"/>
      <dgm:spPr/>
      <dgm:t>
        <a:bodyPr/>
        <a:lstStyle/>
        <a:p>
          <a:pPr rtl="0"/>
          <a:r>
            <a:rPr lang="en-US">
              <a:solidFill>
                <a:schemeClr val="bg1"/>
              </a:solidFill>
              <a:latin typeface="Calibri"/>
              <a:ea typeface="Calibri"/>
              <a:cs typeface="Calibri"/>
            </a:rPr>
            <a:t>Shares held by Councils and cannot be sold or transferred </a:t>
          </a:r>
        </a:p>
      </dgm:t>
    </dgm:pt>
    <dgm:pt modelId="{EBA219D3-5DAF-412C-B5B6-4395F3CF07C8}" type="parTrans" cxnId="{E83BE0A2-E3B4-4183-BF9F-B8B311A7613C}">
      <dgm:prSet/>
      <dgm:spPr/>
    </dgm:pt>
    <dgm:pt modelId="{4394B7A4-0AE9-41FF-AD06-FBF2EB0DDBDB}" type="sibTrans" cxnId="{E83BE0A2-E3B4-4183-BF9F-B8B311A7613C}">
      <dgm:prSet/>
      <dgm:spPr/>
      <dgm:t>
        <a:bodyPr/>
        <a:lstStyle/>
        <a:p>
          <a:endParaRPr lang="en-US"/>
        </a:p>
      </dgm:t>
    </dgm:pt>
    <dgm:pt modelId="{5EA969EB-54CC-474A-BB86-C9B5062601B0}">
      <dgm:prSet phldr="0"/>
      <dgm:spPr/>
      <dgm:t>
        <a:bodyPr/>
        <a:lstStyle/>
        <a:p>
          <a:r>
            <a:rPr lang="en-US">
              <a:solidFill>
                <a:schemeClr val="bg1"/>
              </a:solidFill>
              <a:latin typeface="Calibri"/>
              <a:ea typeface="Calibri"/>
              <a:cs typeface="Calibri"/>
            </a:rPr>
            <a:t>Shareholder must be party to shareholders agreement </a:t>
          </a:r>
        </a:p>
      </dgm:t>
    </dgm:pt>
    <dgm:pt modelId="{66D51DDA-3565-43CE-8409-D20DDD3127EC}" type="parTrans" cxnId="{3BC70A38-E64E-4C62-860F-92A96E1FC2AB}">
      <dgm:prSet/>
      <dgm:spPr/>
    </dgm:pt>
    <dgm:pt modelId="{ACEDBF1B-64A0-42A7-B6CC-CDA1D600D8E6}" type="sibTrans" cxnId="{3BC70A38-E64E-4C62-860F-92A96E1FC2AB}">
      <dgm:prSet/>
      <dgm:spPr/>
      <dgm:t>
        <a:bodyPr/>
        <a:lstStyle/>
        <a:p>
          <a:endParaRPr lang="en-US"/>
        </a:p>
      </dgm:t>
    </dgm:pt>
    <dgm:pt modelId="{FC920930-5C2B-4E47-A833-8A5C41ED3AA1}">
      <dgm:prSet phldr="0"/>
      <dgm:spPr/>
      <dgm:t>
        <a:bodyPr/>
        <a:lstStyle/>
        <a:p>
          <a:r>
            <a:rPr lang="en-US" dirty="0">
              <a:solidFill>
                <a:schemeClr val="bg1"/>
              </a:solidFill>
              <a:latin typeface="Calibri"/>
              <a:ea typeface="Calibri"/>
              <a:cs typeface="Calibri"/>
            </a:rPr>
            <a:t>Ability to pay dividend to be kept open and reviewed against Bill#3</a:t>
          </a:r>
        </a:p>
      </dgm:t>
    </dgm:pt>
    <dgm:pt modelId="{8CDD7522-8E8B-4049-BD40-A8756B34DA66}" type="parTrans" cxnId="{743C7520-1DD3-4B4B-935B-64279B37884C}">
      <dgm:prSet/>
      <dgm:spPr/>
    </dgm:pt>
    <dgm:pt modelId="{594E4AE5-5FB8-4550-8336-AEB3BF6A9376}" type="sibTrans" cxnId="{743C7520-1DD3-4B4B-935B-64279B37884C}">
      <dgm:prSet/>
      <dgm:spPr/>
      <dgm:t>
        <a:bodyPr/>
        <a:lstStyle/>
        <a:p>
          <a:endParaRPr lang="en-US"/>
        </a:p>
      </dgm:t>
    </dgm:pt>
    <dgm:pt modelId="{66197F17-8EE3-4DFC-9450-C3C3197F85C7}" type="pres">
      <dgm:prSet presAssocID="{B2D574F2-5F9E-48AE-B90F-EE5F57F8018A}" presName="linear" presStyleCnt="0">
        <dgm:presLayoutVars>
          <dgm:dir/>
          <dgm:animLvl val="lvl"/>
          <dgm:resizeHandles val="exact"/>
        </dgm:presLayoutVars>
      </dgm:prSet>
      <dgm:spPr/>
    </dgm:pt>
    <dgm:pt modelId="{E791CFE1-27F6-49D5-BCCE-405F90ABC771}" type="pres">
      <dgm:prSet presAssocID="{2626A090-34B6-4E98-9DFE-C7F6F5995E27}" presName="parentLin" presStyleCnt="0"/>
      <dgm:spPr/>
    </dgm:pt>
    <dgm:pt modelId="{7CD61593-89B1-4CCE-BCBE-EAF86D242D7C}" type="pres">
      <dgm:prSet presAssocID="{2626A090-34B6-4E98-9DFE-C7F6F5995E27}" presName="parentLeftMargin" presStyleLbl="node1" presStyleIdx="0" presStyleCnt="3"/>
      <dgm:spPr/>
    </dgm:pt>
    <dgm:pt modelId="{E1488EE8-5177-4965-9185-0475FC038E1B}" type="pres">
      <dgm:prSet presAssocID="{2626A090-34B6-4E98-9DFE-C7F6F5995E27}" presName="parentText" presStyleLbl="node1" presStyleIdx="0" presStyleCnt="3">
        <dgm:presLayoutVars>
          <dgm:chMax val="0"/>
          <dgm:bulletEnabled val="1"/>
        </dgm:presLayoutVars>
      </dgm:prSet>
      <dgm:spPr/>
    </dgm:pt>
    <dgm:pt modelId="{07175273-C61B-4D71-8EBC-AFCEDD2130A5}" type="pres">
      <dgm:prSet presAssocID="{2626A090-34B6-4E98-9DFE-C7F6F5995E27}" presName="negativeSpace" presStyleCnt="0"/>
      <dgm:spPr/>
    </dgm:pt>
    <dgm:pt modelId="{A8E4D082-5B90-46A7-A996-20BE91796C63}" type="pres">
      <dgm:prSet presAssocID="{2626A090-34B6-4E98-9DFE-C7F6F5995E27}" presName="childText" presStyleLbl="conFgAcc1" presStyleIdx="0" presStyleCnt="3">
        <dgm:presLayoutVars>
          <dgm:bulletEnabled val="1"/>
        </dgm:presLayoutVars>
      </dgm:prSet>
      <dgm:spPr/>
    </dgm:pt>
    <dgm:pt modelId="{3D381EAB-A9D8-4830-B2E1-38683BBFB7EE}" type="pres">
      <dgm:prSet presAssocID="{8D93105B-EEE5-474A-BF7E-4996D284B2A8}" presName="spaceBetweenRectangles" presStyleCnt="0"/>
      <dgm:spPr/>
    </dgm:pt>
    <dgm:pt modelId="{0154D559-001B-46D7-BD52-A10A59836732}" type="pres">
      <dgm:prSet presAssocID="{05585C5C-9580-4395-B1C0-69E7E4CC5CDE}" presName="parentLin" presStyleCnt="0"/>
      <dgm:spPr/>
    </dgm:pt>
    <dgm:pt modelId="{792F1DAF-3CE2-4BDE-92A7-3FEF19E747DA}" type="pres">
      <dgm:prSet presAssocID="{05585C5C-9580-4395-B1C0-69E7E4CC5CDE}" presName="parentLeftMargin" presStyleLbl="node1" presStyleIdx="0" presStyleCnt="3"/>
      <dgm:spPr/>
    </dgm:pt>
    <dgm:pt modelId="{898343E2-C15F-4C40-BAD0-AD972072271E}" type="pres">
      <dgm:prSet presAssocID="{05585C5C-9580-4395-B1C0-69E7E4CC5CDE}" presName="parentText" presStyleLbl="node1" presStyleIdx="1" presStyleCnt="3">
        <dgm:presLayoutVars>
          <dgm:chMax val="0"/>
          <dgm:bulletEnabled val="1"/>
        </dgm:presLayoutVars>
      </dgm:prSet>
      <dgm:spPr/>
    </dgm:pt>
    <dgm:pt modelId="{177408A0-2344-4ABF-B1F6-9A1C0749EED9}" type="pres">
      <dgm:prSet presAssocID="{05585C5C-9580-4395-B1C0-69E7E4CC5CDE}" presName="negativeSpace" presStyleCnt="0"/>
      <dgm:spPr/>
    </dgm:pt>
    <dgm:pt modelId="{56D62201-28A5-4757-BA9F-322C60B846F5}" type="pres">
      <dgm:prSet presAssocID="{05585C5C-9580-4395-B1C0-69E7E4CC5CDE}" presName="childText" presStyleLbl="conFgAcc1" presStyleIdx="1" presStyleCnt="3">
        <dgm:presLayoutVars>
          <dgm:bulletEnabled val="1"/>
        </dgm:presLayoutVars>
      </dgm:prSet>
      <dgm:spPr/>
    </dgm:pt>
    <dgm:pt modelId="{53781A1B-9B74-4A62-95D9-F75EAE176320}" type="pres">
      <dgm:prSet presAssocID="{B3855D58-FD5C-46BD-93F1-1848DAADB144}" presName="spaceBetweenRectangles" presStyleCnt="0"/>
      <dgm:spPr/>
    </dgm:pt>
    <dgm:pt modelId="{8C1758E5-0F01-4EC6-AC7C-183D31FAB911}" type="pres">
      <dgm:prSet presAssocID="{4812D891-B89A-4484-90BF-2CFB922F7AC1}" presName="parentLin" presStyleCnt="0"/>
      <dgm:spPr/>
    </dgm:pt>
    <dgm:pt modelId="{A9B39D4C-E631-49D9-B3FF-80BA425A12AE}" type="pres">
      <dgm:prSet presAssocID="{4812D891-B89A-4484-90BF-2CFB922F7AC1}" presName="parentLeftMargin" presStyleLbl="node1" presStyleIdx="1" presStyleCnt="3"/>
      <dgm:spPr/>
    </dgm:pt>
    <dgm:pt modelId="{F22647E6-9A96-498D-8B8F-E166407979A5}" type="pres">
      <dgm:prSet presAssocID="{4812D891-B89A-4484-90BF-2CFB922F7AC1}" presName="parentText" presStyleLbl="node1" presStyleIdx="2" presStyleCnt="3">
        <dgm:presLayoutVars>
          <dgm:chMax val="0"/>
          <dgm:bulletEnabled val="1"/>
        </dgm:presLayoutVars>
      </dgm:prSet>
      <dgm:spPr/>
    </dgm:pt>
    <dgm:pt modelId="{6B13993F-E8F2-4BE4-9B68-7940C95FFA2D}" type="pres">
      <dgm:prSet presAssocID="{4812D891-B89A-4484-90BF-2CFB922F7AC1}" presName="negativeSpace" presStyleCnt="0"/>
      <dgm:spPr/>
    </dgm:pt>
    <dgm:pt modelId="{D3262823-588C-4D03-93C8-C67F1F22E98E}" type="pres">
      <dgm:prSet presAssocID="{4812D891-B89A-4484-90BF-2CFB922F7AC1}" presName="childText" presStyleLbl="conFgAcc1" presStyleIdx="2" presStyleCnt="3">
        <dgm:presLayoutVars>
          <dgm:bulletEnabled val="1"/>
        </dgm:presLayoutVars>
      </dgm:prSet>
      <dgm:spPr/>
    </dgm:pt>
  </dgm:ptLst>
  <dgm:cxnLst>
    <dgm:cxn modelId="{AD34F706-E765-48CC-9F90-CF56F019900B}" srcId="{05585C5C-9580-4395-B1C0-69E7E4CC5CDE}" destId="{C8B3BD1A-2D3D-4968-AA24-D448C18E8A38}" srcOrd="1" destOrd="0" parTransId="{07EBF94F-37B0-4042-A352-4618797C47C5}" sibTransId="{4866745F-C4CE-45A7-8FCF-F56151C8CE39}"/>
    <dgm:cxn modelId="{6D417C0A-AE48-401D-B48C-B1D716084BE8}" srcId="{2626A090-34B6-4E98-9DFE-C7F6F5995E27}" destId="{67A7EB30-047F-46C2-9D1C-65BB415820E4}" srcOrd="0" destOrd="0" parTransId="{9B2110CE-6289-4108-9233-963EEB43629E}" sibTransId="{178511AE-C01F-4BF3-82D0-C1D372871D02}"/>
    <dgm:cxn modelId="{3FC1E30C-B1BB-4598-9DA9-FBB41E286CCA}" type="presOf" srcId="{1C7D9B28-4A4E-4AD2-BF77-4E86FA8235DC}" destId="{56D62201-28A5-4757-BA9F-322C60B846F5}" srcOrd="0" destOrd="3" presId="urn:microsoft.com/office/officeart/2005/8/layout/list1"/>
    <dgm:cxn modelId="{0872190E-A9A0-477A-8A8C-71D4C1F113D5}" type="presOf" srcId="{FC920930-5C2B-4E47-A833-8A5C41ED3AA1}" destId="{D3262823-588C-4D03-93C8-C67F1F22E98E}" srcOrd="0" destOrd="2" presId="urn:microsoft.com/office/officeart/2005/8/layout/list1"/>
    <dgm:cxn modelId="{20980216-3109-462D-9379-26245372C3F6}" type="presOf" srcId="{9E4B1721-DD6C-4C5F-AD99-55A9584C1F25}" destId="{A8E4D082-5B90-46A7-A996-20BE91796C63}" srcOrd="0" destOrd="2" presId="urn:microsoft.com/office/officeart/2005/8/layout/list1"/>
    <dgm:cxn modelId="{7E20FE18-CEA7-43D3-B5D5-E4546293D439}" srcId="{4812D891-B89A-4484-90BF-2CFB922F7AC1}" destId="{D8297045-E40F-405D-83A1-51304822488F}" srcOrd="3" destOrd="0" parTransId="{5D03486F-5D68-4B26-AC0F-2876E5E4A83A}" sibTransId="{D1CA4FFA-0674-4652-BBC1-BABA3AD17C2B}"/>
    <dgm:cxn modelId="{172F6D1D-08E1-4943-8A7C-27624B0CF341}" type="presOf" srcId="{2626A090-34B6-4E98-9DFE-C7F6F5995E27}" destId="{7CD61593-89B1-4CCE-BCBE-EAF86D242D7C}" srcOrd="0" destOrd="0" presId="urn:microsoft.com/office/officeart/2005/8/layout/list1"/>
    <dgm:cxn modelId="{743C7520-1DD3-4B4B-935B-64279B37884C}" srcId="{4812D891-B89A-4484-90BF-2CFB922F7AC1}" destId="{FC920930-5C2B-4E47-A833-8A5C41ED3AA1}" srcOrd="2" destOrd="0" parTransId="{8CDD7522-8E8B-4049-BD40-A8756B34DA66}" sibTransId="{594E4AE5-5FB8-4550-8336-AEB3BF6A9376}"/>
    <dgm:cxn modelId="{2F3D3229-8DCC-4D66-BEF1-5FA1AB97ADBA}" srcId="{2626A090-34B6-4E98-9DFE-C7F6F5995E27}" destId="{AC8F769E-425B-45CD-BD28-84CB746CC3A3}" srcOrd="1" destOrd="0" parTransId="{E490B884-16AB-4983-BA1C-87C43DB1334B}" sibTransId="{C5450288-AA0E-4062-A988-612989C3BFFD}"/>
    <dgm:cxn modelId="{E5F9E22E-B3B2-4EF2-8BF9-DA2507BD86C3}" type="presOf" srcId="{C8B3BD1A-2D3D-4968-AA24-D448C18E8A38}" destId="{56D62201-28A5-4757-BA9F-322C60B846F5}" srcOrd="0" destOrd="1" presId="urn:microsoft.com/office/officeart/2005/8/layout/list1"/>
    <dgm:cxn modelId="{8B18C42F-6D7E-459D-B694-E7CDA33D572D}" type="presOf" srcId="{D8297045-E40F-405D-83A1-51304822488F}" destId="{D3262823-588C-4D03-93C8-C67F1F22E98E}" srcOrd="0" destOrd="3" presId="urn:microsoft.com/office/officeart/2005/8/layout/list1"/>
    <dgm:cxn modelId="{3BC70A38-E64E-4C62-860F-92A96E1FC2AB}" srcId="{4812D891-B89A-4484-90BF-2CFB922F7AC1}" destId="{5EA969EB-54CC-474A-BB86-C9B5062601B0}" srcOrd="1" destOrd="0" parTransId="{66D51DDA-3565-43CE-8409-D20DDD3127EC}" sibTransId="{ACEDBF1B-64A0-42A7-B6CC-CDA1D600D8E6}"/>
    <dgm:cxn modelId="{F1D11638-8C54-419C-9A17-239DE9595CA7}" type="presOf" srcId="{05585C5C-9580-4395-B1C0-69E7E4CC5CDE}" destId="{792F1DAF-3CE2-4BDE-92A7-3FEF19E747DA}" srcOrd="0" destOrd="0" presId="urn:microsoft.com/office/officeart/2005/8/layout/list1"/>
    <dgm:cxn modelId="{D8AE2D60-515C-4C21-8BE3-B80B2B2E2B32}" type="presOf" srcId="{36F75918-8432-40BA-82BA-6051BA1A9990}" destId="{D3262823-588C-4D03-93C8-C67F1F22E98E}" srcOrd="0" destOrd="0" presId="urn:microsoft.com/office/officeart/2005/8/layout/list1"/>
    <dgm:cxn modelId="{F98FF866-2C71-4698-921A-F615E4D5A520}" type="presOf" srcId="{4812D891-B89A-4484-90BF-2CFB922F7AC1}" destId="{A9B39D4C-E631-49D9-B3FF-80BA425A12AE}" srcOrd="0" destOrd="0" presId="urn:microsoft.com/office/officeart/2005/8/layout/list1"/>
    <dgm:cxn modelId="{DE0E6767-4112-4F2F-94F4-0ABA27F182FB}" srcId="{05585C5C-9580-4395-B1C0-69E7E4CC5CDE}" destId="{3D042E8B-7DCA-443F-A748-F1D0E88ED5CA}" srcOrd="2" destOrd="0" parTransId="{5F6E6B9A-5532-49ED-A96F-90DA60BC5774}" sibTransId="{B0ABBAAD-4076-49E8-9BAE-211311B30687}"/>
    <dgm:cxn modelId="{D180D568-6852-485D-A0CB-CC79D7CAE45C}" type="presOf" srcId="{67A7EB30-047F-46C2-9D1C-65BB415820E4}" destId="{A8E4D082-5B90-46A7-A996-20BE91796C63}" srcOrd="0" destOrd="0" presId="urn:microsoft.com/office/officeart/2005/8/layout/list1"/>
    <dgm:cxn modelId="{BAA6EA6E-3456-484D-90CC-26ACAD1172EC}" srcId="{05585C5C-9580-4395-B1C0-69E7E4CC5CDE}" destId="{1C7D9B28-4A4E-4AD2-BF77-4E86FA8235DC}" srcOrd="3" destOrd="0" parTransId="{31FC4A66-9027-4D97-BF33-EEA5F29E1189}" sibTransId="{59C7C981-9579-4892-BB49-CB84C1B02DEE}"/>
    <dgm:cxn modelId="{0FBF7570-15A5-4B31-83B6-3E97127BF415}" type="presOf" srcId="{7B915D9C-899E-49A7-ACAC-957340373606}" destId="{56D62201-28A5-4757-BA9F-322C60B846F5}" srcOrd="0" destOrd="0" presId="urn:microsoft.com/office/officeart/2005/8/layout/list1"/>
    <dgm:cxn modelId="{D24DFE51-5448-4AEA-A06E-F33D73A7A09A}" type="presOf" srcId="{5EA969EB-54CC-474A-BB86-C9B5062601B0}" destId="{D3262823-588C-4D03-93C8-C67F1F22E98E}" srcOrd="0" destOrd="1" presId="urn:microsoft.com/office/officeart/2005/8/layout/list1"/>
    <dgm:cxn modelId="{B1F1B482-224F-4E7B-9ABA-F180188711E0}" type="presOf" srcId="{2626A090-34B6-4E98-9DFE-C7F6F5995E27}" destId="{E1488EE8-5177-4965-9185-0475FC038E1B}" srcOrd="1" destOrd="0" presId="urn:microsoft.com/office/officeart/2005/8/layout/list1"/>
    <dgm:cxn modelId="{1C08AD8D-F509-463B-AD26-D92450F4F318}" srcId="{B2D574F2-5F9E-48AE-B90F-EE5F57F8018A}" destId="{05585C5C-9580-4395-B1C0-69E7E4CC5CDE}" srcOrd="1" destOrd="0" parTransId="{EB3CB817-8819-4B73-931F-D812E9B60DE0}" sibTransId="{B3855D58-FD5C-46BD-93F1-1848DAADB144}"/>
    <dgm:cxn modelId="{F442A594-46FF-43AC-93ED-D5C71EBDD36A}" srcId="{2626A090-34B6-4E98-9DFE-C7F6F5995E27}" destId="{9E4B1721-DD6C-4C5F-AD99-55A9584C1F25}" srcOrd="2" destOrd="0" parTransId="{172691CF-0B53-4796-9831-8B45B848ECED}" sibTransId="{8D92FE56-7F85-4DE6-B0DA-C97256D218FA}"/>
    <dgm:cxn modelId="{D43B3B9E-5BC1-4559-B4FD-60006DD3185B}" type="presOf" srcId="{AC8F769E-425B-45CD-BD28-84CB746CC3A3}" destId="{A8E4D082-5B90-46A7-A996-20BE91796C63}" srcOrd="0" destOrd="1" presId="urn:microsoft.com/office/officeart/2005/8/layout/list1"/>
    <dgm:cxn modelId="{9EF639A2-C7C9-44B3-AA38-2B148498B96A}" type="presOf" srcId="{B2D574F2-5F9E-48AE-B90F-EE5F57F8018A}" destId="{66197F17-8EE3-4DFC-9450-C3C3197F85C7}" srcOrd="0" destOrd="0" presId="urn:microsoft.com/office/officeart/2005/8/layout/list1"/>
    <dgm:cxn modelId="{E83BE0A2-E3B4-4183-BF9F-B8B311A7613C}" srcId="{4812D891-B89A-4484-90BF-2CFB922F7AC1}" destId="{36F75918-8432-40BA-82BA-6051BA1A9990}" srcOrd="0" destOrd="0" parTransId="{EBA219D3-5DAF-412C-B5B6-4395F3CF07C8}" sibTransId="{4394B7A4-0AE9-41FF-AD06-FBF2EB0DDBDB}"/>
    <dgm:cxn modelId="{58ACE5AC-51DB-4A98-BA5A-B7EEF6B2741C}" type="presOf" srcId="{4812D891-B89A-4484-90BF-2CFB922F7AC1}" destId="{F22647E6-9A96-498D-8B8F-E166407979A5}" srcOrd="1" destOrd="0" presId="urn:microsoft.com/office/officeart/2005/8/layout/list1"/>
    <dgm:cxn modelId="{7845DFBE-6AF2-4C08-A56B-ADA7F13BA428}" type="presOf" srcId="{3D042E8B-7DCA-443F-A748-F1D0E88ED5CA}" destId="{56D62201-28A5-4757-BA9F-322C60B846F5}" srcOrd="0" destOrd="2" presId="urn:microsoft.com/office/officeart/2005/8/layout/list1"/>
    <dgm:cxn modelId="{5777BAC7-3C1D-48DE-B8C0-817801605267}" srcId="{05585C5C-9580-4395-B1C0-69E7E4CC5CDE}" destId="{7B915D9C-899E-49A7-ACAC-957340373606}" srcOrd="0" destOrd="0" parTransId="{5D952325-C6D0-4C40-9FDF-CA54AE211554}" sibTransId="{3E48EEE2-0A81-432C-A4CE-1FAA50AFC10E}"/>
    <dgm:cxn modelId="{92B5E9CF-A607-4C55-ABE0-96B625A1F9E3}" srcId="{B2D574F2-5F9E-48AE-B90F-EE5F57F8018A}" destId="{4812D891-B89A-4484-90BF-2CFB922F7AC1}" srcOrd="2" destOrd="0" parTransId="{568E882D-3EC6-4B96-99A1-16250D27F3F6}" sibTransId="{4B5C1022-84AD-4767-8DD8-76E0F403B2C4}"/>
    <dgm:cxn modelId="{38487AD4-049A-4932-819D-589F705AEBE5}" type="presOf" srcId="{05585C5C-9580-4395-B1C0-69E7E4CC5CDE}" destId="{898343E2-C15F-4C40-BAD0-AD972072271E}" srcOrd="1" destOrd="0" presId="urn:microsoft.com/office/officeart/2005/8/layout/list1"/>
    <dgm:cxn modelId="{9121B4EB-3DC0-4987-A594-F0F71A08C3F9}" srcId="{B2D574F2-5F9E-48AE-B90F-EE5F57F8018A}" destId="{2626A090-34B6-4E98-9DFE-C7F6F5995E27}" srcOrd="0" destOrd="0" parTransId="{9265E65F-1690-4283-9162-C4641BA8E7B9}" sibTransId="{8D93105B-EEE5-474A-BF7E-4996D284B2A8}"/>
    <dgm:cxn modelId="{846B7968-1D3B-435C-AA51-30B27E34CE0B}" type="presParOf" srcId="{66197F17-8EE3-4DFC-9450-C3C3197F85C7}" destId="{E791CFE1-27F6-49D5-BCCE-405F90ABC771}" srcOrd="0" destOrd="0" presId="urn:microsoft.com/office/officeart/2005/8/layout/list1"/>
    <dgm:cxn modelId="{FF84A3BE-0965-42C3-8889-D44303ED69C7}" type="presParOf" srcId="{E791CFE1-27F6-49D5-BCCE-405F90ABC771}" destId="{7CD61593-89B1-4CCE-BCBE-EAF86D242D7C}" srcOrd="0" destOrd="0" presId="urn:microsoft.com/office/officeart/2005/8/layout/list1"/>
    <dgm:cxn modelId="{AD5684D3-383A-4DFE-8544-7B14F5313C96}" type="presParOf" srcId="{E791CFE1-27F6-49D5-BCCE-405F90ABC771}" destId="{E1488EE8-5177-4965-9185-0475FC038E1B}" srcOrd="1" destOrd="0" presId="urn:microsoft.com/office/officeart/2005/8/layout/list1"/>
    <dgm:cxn modelId="{3C6A3EA5-7288-4D4F-AE56-4609C0CA22D6}" type="presParOf" srcId="{66197F17-8EE3-4DFC-9450-C3C3197F85C7}" destId="{07175273-C61B-4D71-8EBC-AFCEDD2130A5}" srcOrd="1" destOrd="0" presId="urn:microsoft.com/office/officeart/2005/8/layout/list1"/>
    <dgm:cxn modelId="{A9C965C3-7995-40E8-A548-4F4B9C636075}" type="presParOf" srcId="{66197F17-8EE3-4DFC-9450-C3C3197F85C7}" destId="{A8E4D082-5B90-46A7-A996-20BE91796C63}" srcOrd="2" destOrd="0" presId="urn:microsoft.com/office/officeart/2005/8/layout/list1"/>
    <dgm:cxn modelId="{9E93C5BD-AC87-4BD4-89AB-C65561F73B52}" type="presParOf" srcId="{66197F17-8EE3-4DFC-9450-C3C3197F85C7}" destId="{3D381EAB-A9D8-4830-B2E1-38683BBFB7EE}" srcOrd="3" destOrd="0" presId="urn:microsoft.com/office/officeart/2005/8/layout/list1"/>
    <dgm:cxn modelId="{D6223753-E089-47FA-9683-A6739FF5CCB4}" type="presParOf" srcId="{66197F17-8EE3-4DFC-9450-C3C3197F85C7}" destId="{0154D559-001B-46D7-BD52-A10A59836732}" srcOrd="4" destOrd="0" presId="urn:microsoft.com/office/officeart/2005/8/layout/list1"/>
    <dgm:cxn modelId="{F454E6D9-C959-4FE2-A3F7-C927985099FE}" type="presParOf" srcId="{0154D559-001B-46D7-BD52-A10A59836732}" destId="{792F1DAF-3CE2-4BDE-92A7-3FEF19E747DA}" srcOrd="0" destOrd="0" presId="urn:microsoft.com/office/officeart/2005/8/layout/list1"/>
    <dgm:cxn modelId="{DB27316B-4A5D-421F-BBB9-7FE0E75AEF5F}" type="presParOf" srcId="{0154D559-001B-46D7-BD52-A10A59836732}" destId="{898343E2-C15F-4C40-BAD0-AD972072271E}" srcOrd="1" destOrd="0" presId="urn:microsoft.com/office/officeart/2005/8/layout/list1"/>
    <dgm:cxn modelId="{EE5AFD7B-BDFD-40B8-99D2-BBD1FA85F3B0}" type="presParOf" srcId="{66197F17-8EE3-4DFC-9450-C3C3197F85C7}" destId="{177408A0-2344-4ABF-B1F6-9A1C0749EED9}" srcOrd="5" destOrd="0" presId="urn:microsoft.com/office/officeart/2005/8/layout/list1"/>
    <dgm:cxn modelId="{22DA8F85-3608-4702-9354-EBA66D60464F}" type="presParOf" srcId="{66197F17-8EE3-4DFC-9450-C3C3197F85C7}" destId="{56D62201-28A5-4757-BA9F-322C60B846F5}" srcOrd="6" destOrd="0" presId="urn:microsoft.com/office/officeart/2005/8/layout/list1"/>
    <dgm:cxn modelId="{99E3554A-69E7-4AC9-80F5-1D753A235225}" type="presParOf" srcId="{66197F17-8EE3-4DFC-9450-C3C3197F85C7}" destId="{53781A1B-9B74-4A62-95D9-F75EAE176320}" srcOrd="7" destOrd="0" presId="urn:microsoft.com/office/officeart/2005/8/layout/list1"/>
    <dgm:cxn modelId="{139EE296-48B3-4DF8-907E-AAFEBB6714A1}" type="presParOf" srcId="{66197F17-8EE3-4DFC-9450-C3C3197F85C7}" destId="{8C1758E5-0F01-4EC6-AC7C-183D31FAB911}" srcOrd="8" destOrd="0" presId="urn:microsoft.com/office/officeart/2005/8/layout/list1"/>
    <dgm:cxn modelId="{8984F39F-97A2-4636-8985-C4CD286262A0}" type="presParOf" srcId="{8C1758E5-0F01-4EC6-AC7C-183D31FAB911}" destId="{A9B39D4C-E631-49D9-B3FF-80BA425A12AE}" srcOrd="0" destOrd="0" presId="urn:microsoft.com/office/officeart/2005/8/layout/list1"/>
    <dgm:cxn modelId="{01AA49DB-2596-4801-AA49-8F311082DB45}" type="presParOf" srcId="{8C1758E5-0F01-4EC6-AC7C-183D31FAB911}" destId="{F22647E6-9A96-498D-8B8F-E166407979A5}" srcOrd="1" destOrd="0" presId="urn:microsoft.com/office/officeart/2005/8/layout/list1"/>
    <dgm:cxn modelId="{71F7A5BF-C42A-4A91-890D-E45992068D56}" type="presParOf" srcId="{66197F17-8EE3-4DFC-9450-C3C3197F85C7}" destId="{6B13993F-E8F2-4BE4-9B68-7940C95FFA2D}" srcOrd="9" destOrd="0" presId="urn:microsoft.com/office/officeart/2005/8/layout/list1"/>
    <dgm:cxn modelId="{42FECCF4-E3A4-475C-BA4F-E434AB8264F1}" type="presParOf" srcId="{66197F17-8EE3-4DFC-9450-C3C3197F85C7}" destId="{D3262823-588C-4D03-93C8-C67F1F22E98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CB92FCBB-D738-4B2E-B4D2-0BA82D2F09D1}">
      <dgm:prSet phldr="0"/>
      <dgm:spPr/>
      <dgm:t>
        <a:bodyPr/>
        <a:lstStyle/>
        <a:p>
          <a:pPr rtl="0">
            <a:lnSpc>
              <a:spcPct val="100000"/>
            </a:lnSpc>
          </a:pPr>
          <a:r>
            <a:rPr lang="en-NZ">
              <a:solidFill>
                <a:schemeClr val="tx1"/>
              </a:solidFill>
              <a:latin typeface="Calibri"/>
              <a:ea typeface="Calibri"/>
              <a:cs typeface="Calibri"/>
            </a:rPr>
            <a:t>How will shares be allocated?</a:t>
          </a:r>
          <a:endParaRPr lang="en-US">
            <a:solidFill>
              <a:schemeClr val="tx1"/>
            </a:solidFill>
            <a:latin typeface="Calibri"/>
            <a:ea typeface="Calibri"/>
            <a:cs typeface="Calibri"/>
          </a:endParaRPr>
        </a:p>
      </dgm:t>
    </dgm:pt>
    <dgm:pt modelId="{06673D95-1813-4D43-AB7E-0019C17CF86E}" type="parTrans" cxnId="{8D5EBED4-3A04-4FD8-9FD9-EF7F85728DDB}">
      <dgm:prSet/>
      <dgm:spPr/>
    </dgm:pt>
    <dgm:pt modelId="{43EA782C-9735-40AB-9B7B-A2863D5CE1C3}" type="sibTrans" cxnId="{8D5EBED4-3A04-4FD8-9FD9-EF7F85728DDB}">
      <dgm:prSet/>
      <dgm:spPr/>
      <dgm:t>
        <a:bodyPr/>
        <a:lstStyle/>
        <a:p>
          <a:endParaRPr lang="en-US"/>
        </a:p>
      </dgm:t>
    </dgm:pt>
    <dgm:pt modelId="{9D97B07D-8A66-435F-A187-E761114ED64D}">
      <dgm:prSet phldr="0"/>
      <dgm:spPr/>
      <dgm:t>
        <a:bodyPr/>
        <a:lstStyle/>
        <a:p>
          <a:pPr rtl="0"/>
          <a:r>
            <a:rPr lang="en-NZ">
              <a:latin typeface="Cera Pro"/>
            </a:rPr>
            <a:t>Component parts share allocation:</a:t>
          </a:r>
          <a:endParaRPr lang="en-US">
            <a:solidFill>
              <a:srgbClr val="444444"/>
            </a:solidFill>
            <a:latin typeface="Calibri"/>
            <a:ea typeface="Calibri"/>
            <a:cs typeface="Calibri"/>
          </a:endParaRPr>
        </a:p>
      </dgm:t>
    </dgm:pt>
    <dgm:pt modelId="{B6FC7313-77DE-4ED5-88A7-4F6B384ED800}" type="parTrans" cxnId="{02ADE8EA-E88C-4343-B5F2-E0249094DBF1}">
      <dgm:prSet/>
      <dgm:spPr/>
    </dgm:pt>
    <dgm:pt modelId="{9A18C5B3-4EE9-4372-8B5D-C48C796E8135}" type="sibTrans" cxnId="{02ADE8EA-E88C-4343-B5F2-E0249094DBF1}">
      <dgm:prSet/>
      <dgm:spPr/>
      <dgm:t>
        <a:bodyPr/>
        <a:lstStyle/>
        <a:p>
          <a:endParaRPr lang="en-US"/>
        </a:p>
      </dgm:t>
    </dgm:pt>
    <dgm:pt modelId="{3D509C1E-50D6-4986-B55C-79D3FCB18F85}">
      <dgm:prSet phldr="0"/>
      <dgm:spPr/>
      <dgm:t>
        <a:bodyPr/>
        <a:lstStyle/>
        <a:p>
          <a:r>
            <a:rPr lang="en-US">
              <a:solidFill>
                <a:schemeClr val="bg1"/>
              </a:solidFill>
              <a:latin typeface="Calibri"/>
              <a:ea typeface="Calibri"/>
              <a:cs typeface="Calibri"/>
            </a:rPr>
            <a:t>Assets to transfer (including stormwater assets used solely for stormwater)</a:t>
          </a:r>
        </a:p>
      </dgm:t>
    </dgm:pt>
    <dgm:pt modelId="{02BE3242-9F44-4234-9C53-825265ED7DA4}" type="parTrans" cxnId="{FC340059-6289-4564-83BB-90415D5B0F56}">
      <dgm:prSet/>
      <dgm:spPr/>
    </dgm:pt>
    <dgm:pt modelId="{2C78EA30-1933-480B-BA26-982210E562D2}" type="sibTrans" cxnId="{FC340059-6289-4564-83BB-90415D5B0F56}">
      <dgm:prSet/>
      <dgm:spPr/>
      <dgm:t>
        <a:bodyPr/>
        <a:lstStyle/>
        <a:p>
          <a:endParaRPr lang="en-US"/>
        </a:p>
      </dgm:t>
    </dgm:pt>
    <dgm:pt modelId="{1342C15A-0A66-4A23-A9F2-F16F9FBA7343}">
      <dgm:prSet phldr="0"/>
      <dgm:spPr/>
      <dgm:t>
        <a:bodyPr/>
        <a:lstStyle/>
        <a:p>
          <a:pPr rtl="0"/>
          <a:r>
            <a:rPr lang="en-US">
              <a:solidFill>
                <a:schemeClr val="bg1"/>
              </a:solidFill>
              <a:latin typeface="Calibri"/>
              <a:ea typeface="Calibri"/>
              <a:cs typeface="Calibri"/>
            </a:rPr>
            <a:t>Value: Valuation of transferring assets to be carried out before CCO established. Common valuation methodology to be applied – starting point will be most recent valuation but need to assess if valuations are consistent</a:t>
          </a:r>
        </a:p>
      </dgm:t>
    </dgm:pt>
    <dgm:pt modelId="{4F18A221-CF0C-42A3-88C6-31D729B0A303}" type="parTrans" cxnId="{2AB81215-0735-4829-818F-BAE45EF718EC}">
      <dgm:prSet/>
      <dgm:spPr/>
    </dgm:pt>
    <dgm:pt modelId="{D7DDA587-FE79-4E45-A08B-B431BAD22FB0}" type="sibTrans" cxnId="{2AB81215-0735-4829-818F-BAE45EF718EC}">
      <dgm:prSet/>
      <dgm:spPr/>
      <dgm:t>
        <a:bodyPr/>
        <a:lstStyle/>
        <a:p>
          <a:endParaRPr lang="en-US"/>
        </a:p>
      </dgm:t>
    </dgm:pt>
    <dgm:pt modelId="{B1A5496F-4A14-458D-B68B-182432C81558}">
      <dgm:prSet phldr="0"/>
      <dgm:spPr/>
      <dgm:t>
        <a:bodyPr/>
        <a:lstStyle/>
        <a:p>
          <a:pPr rtl="0"/>
          <a:r>
            <a:rPr lang="en-US">
              <a:solidFill>
                <a:schemeClr val="bg1"/>
              </a:solidFill>
              <a:latin typeface="Calibri"/>
              <a:ea typeface="Calibri"/>
              <a:cs typeface="Calibri"/>
            </a:rPr>
            <a:t>Ring-fenced water services debt immediately prior to establishment </a:t>
          </a:r>
        </a:p>
      </dgm:t>
    </dgm:pt>
    <dgm:pt modelId="{42E624D7-231C-4A77-B0F0-65260FA01D45}" type="parTrans" cxnId="{642056EA-1096-49F5-B541-4212B7EE94D9}">
      <dgm:prSet/>
      <dgm:spPr/>
    </dgm:pt>
    <dgm:pt modelId="{B4F15BFD-FF1A-44C1-ADBE-C761A437A9CB}" type="sibTrans" cxnId="{642056EA-1096-49F5-B541-4212B7EE94D9}">
      <dgm:prSet/>
      <dgm:spPr/>
      <dgm:t>
        <a:bodyPr/>
        <a:lstStyle/>
        <a:p>
          <a:endParaRPr lang="en-US"/>
        </a:p>
      </dgm:t>
    </dgm:pt>
    <dgm:pt modelId="{96032241-2B38-4A60-BA6F-CD24F76BCEE1}">
      <dgm:prSet phldr="0"/>
      <dgm:spPr/>
      <dgm:t>
        <a:bodyPr/>
        <a:lstStyle/>
        <a:p>
          <a:r>
            <a:rPr lang="en-US">
              <a:solidFill>
                <a:schemeClr val="bg1"/>
              </a:solidFill>
              <a:latin typeface="Calibri"/>
              <a:ea typeface="Calibri"/>
              <a:cs typeface="Calibri"/>
            </a:rPr>
            <a:t>Note:  agreement on the standard and underpinning assumptions will to be fleshed out and developed if this option is to develop. Bill#3 also to be considered.</a:t>
          </a:r>
        </a:p>
      </dgm:t>
    </dgm:pt>
    <dgm:pt modelId="{BB76499A-ED8B-4570-90CC-02749B13D9CB}" type="parTrans" cxnId="{88A3DECA-F5EE-4FBA-9501-309D8F1DCDD8}">
      <dgm:prSet/>
      <dgm:spPr/>
    </dgm:pt>
    <dgm:pt modelId="{64238D2D-E6A4-4B0A-9249-F6D35E208AB3}" type="sibTrans" cxnId="{88A3DECA-F5EE-4FBA-9501-309D8F1DCDD8}">
      <dgm:prSet/>
      <dgm:spPr/>
      <dgm:t>
        <a:bodyPr/>
        <a:lstStyle/>
        <a:p>
          <a:endParaRPr lang="en-US"/>
        </a:p>
      </dgm:t>
    </dgm:pt>
    <dgm:pt modelId="{B2B9D330-8375-4C45-A9F8-48EF31C49308}">
      <dgm:prSet phldr="0"/>
      <dgm:spPr/>
      <dgm:t>
        <a:bodyPr/>
        <a:lstStyle/>
        <a:p>
          <a:r>
            <a:rPr lang="en-US">
              <a:solidFill>
                <a:schemeClr val="bg1"/>
              </a:solidFill>
              <a:latin typeface="Calibri"/>
              <a:ea typeface="Calibri"/>
              <a:cs typeface="Calibri"/>
            </a:rPr>
            <a:t>Deduct:</a:t>
          </a:r>
          <a:endParaRPr lang="en-US">
            <a:solidFill>
              <a:schemeClr val="bg1"/>
            </a:solidFill>
          </a:endParaRPr>
        </a:p>
      </dgm:t>
    </dgm:pt>
    <dgm:pt modelId="{71A58EC3-4E14-4E76-A1CF-7AAC1723899F}" type="parTrans" cxnId="{BE967151-780F-42E5-97A3-B7FEE05F8B8A}">
      <dgm:prSet/>
      <dgm:spPr/>
    </dgm:pt>
    <dgm:pt modelId="{24BB07E6-F7F7-4FBC-A701-32676BB57490}" type="sibTrans" cxnId="{BE967151-780F-42E5-97A3-B7FEE05F8B8A}">
      <dgm:prSet/>
      <dgm:spPr/>
      <dgm:t>
        <a:bodyPr/>
        <a:lstStyle/>
        <a:p>
          <a:endParaRPr lang="en-US"/>
        </a:p>
      </dgm:t>
    </dgm:pt>
    <dgm:pt modelId="{F6BC52D3-DFEB-41D1-A3C2-5005F22A6224}">
      <dgm:prSet phldr="0"/>
      <dgm:spPr/>
      <dgm:t>
        <a:bodyPr/>
        <a:lstStyle/>
        <a:p>
          <a:r>
            <a:rPr lang="en-US">
              <a:solidFill>
                <a:schemeClr val="bg1"/>
              </a:solidFill>
              <a:latin typeface="Calibri"/>
              <a:ea typeface="Calibri"/>
              <a:cs typeface="Calibri"/>
            </a:rPr>
            <a:t>Regional standard for assets condition to be agreed (e.g. must have water meters). Any shortfall identified, capital cost to get to standard quantified </a:t>
          </a:r>
          <a:endParaRPr lang="en-US">
            <a:solidFill>
              <a:schemeClr val="bg1"/>
            </a:solidFill>
          </a:endParaRPr>
        </a:p>
      </dgm:t>
    </dgm:pt>
    <dgm:pt modelId="{8D675A3D-05E2-42AC-AB42-2493DEEB61D0}" type="parTrans" cxnId="{BAB09256-5F27-4792-900A-35F9FB21A636}">
      <dgm:prSet/>
      <dgm:spPr/>
    </dgm:pt>
    <dgm:pt modelId="{26D4225B-7CD9-46A8-92FF-4BBE6561707C}" type="sibTrans" cxnId="{BAB09256-5F27-4792-900A-35F9FB21A636}">
      <dgm:prSet/>
      <dgm:spPr/>
      <dgm:t>
        <a:bodyPr/>
        <a:lstStyle/>
        <a:p>
          <a:endParaRPr lang="en-US"/>
        </a:p>
      </dgm:t>
    </dgm:pt>
    <dgm:pt modelId="{FF2AFAD5-022F-4F60-A6A6-999EF0435747}">
      <dgm:prSet phldr="0"/>
      <dgm:spPr/>
      <dgm:t>
        <a:bodyPr/>
        <a:lstStyle/>
        <a:p>
          <a:pPr>
            <a:lnSpc>
              <a:spcPct val="100000"/>
            </a:lnSpc>
          </a:pPr>
          <a:r>
            <a:rPr lang="en-US">
              <a:solidFill>
                <a:srgbClr val="444444"/>
              </a:solidFill>
              <a:latin typeface="Calibri"/>
              <a:ea typeface="Calibri"/>
              <a:cs typeface="Calibri"/>
            </a:rPr>
            <a:t>S</a:t>
          </a:r>
          <a:r>
            <a:rPr lang="en-US">
              <a:solidFill>
                <a:schemeClr val="bg1"/>
              </a:solidFill>
              <a:latin typeface="Calibri"/>
              <a:ea typeface="Calibri"/>
              <a:cs typeface="Calibri"/>
            </a:rPr>
            <a:t>hares issued on transfer of a council's water services business into the CCO </a:t>
          </a:r>
        </a:p>
      </dgm:t>
    </dgm:pt>
    <dgm:pt modelId="{8CC83DAA-C5AE-4C1D-BB0E-FC029E7299E7}" type="parTrans" cxnId="{FE8AA40A-4DA4-484F-85F2-44FF3B7D00D3}">
      <dgm:prSet/>
      <dgm:spPr/>
    </dgm:pt>
    <dgm:pt modelId="{7F97EFCD-FDF4-43C9-8A76-839D8E1A8E34}" type="sibTrans" cxnId="{FE8AA40A-4DA4-484F-85F2-44FF3B7D00D3}">
      <dgm:prSet/>
      <dgm:spPr/>
      <dgm:t>
        <a:bodyPr/>
        <a:lstStyle/>
        <a:p>
          <a:endParaRPr lang="en-US"/>
        </a:p>
      </dgm:t>
    </dgm:pt>
    <dgm:pt modelId="{572DB309-422B-4A21-95B8-6DDD6336FE78}">
      <dgm:prSet phldr="0"/>
      <dgm:spPr/>
      <dgm:t>
        <a:bodyPr/>
        <a:lstStyle/>
        <a:p>
          <a:pPr rtl="0">
            <a:lnSpc>
              <a:spcPct val="100000"/>
            </a:lnSpc>
          </a:pPr>
          <a:r>
            <a:rPr lang="en-US">
              <a:solidFill>
                <a:schemeClr val="bg1"/>
              </a:solidFill>
              <a:latin typeface="Calibri"/>
              <a:ea typeface="Calibri"/>
              <a:cs typeface="Calibri"/>
            </a:rPr>
            <a:t>Allocation of shares - principle is that allocation must reflect the value of what is transferred. </a:t>
          </a:r>
          <a:r>
            <a:rPr lang="en-US" b="0">
              <a:solidFill>
                <a:schemeClr val="bg1"/>
              </a:solidFill>
              <a:latin typeface="Calibri"/>
              <a:ea typeface="Calibri"/>
              <a:cs typeface="Calibri"/>
            </a:rPr>
            <a:t>Number of connections considered as an option and not agreed </a:t>
          </a:r>
          <a:endParaRPr lang="en-NZ" b="0">
            <a:solidFill>
              <a:schemeClr val="bg1"/>
            </a:solidFill>
            <a:latin typeface="Cera Pro"/>
          </a:endParaRPr>
        </a:p>
      </dgm:t>
    </dgm:pt>
    <dgm:pt modelId="{15E69051-8086-4AB1-9CBA-895DDBE3436A}" type="parTrans" cxnId="{197E9D95-B4E4-471F-BACC-E47CEAC2BF1F}">
      <dgm:prSet/>
      <dgm:spPr/>
    </dgm:pt>
    <dgm:pt modelId="{0201AE6A-6759-4D8F-B9CF-39B39BBBB80A}" type="sibTrans" cxnId="{197E9D95-B4E4-471F-BACC-E47CEAC2BF1F}">
      <dgm:prSet/>
      <dgm:spPr/>
      <dgm:t>
        <a:bodyPr/>
        <a:lstStyle/>
        <a:p>
          <a:endParaRPr lang="en-US"/>
        </a:p>
      </dgm:t>
    </dgm:pt>
    <dgm:pt modelId="{063FB49E-8DF9-43B8-BE04-C5DD02E119C8}">
      <dgm:prSet phldr="0"/>
      <dgm:spPr/>
      <dgm:t>
        <a:bodyPr/>
        <a:lstStyle/>
        <a:p>
          <a:pPr rtl="0"/>
          <a:r>
            <a:rPr lang="en-US" b="0" i="0" dirty="0">
              <a:solidFill>
                <a:srgbClr val="000000"/>
              </a:solidFill>
              <a:latin typeface="Calibri"/>
              <a:ea typeface="Calibri"/>
              <a:cs typeface="Calibri"/>
            </a:rPr>
            <a:t>Share allocation methodology in principle based on value of assets minus (value of debt transferring to CCO plus capital cost to get to agreed regional standard – this to be assessed with regard to </a:t>
          </a:r>
          <a:r>
            <a:rPr lang="en-US" b="0" i="0" dirty="0">
              <a:solidFill>
                <a:schemeClr val="bg1"/>
              </a:solidFill>
              <a:latin typeface="Calibri"/>
              <a:ea typeface="Calibri"/>
              <a:cs typeface="Calibri"/>
            </a:rPr>
            <a:t>WSDP – see below)</a:t>
          </a:r>
        </a:p>
      </dgm:t>
    </dgm:pt>
    <dgm:pt modelId="{ED718F15-B1C5-4824-A861-2D6DC47ED3D8}" type="parTrans" cxnId="{04628988-9C6B-4126-91F9-1E0F43425886}">
      <dgm:prSet/>
      <dgm:spPr/>
    </dgm:pt>
    <dgm:pt modelId="{C87C5DC4-0CDB-4AC9-B02D-E452717E92FD}" type="sibTrans" cxnId="{04628988-9C6B-4126-91F9-1E0F43425886}">
      <dgm:prSet/>
      <dgm:spPr/>
      <dgm:t>
        <a:bodyPr/>
        <a:lstStyle/>
        <a:p>
          <a:endParaRPr lang="en-US"/>
        </a:p>
      </dgm:t>
    </dgm:pt>
    <dgm:pt modelId="{66197F17-8EE3-4DFC-9450-C3C3197F85C7}" type="pres">
      <dgm:prSet presAssocID="{B2D574F2-5F9E-48AE-B90F-EE5F57F8018A}" presName="linear" presStyleCnt="0">
        <dgm:presLayoutVars>
          <dgm:dir/>
          <dgm:animLvl val="lvl"/>
          <dgm:resizeHandles val="exact"/>
        </dgm:presLayoutVars>
      </dgm:prSet>
      <dgm:spPr/>
    </dgm:pt>
    <dgm:pt modelId="{8DF04FF3-A2E9-4A17-A44A-86DEF5B575B3}" type="pres">
      <dgm:prSet presAssocID="{CB92FCBB-D738-4B2E-B4D2-0BA82D2F09D1}" presName="parentLin" presStyleCnt="0"/>
      <dgm:spPr/>
    </dgm:pt>
    <dgm:pt modelId="{E13D9143-2B72-4A43-8D64-43799BD164B7}" type="pres">
      <dgm:prSet presAssocID="{CB92FCBB-D738-4B2E-B4D2-0BA82D2F09D1}" presName="parentLeftMargin" presStyleLbl="node1" presStyleIdx="0" presStyleCnt="2"/>
      <dgm:spPr/>
    </dgm:pt>
    <dgm:pt modelId="{2B7B01D7-7DA8-40DB-925C-E956B223942B}" type="pres">
      <dgm:prSet presAssocID="{CB92FCBB-D738-4B2E-B4D2-0BA82D2F09D1}" presName="parentText" presStyleLbl="node1" presStyleIdx="0" presStyleCnt="2">
        <dgm:presLayoutVars>
          <dgm:chMax val="0"/>
          <dgm:bulletEnabled val="1"/>
        </dgm:presLayoutVars>
      </dgm:prSet>
      <dgm:spPr/>
    </dgm:pt>
    <dgm:pt modelId="{A22D3520-E462-49D9-8E18-3C89410ECB4F}" type="pres">
      <dgm:prSet presAssocID="{CB92FCBB-D738-4B2E-B4D2-0BA82D2F09D1}" presName="negativeSpace" presStyleCnt="0"/>
      <dgm:spPr/>
    </dgm:pt>
    <dgm:pt modelId="{A234FCDC-480F-49B4-8ED1-3C945714CBF7}" type="pres">
      <dgm:prSet presAssocID="{CB92FCBB-D738-4B2E-B4D2-0BA82D2F09D1}" presName="childText" presStyleLbl="conFgAcc1" presStyleIdx="0" presStyleCnt="2">
        <dgm:presLayoutVars>
          <dgm:bulletEnabled val="1"/>
        </dgm:presLayoutVars>
      </dgm:prSet>
      <dgm:spPr/>
    </dgm:pt>
    <dgm:pt modelId="{D80F9A4C-CB85-4879-90ED-BD332AF1E173}" type="pres">
      <dgm:prSet presAssocID="{43EA782C-9735-40AB-9B7B-A2863D5CE1C3}" presName="spaceBetweenRectangles" presStyleCnt="0"/>
      <dgm:spPr/>
    </dgm:pt>
    <dgm:pt modelId="{BF92BFCC-5D7A-43F6-8B86-F82F5C4FC49C}" type="pres">
      <dgm:prSet presAssocID="{9D97B07D-8A66-435F-A187-E761114ED64D}" presName="parentLin" presStyleCnt="0"/>
      <dgm:spPr/>
    </dgm:pt>
    <dgm:pt modelId="{72C439A8-3ABE-49BC-8CC4-4CA871D2091B}" type="pres">
      <dgm:prSet presAssocID="{9D97B07D-8A66-435F-A187-E761114ED64D}" presName="parentLeftMargin" presStyleLbl="node1" presStyleIdx="0" presStyleCnt="2"/>
      <dgm:spPr/>
    </dgm:pt>
    <dgm:pt modelId="{634A3F70-E149-4D0E-9A9E-13A171AF6AD5}" type="pres">
      <dgm:prSet presAssocID="{9D97B07D-8A66-435F-A187-E761114ED64D}" presName="parentText" presStyleLbl="node1" presStyleIdx="1" presStyleCnt="2">
        <dgm:presLayoutVars>
          <dgm:chMax val="0"/>
          <dgm:bulletEnabled val="1"/>
        </dgm:presLayoutVars>
      </dgm:prSet>
      <dgm:spPr/>
    </dgm:pt>
    <dgm:pt modelId="{307E7B6A-54BC-43C7-BA49-C6E9A0C48470}" type="pres">
      <dgm:prSet presAssocID="{9D97B07D-8A66-435F-A187-E761114ED64D}" presName="negativeSpace" presStyleCnt="0"/>
      <dgm:spPr/>
    </dgm:pt>
    <dgm:pt modelId="{1BA7C8B0-768D-45B6-9AFC-4BE7C2709B4D}" type="pres">
      <dgm:prSet presAssocID="{9D97B07D-8A66-435F-A187-E761114ED64D}" presName="childText" presStyleLbl="conFgAcc1" presStyleIdx="1" presStyleCnt="2">
        <dgm:presLayoutVars>
          <dgm:bulletEnabled val="1"/>
        </dgm:presLayoutVars>
      </dgm:prSet>
      <dgm:spPr/>
    </dgm:pt>
  </dgm:ptLst>
  <dgm:cxnLst>
    <dgm:cxn modelId="{FE8AA40A-4DA4-484F-85F2-44FF3B7D00D3}" srcId="{CB92FCBB-D738-4B2E-B4D2-0BA82D2F09D1}" destId="{FF2AFAD5-022F-4F60-A6A6-999EF0435747}" srcOrd="0" destOrd="0" parTransId="{8CC83DAA-C5AE-4C1D-BB0E-FC029E7299E7}" sibTransId="{7F97EFCD-FDF4-43C9-8A76-839D8E1A8E34}"/>
    <dgm:cxn modelId="{2AB81215-0735-4829-818F-BAE45EF718EC}" srcId="{9D97B07D-8A66-435F-A187-E761114ED64D}" destId="{1342C15A-0A66-4A23-A9F2-F16F9FBA7343}" srcOrd="1" destOrd="0" parTransId="{4F18A221-CF0C-42A3-88C6-31D729B0A303}" sibTransId="{D7DDA587-FE79-4E45-A08B-B431BAD22FB0}"/>
    <dgm:cxn modelId="{8C00ED20-18BD-4456-8908-B6FB8AC47AF6}" type="presOf" srcId="{FF2AFAD5-022F-4F60-A6A6-999EF0435747}" destId="{A234FCDC-480F-49B4-8ED1-3C945714CBF7}" srcOrd="0" destOrd="0" presId="urn:microsoft.com/office/officeart/2005/8/layout/list1"/>
    <dgm:cxn modelId="{8896E425-A27E-4A28-9519-0B718BB68C9A}" type="presOf" srcId="{572DB309-422B-4A21-95B8-6DDD6336FE78}" destId="{A234FCDC-480F-49B4-8ED1-3C945714CBF7}" srcOrd="0" destOrd="1" presId="urn:microsoft.com/office/officeart/2005/8/layout/list1"/>
    <dgm:cxn modelId="{C0D0332E-70A8-4530-8545-FEB9CFAD4DFE}" type="presOf" srcId="{9D97B07D-8A66-435F-A187-E761114ED64D}" destId="{72C439A8-3ABE-49BC-8CC4-4CA871D2091B}" srcOrd="0" destOrd="0" presId="urn:microsoft.com/office/officeart/2005/8/layout/list1"/>
    <dgm:cxn modelId="{39969035-A86F-46F0-9310-79F1FC65035E}" type="presOf" srcId="{9D97B07D-8A66-435F-A187-E761114ED64D}" destId="{634A3F70-E149-4D0E-9A9E-13A171AF6AD5}" srcOrd="1" destOrd="0" presId="urn:microsoft.com/office/officeart/2005/8/layout/list1"/>
    <dgm:cxn modelId="{27376039-69F4-4EE4-AD0F-AB02E436A8DE}" type="presOf" srcId="{B2D574F2-5F9E-48AE-B90F-EE5F57F8018A}" destId="{66197F17-8EE3-4DFC-9450-C3C3197F85C7}" srcOrd="0" destOrd="0" presId="urn:microsoft.com/office/officeart/2005/8/layout/list1"/>
    <dgm:cxn modelId="{67A47764-2B64-4799-AE19-E7CD2331E75E}" type="presOf" srcId="{B1A5496F-4A14-458D-B68B-182432C81558}" destId="{1BA7C8B0-768D-45B6-9AFC-4BE7C2709B4D}" srcOrd="0" destOrd="3" presId="urn:microsoft.com/office/officeart/2005/8/layout/list1"/>
    <dgm:cxn modelId="{BE967151-780F-42E5-97A3-B7FEE05F8B8A}" srcId="{9D97B07D-8A66-435F-A187-E761114ED64D}" destId="{B2B9D330-8375-4C45-A9F8-48EF31C49308}" srcOrd="2" destOrd="0" parTransId="{71A58EC3-4E14-4E76-A1CF-7AAC1723899F}" sibTransId="{24BB07E6-F7F7-4FBC-A701-32676BB57490}"/>
    <dgm:cxn modelId="{E4DADB55-441C-42E9-8C58-60618395ACE9}" type="presOf" srcId="{3D509C1E-50D6-4986-B55C-79D3FCB18F85}" destId="{1BA7C8B0-768D-45B6-9AFC-4BE7C2709B4D}" srcOrd="0" destOrd="0" presId="urn:microsoft.com/office/officeart/2005/8/layout/list1"/>
    <dgm:cxn modelId="{BAB09256-5F27-4792-900A-35F9FB21A636}" srcId="{B2B9D330-8375-4C45-A9F8-48EF31C49308}" destId="{F6BC52D3-DFEB-41D1-A3C2-5005F22A6224}" srcOrd="1" destOrd="0" parTransId="{8D675A3D-05E2-42AC-AB42-2493DEEB61D0}" sibTransId="{26D4225B-7CD9-46A8-92FF-4BBE6561707C}"/>
    <dgm:cxn modelId="{9D352D77-64F2-4D0F-8251-A19870977BA5}" type="presOf" srcId="{1342C15A-0A66-4A23-A9F2-F16F9FBA7343}" destId="{1BA7C8B0-768D-45B6-9AFC-4BE7C2709B4D}" srcOrd="0" destOrd="1" presId="urn:microsoft.com/office/officeart/2005/8/layout/list1"/>
    <dgm:cxn modelId="{FC340059-6289-4564-83BB-90415D5B0F56}" srcId="{9D97B07D-8A66-435F-A187-E761114ED64D}" destId="{3D509C1E-50D6-4986-B55C-79D3FCB18F85}" srcOrd="0" destOrd="0" parTransId="{02BE3242-9F44-4234-9C53-825265ED7DA4}" sibTransId="{2C78EA30-1933-480B-BA26-982210E562D2}"/>
    <dgm:cxn modelId="{04628988-9C6B-4126-91F9-1E0F43425886}" srcId="{CB92FCBB-D738-4B2E-B4D2-0BA82D2F09D1}" destId="{063FB49E-8DF9-43B8-BE04-C5DD02E119C8}" srcOrd="2" destOrd="0" parTransId="{ED718F15-B1C5-4824-A861-2D6DC47ED3D8}" sibTransId="{C87C5DC4-0CDB-4AC9-B02D-E452717E92FD}"/>
    <dgm:cxn modelId="{AA098E8F-683D-43E7-94B1-CF8CEB3AA3F4}" type="presOf" srcId="{F6BC52D3-DFEB-41D1-A3C2-5005F22A6224}" destId="{1BA7C8B0-768D-45B6-9AFC-4BE7C2709B4D}" srcOrd="0" destOrd="4" presId="urn:microsoft.com/office/officeart/2005/8/layout/list1"/>
    <dgm:cxn modelId="{197E9D95-B4E4-471F-BACC-E47CEAC2BF1F}" srcId="{CB92FCBB-D738-4B2E-B4D2-0BA82D2F09D1}" destId="{572DB309-422B-4A21-95B8-6DDD6336FE78}" srcOrd="1" destOrd="0" parTransId="{15E69051-8086-4AB1-9CBA-895DDBE3436A}" sibTransId="{0201AE6A-6759-4D8F-B9CF-39B39BBBB80A}"/>
    <dgm:cxn modelId="{549BC99B-AC4A-4B11-8D90-45CCC3F4E8E0}" type="presOf" srcId="{CB92FCBB-D738-4B2E-B4D2-0BA82D2F09D1}" destId="{2B7B01D7-7DA8-40DB-925C-E956B223942B}" srcOrd="1" destOrd="0" presId="urn:microsoft.com/office/officeart/2005/8/layout/list1"/>
    <dgm:cxn modelId="{1BE7389D-1C59-46F5-A819-43AFA8D3610A}" type="presOf" srcId="{063FB49E-8DF9-43B8-BE04-C5DD02E119C8}" destId="{A234FCDC-480F-49B4-8ED1-3C945714CBF7}" srcOrd="0" destOrd="2" presId="urn:microsoft.com/office/officeart/2005/8/layout/list1"/>
    <dgm:cxn modelId="{3BCB7DBD-9FD2-4DF4-9B2D-93F99A1ACC15}" type="presOf" srcId="{CB92FCBB-D738-4B2E-B4D2-0BA82D2F09D1}" destId="{E13D9143-2B72-4A43-8D64-43799BD164B7}" srcOrd="0" destOrd="0" presId="urn:microsoft.com/office/officeart/2005/8/layout/list1"/>
    <dgm:cxn modelId="{9A6022C7-256F-4F53-A542-B07ABE79FF80}" type="presOf" srcId="{B2B9D330-8375-4C45-A9F8-48EF31C49308}" destId="{1BA7C8B0-768D-45B6-9AFC-4BE7C2709B4D}" srcOrd="0" destOrd="2" presId="urn:microsoft.com/office/officeart/2005/8/layout/list1"/>
    <dgm:cxn modelId="{88A3DECA-F5EE-4FBA-9501-309D8F1DCDD8}" srcId="{9D97B07D-8A66-435F-A187-E761114ED64D}" destId="{96032241-2B38-4A60-BA6F-CD24F76BCEE1}" srcOrd="3" destOrd="0" parTransId="{BB76499A-ED8B-4570-90CC-02749B13D9CB}" sibTransId="{64238D2D-E6A4-4B0A-9249-F6D35E208AB3}"/>
    <dgm:cxn modelId="{8D5EBED4-3A04-4FD8-9FD9-EF7F85728DDB}" srcId="{B2D574F2-5F9E-48AE-B90F-EE5F57F8018A}" destId="{CB92FCBB-D738-4B2E-B4D2-0BA82D2F09D1}" srcOrd="0" destOrd="0" parTransId="{06673D95-1813-4D43-AB7E-0019C17CF86E}" sibTransId="{43EA782C-9735-40AB-9B7B-A2863D5CE1C3}"/>
    <dgm:cxn modelId="{642056EA-1096-49F5-B541-4212B7EE94D9}" srcId="{B2B9D330-8375-4C45-A9F8-48EF31C49308}" destId="{B1A5496F-4A14-458D-B68B-182432C81558}" srcOrd="0" destOrd="0" parTransId="{42E624D7-231C-4A77-B0F0-65260FA01D45}" sibTransId="{B4F15BFD-FF1A-44C1-ADBE-C761A437A9CB}"/>
    <dgm:cxn modelId="{02ADE8EA-E88C-4343-B5F2-E0249094DBF1}" srcId="{B2D574F2-5F9E-48AE-B90F-EE5F57F8018A}" destId="{9D97B07D-8A66-435F-A187-E761114ED64D}" srcOrd="1" destOrd="0" parTransId="{B6FC7313-77DE-4ED5-88A7-4F6B384ED800}" sibTransId="{9A18C5B3-4EE9-4372-8B5D-C48C796E8135}"/>
    <dgm:cxn modelId="{B64377F2-F0FB-4238-B3F5-B1E4E1C0BF50}" type="presOf" srcId="{96032241-2B38-4A60-BA6F-CD24F76BCEE1}" destId="{1BA7C8B0-768D-45B6-9AFC-4BE7C2709B4D}" srcOrd="0" destOrd="5" presId="urn:microsoft.com/office/officeart/2005/8/layout/list1"/>
    <dgm:cxn modelId="{030220FB-F0EB-4B44-867C-AA070AAC8D0C}" type="presParOf" srcId="{66197F17-8EE3-4DFC-9450-C3C3197F85C7}" destId="{8DF04FF3-A2E9-4A17-A44A-86DEF5B575B3}" srcOrd="0" destOrd="0" presId="urn:microsoft.com/office/officeart/2005/8/layout/list1"/>
    <dgm:cxn modelId="{15A24F39-04DA-470C-BBBF-473E875568D7}" type="presParOf" srcId="{8DF04FF3-A2E9-4A17-A44A-86DEF5B575B3}" destId="{E13D9143-2B72-4A43-8D64-43799BD164B7}" srcOrd="0" destOrd="0" presId="urn:microsoft.com/office/officeart/2005/8/layout/list1"/>
    <dgm:cxn modelId="{C4041374-001F-4151-A7AC-5BDF6CB4C022}" type="presParOf" srcId="{8DF04FF3-A2E9-4A17-A44A-86DEF5B575B3}" destId="{2B7B01D7-7DA8-40DB-925C-E956B223942B}" srcOrd="1" destOrd="0" presId="urn:microsoft.com/office/officeart/2005/8/layout/list1"/>
    <dgm:cxn modelId="{865E3A71-B267-4CA0-91F4-FE8A72C7FA9F}" type="presParOf" srcId="{66197F17-8EE3-4DFC-9450-C3C3197F85C7}" destId="{A22D3520-E462-49D9-8E18-3C89410ECB4F}" srcOrd="1" destOrd="0" presId="urn:microsoft.com/office/officeart/2005/8/layout/list1"/>
    <dgm:cxn modelId="{8859E4B6-83B6-4D11-BEDD-272A984DD696}" type="presParOf" srcId="{66197F17-8EE3-4DFC-9450-C3C3197F85C7}" destId="{A234FCDC-480F-49B4-8ED1-3C945714CBF7}" srcOrd="2" destOrd="0" presId="urn:microsoft.com/office/officeart/2005/8/layout/list1"/>
    <dgm:cxn modelId="{61421C0A-DF43-4C8D-A06F-C09C3B51B6AF}" type="presParOf" srcId="{66197F17-8EE3-4DFC-9450-C3C3197F85C7}" destId="{D80F9A4C-CB85-4879-90ED-BD332AF1E173}" srcOrd="3" destOrd="0" presId="urn:microsoft.com/office/officeart/2005/8/layout/list1"/>
    <dgm:cxn modelId="{332DC621-B3EE-47BB-874F-2F7CAAECA27F}" type="presParOf" srcId="{66197F17-8EE3-4DFC-9450-C3C3197F85C7}" destId="{BF92BFCC-5D7A-43F6-8B86-F82F5C4FC49C}" srcOrd="4" destOrd="0" presId="urn:microsoft.com/office/officeart/2005/8/layout/list1"/>
    <dgm:cxn modelId="{8312AE56-5623-46C8-8D1D-3ABE8C7342CD}" type="presParOf" srcId="{BF92BFCC-5D7A-43F6-8B86-F82F5C4FC49C}" destId="{72C439A8-3ABE-49BC-8CC4-4CA871D2091B}" srcOrd="0" destOrd="0" presId="urn:microsoft.com/office/officeart/2005/8/layout/list1"/>
    <dgm:cxn modelId="{8F778C8B-CD50-4693-8571-13CBD531EEFD}" type="presParOf" srcId="{BF92BFCC-5D7A-43F6-8B86-F82F5C4FC49C}" destId="{634A3F70-E149-4D0E-9A9E-13A171AF6AD5}" srcOrd="1" destOrd="0" presId="urn:microsoft.com/office/officeart/2005/8/layout/list1"/>
    <dgm:cxn modelId="{6CD2ED7A-E8B1-42D3-87A0-A1C2A38D0711}" type="presParOf" srcId="{66197F17-8EE3-4DFC-9450-C3C3197F85C7}" destId="{307E7B6A-54BC-43C7-BA49-C6E9A0C48470}" srcOrd="5" destOrd="0" presId="urn:microsoft.com/office/officeart/2005/8/layout/list1"/>
    <dgm:cxn modelId="{D52EC0B2-6D19-4B29-B7B2-90EBE1AF3775}" type="presParOf" srcId="{66197F17-8EE3-4DFC-9450-C3C3197F85C7}" destId="{1BA7C8B0-768D-45B6-9AFC-4BE7C2709B4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C270D4-2B71-4BED-B686-131700896A2F}"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8A5047A1-26B0-4999-9A1C-0B4FF73AB129}">
      <dgm:prSet/>
      <dgm:spPr/>
      <dgm:t>
        <a:bodyPr/>
        <a:lstStyle/>
        <a:p>
          <a:r>
            <a:rPr lang="en-US" b="1"/>
            <a:t>What decisions go to shareholders?</a:t>
          </a:r>
          <a:endParaRPr lang="en-US"/>
        </a:p>
      </dgm:t>
    </dgm:pt>
    <dgm:pt modelId="{60E9C537-2446-46E8-BAF5-5633AA452A94}" type="parTrans" cxnId="{3CE1D9C2-A503-42A6-935E-616A6C8F47D4}">
      <dgm:prSet/>
      <dgm:spPr/>
      <dgm:t>
        <a:bodyPr/>
        <a:lstStyle/>
        <a:p>
          <a:endParaRPr lang="en-US"/>
        </a:p>
      </dgm:t>
    </dgm:pt>
    <dgm:pt modelId="{CE07A3B3-40F7-4AE6-A771-B7CC06D42532}" type="sibTrans" cxnId="{3CE1D9C2-A503-42A6-935E-616A6C8F47D4}">
      <dgm:prSet/>
      <dgm:spPr/>
      <dgm:t>
        <a:bodyPr/>
        <a:lstStyle/>
        <a:p>
          <a:endParaRPr lang="en-US"/>
        </a:p>
      </dgm:t>
    </dgm:pt>
    <dgm:pt modelId="{E59D7E9D-D09B-4B82-A310-3B6F21A4CD63}">
      <dgm:prSet/>
      <dgm:spPr/>
      <dgm:t>
        <a:bodyPr/>
        <a:lstStyle/>
        <a:p>
          <a:r>
            <a:rPr lang="en-US" b="0"/>
            <a:t>Changes to constitution </a:t>
          </a:r>
        </a:p>
      </dgm:t>
    </dgm:pt>
    <dgm:pt modelId="{90B20A5A-9263-499A-8D3E-7AAAAFB6A64F}" type="parTrans" cxnId="{55986EDF-5D1E-4A6F-8419-4367EE28916F}">
      <dgm:prSet/>
      <dgm:spPr/>
      <dgm:t>
        <a:bodyPr/>
        <a:lstStyle/>
        <a:p>
          <a:endParaRPr lang="en-US"/>
        </a:p>
      </dgm:t>
    </dgm:pt>
    <dgm:pt modelId="{BA006D76-DAB9-466A-B838-3D26296D43A6}" type="sibTrans" cxnId="{55986EDF-5D1E-4A6F-8419-4367EE28916F}">
      <dgm:prSet/>
      <dgm:spPr/>
      <dgm:t>
        <a:bodyPr/>
        <a:lstStyle/>
        <a:p>
          <a:endParaRPr lang="en-US"/>
        </a:p>
      </dgm:t>
    </dgm:pt>
    <dgm:pt modelId="{F258AA52-DBDB-444E-BFA8-24DFAE3EE380}">
      <dgm:prSet/>
      <dgm:spPr/>
      <dgm:t>
        <a:bodyPr/>
        <a:lstStyle/>
        <a:p>
          <a:r>
            <a:rPr lang="en-US" b="0" dirty="0"/>
            <a:t>Issue of shares to new shareholders</a:t>
          </a:r>
        </a:p>
      </dgm:t>
    </dgm:pt>
    <dgm:pt modelId="{246D7D98-A527-47E9-9998-A816CA6420D9}" type="parTrans" cxnId="{70896B3F-8EFC-4FD5-B03B-DD9EDC732822}">
      <dgm:prSet/>
      <dgm:spPr/>
      <dgm:t>
        <a:bodyPr/>
        <a:lstStyle/>
        <a:p>
          <a:endParaRPr lang="en-US"/>
        </a:p>
      </dgm:t>
    </dgm:pt>
    <dgm:pt modelId="{07015F17-8819-44E8-9F74-7689919F82C0}" type="sibTrans" cxnId="{70896B3F-8EFC-4FD5-B03B-DD9EDC732822}">
      <dgm:prSet/>
      <dgm:spPr/>
      <dgm:t>
        <a:bodyPr/>
        <a:lstStyle/>
        <a:p>
          <a:endParaRPr lang="en-US"/>
        </a:p>
      </dgm:t>
    </dgm:pt>
    <dgm:pt modelId="{85721E6F-F206-4E18-8304-F20B8FA3AC0E}">
      <dgm:prSet/>
      <dgm:spPr/>
      <dgm:t>
        <a:bodyPr/>
        <a:lstStyle/>
        <a:p>
          <a:r>
            <a:rPr lang="en-US" b="0"/>
            <a:t>Changes to shares right</a:t>
          </a:r>
        </a:p>
      </dgm:t>
    </dgm:pt>
    <dgm:pt modelId="{3E5ADA93-57DC-4038-ACC6-5FD5F5A631F5}" type="parTrans" cxnId="{4FA9D56E-8702-400F-9BE9-51097C2F6E9E}">
      <dgm:prSet/>
      <dgm:spPr/>
      <dgm:t>
        <a:bodyPr/>
        <a:lstStyle/>
        <a:p>
          <a:endParaRPr lang="en-US"/>
        </a:p>
      </dgm:t>
    </dgm:pt>
    <dgm:pt modelId="{EC03BAFD-F633-4202-A1EE-79B1DD755A12}" type="sibTrans" cxnId="{4FA9D56E-8702-400F-9BE9-51097C2F6E9E}">
      <dgm:prSet/>
      <dgm:spPr/>
      <dgm:t>
        <a:bodyPr/>
        <a:lstStyle/>
        <a:p>
          <a:endParaRPr lang="en-US"/>
        </a:p>
      </dgm:t>
    </dgm:pt>
    <dgm:pt modelId="{B3A31B66-9689-49E3-963F-C96EADE8ACD5}">
      <dgm:prSet/>
      <dgm:spPr/>
      <dgm:t>
        <a:bodyPr/>
        <a:lstStyle/>
        <a:p>
          <a:r>
            <a:rPr lang="en-NZ" b="0" dirty="0"/>
            <a:t>Any winding up or restructuring (includes any merger or amalgamation)  </a:t>
          </a:r>
          <a:endParaRPr lang="en-US" b="0" dirty="0"/>
        </a:p>
      </dgm:t>
    </dgm:pt>
    <dgm:pt modelId="{B8EDD6FB-065C-4C5D-88B4-5BE489DAAEDD}" type="parTrans" cxnId="{99F67BD0-5538-4362-8AEA-D0E36584EE45}">
      <dgm:prSet/>
      <dgm:spPr/>
      <dgm:t>
        <a:bodyPr/>
        <a:lstStyle/>
        <a:p>
          <a:endParaRPr lang="en-US"/>
        </a:p>
      </dgm:t>
    </dgm:pt>
    <dgm:pt modelId="{2FBF93A7-E093-4A9D-8573-2AAD7493D80B}" type="sibTrans" cxnId="{99F67BD0-5538-4362-8AEA-D0E36584EE45}">
      <dgm:prSet/>
      <dgm:spPr/>
      <dgm:t>
        <a:bodyPr/>
        <a:lstStyle/>
        <a:p>
          <a:endParaRPr lang="en-US"/>
        </a:p>
      </dgm:t>
    </dgm:pt>
    <dgm:pt modelId="{0E658E58-E0D5-49AA-AFBD-16CAEA98013B}">
      <dgm:prSet/>
      <dgm:spPr/>
      <dgm:t>
        <a:bodyPr/>
        <a:lstStyle/>
        <a:p>
          <a:r>
            <a:rPr lang="en-US" b="0" dirty="0"/>
            <a:t>Any major transaction </a:t>
          </a:r>
        </a:p>
      </dgm:t>
    </dgm:pt>
    <dgm:pt modelId="{D97F7D24-1CBB-4782-85B5-B21626E4E6CB}" type="parTrans" cxnId="{BDCDADF2-2DD7-440D-A630-56518253F7C0}">
      <dgm:prSet/>
      <dgm:spPr/>
      <dgm:t>
        <a:bodyPr/>
        <a:lstStyle/>
        <a:p>
          <a:endParaRPr lang="en-US"/>
        </a:p>
      </dgm:t>
    </dgm:pt>
    <dgm:pt modelId="{3E47BE80-BF3F-4440-96A4-E67A80B22BD5}" type="sibTrans" cxnId="{BDCDADF2-2DD7-440D-A630-56518253F7C0}">
      <dgm:prSet/>
      <dgm:spPr/>
      <dgm:t>
        <a:bodyPr/>
        <a:lstStyle/>
        <a:p>
          <a:endParaRPr lang="en-US"/>
        </a:p>
      </dgm:t>
    </dgm:pt>
    <dgm:pt modelId="{5AD9E24E-72F0-43F6-8ED3-808CA03C1B93}">
      <dgm:prSet/>
      <dgm:spPr/>
      <dgm:t>
        <a:bodyPr/>
        <a:lstStyle/>
        <a:p>
          <a:r>
            <a:rPr lang="en-US" b="0" dirty="0"/>
            <a:t>Appointment of directors</a:t>
          </a:r>
        </a:p>
      </dgm:t>
    </dgm:pt>
    <dgm:pt modelId="{E4E1BE19-3F8A-4C2A-96AE-D97A408114CC}" type="parTrans" cxnId="{D7404D76-8855-4AB9-825D-2623F2A347C1}">
      <dgm:prSet/>
      <dgm:spPr/>
      <dgm:t>
        <a:bodyPr/>
        <a:lstStyle/>
        <a:p>
          <a:endParaRPr lang="en-US"/>
        </a:p>
      </dgm:t>
    </dgm:pt>
    <dgm:pt modelId="{646A3ECC-7AA2-4FAE-B7DE-6B1C206DB65E}" type="sibTrans" cxnId="{D7404D76-8855-4AB9-825D-2623F2A347C1}">
      <dgm:prSet/>
      <dgm:spPr/>
      <dgm:t>
        <a:bodyPr/>
        <a:lstStyle/>
        <a:p>
          <a:endParaRPr lang="en-US"/>
        </a:p>
      </dgm:t>
    </dgm:pt>
    <dgm:pt modelId="{8358D633-EA42-41A3-926A-521E11A42081}">
      <dgm:prSet/>
      <dgm:spPr/>
      <dgm:t>
        <a:bodyPr/>
        <a:lstStyle/>
        <a:p>
          <a:r>
            <a:rPr lang="en-US" b="1" dirty="0"/>
            <a:t>Combined Statement of Expectations (SOE)</a:t>
          </a:r>
        </a:p>
      </dgm:t>
    </dgm:pt>
    <dgm:pt modelId="{99E0C0E6-E007-4A7F-B9A8-D874C98B865D}" type="parTrans" cxnId="{F6F37B24-14A6-4958-B090-5C16943DA78C}">
      <dgm:prSet/>
      <dgm:spPr/>
      <dgm:t>
        <a:bodyPr/>
        <a:lstStyle/>
        <a:p>
          <a:endParaRPr lang="en-US"/>
        </a:p>
      </dgm:t>
    </dgm:pt>
    <dgm:pt modelId="{CA7C7824-3D59-431B-B7C4-D8BFBD7C9049}" type="sibTrans" cxnId="{F6F37B24-14A6-4958-B090-5C16943DA78C}">
      <dgm:prSet/>
      <dgm:spPr/>
      <dgm:t>
        <a:bodyPr/>
        <a:lstStyle/>
        <a:p>
          <a:endParaRPr lang="en-US"/>
        </a:p>
      </dgm:t>
    </dgm:pt>
    <dgm:pt modelId="{73756314-BF06-4891-AEC0-E6CFB43668F9}">
      <dgm:prSet/>
      <dgm:spPr/>
      <dgm:t>
        <a:bodyPr/>
        <a:lstStyle/>
        <a:p>
          <a:r>
            <a:rPr lang="en-US" b="1"/>
            <a:t>How will shareholders make decisions?</a:t>
          </a:r>
          <a:endParaRPr lang="en-US"/>
        </a:p>
      </dgm:t>
    </dgm:pt>
    <dgm:pt modelId="{4026834D-5516-4379-BC73-24D31F1598BB}" type="parTrans" cxnId="{DDF47BF7-5D60-4532-9B67-19AC88770D36}">
      <dgm:prSet/>
      <dgm:spPr/>
      <dgm:t>
        <a:bodyPr/>
        <a:lstStyle/>
        <a:p>
          <a:endParaRPr lang="en-US"/>
        </a:p>
      </dgm:t>
    </dgm:pt>
    <dgm:pt modelId="{D72C2A09-EF84-42AC-AD6C-9F7511F06206}" type="sibTrans" cxnId="{DDF47BF7-5D60-4532-9B67-19AC88770D36}">
      <dgm:prSet/>
      <dgm:spPr/>
      <dgm:t>
        <a:bodyPr/>
        <a:lstStyle/>
        <a:p>
          <a:endParaRPr lang="en-US"/>
        </a:p>
      </dgm:t>
    </dgm:pt>
    <dgm:pt modelId="{3F8AFEF1-097B-4F98-B7CB-5A6DFF427C5D}">
      <dgm:prSet/>
      <dgm:spPr/>
      <dgm:t>
        <a:bodyPr/>
        <a:lstStyle/>
        <a:p>
          <a:r>
            <a:rPr lang="en-US" b="0" dirty="0"/>
            <a:t>By consensus to extent possible </a:t>
          </a:r>
        </a:p>
      </dgm:t>
    </dgm:pt>
    <dgm:pt modelId="{226766B6-0114-4174-9507-79E951D21926}" type="parTrans" cxnId="{9ACB3071-226F-4A2D-BD16-DF76D7C19B18}">
      <dgm:prSet/>
      <dgm:spPr/>
      <dgm:t>
        <a:bodyPr/>
        <a:lstStyle/>
        <a:p>
          <a:endParaRPr lang="en-US"/>
        </a:p>
      </dgm:t>
    </dgm:pt>
    <dgm:pt modelId="{0A685889-FF89-4DEF-AE17-4F5E4213BA33}" type="sibTrans" cxnId="{9ACB3071-226F-4A2D-BD16-DF76D7C19B18}">
      <dgm:prSet/>
      <dgm:spPr/>
      <dgm:t>
        <a:bodyPr/>
        <a:lstStyle/>
        <a:p>
          <a:endParaRPr lang="en-US"/>
        </a:p>
      </dgm:t>
    </dgm:pt>
    <dgm:pt modelId="{CA7764EC-FC94-4AC9-A465-D27EC7900981}">
      <dgm:prSet/>
      <dgm:spPr/>
      <dgm:t>
        <a:bodyPr/>
        <a:lstStyle/>
        <a:p>
          <a:r>
            <a:rPr lang="en-US" b="0" dirty="0"/>
            <a:t>Default 75% number of shareholders and 80% vote is starting point</a:t>
          </a:r>
        </a:p>
      </dgm:t>
    </dgm:pt>
    <dgm:pt modelId="{BB3E3564-2600-4421-8500-82CE94124E38}" type="parTrans" cxnId="{6126EDC2-9A1C-4589-9B21-B60EA6FE0744}">
      <dgm:prSet/>
      <dgm:spPr/>
      <dgm:t>
        <a:bodyPr/>
        <a:lstStyle/>
        <a:p>
          <a:endParaRPr lang="en-US"/>
        </a:p>
      </dgm:t>
    </dgm:pt>
    <dgm:pt modelId="{A58C85F1-03CA-470E-84B9-AB45E9808F92}" type="sibTrans" cxnId="{6126EDC2-9A1C-4589-9B21-B60EA6FE0744}">
      <dgm:prSet/>
      <dgm:spPr/>
      <dgm:t>
        <a:bodyPr/>
        <a:lstStyle/>
        <a:p>
          <a:endParaRPr lang="en-US"/>
        </a:p>
      </dgm:t>
    </dgm:pt>
    <dgm:pt modelId="{C8F64432-06C0-4305-B26B-B8C92A7091AC}">
      <dgm:prSet/>
      <dgm:spPr/>
      <dgm:t>
        <a:bodyPr/>
        <a:lstStyle/>
        <a:p>
          <a:r>
            <a:rPr lang="en-US" b="1"/>
            <a:t>What matters will shareholders have input into </a:t>
          </a:r>
          <a:endParaRPr lang="en-US"/>
        </a:p>
      </dgm:t>
    </dgm:pt>
    <dgm:pt modelId="{D3B201E7-DEB7-4243-831F-69AF627BE3A4}" type="parTrans" cxnId="{A91C52BF-F0C2-4402-A158-1DC524C2753B}">
      <dgm:prSet/>
      <dgm:spPr/>
      <dgm:t>
        <a:bodyPr/>
        <a:lstStyle/>
        <a:p>
          <a:endParaRPr lang="en-US"/>
        </a:p>
      </dgm:t>
    </dgm:pt>
    <dgm:pt modelId="{2337AE7A-C17A-40BD-BD0D-5D2563DB1656}" type="sibTrans" cxnId="{A91C52BF-F0C2-4402-A158-1DC524C2753B}">
      <dgm:prSet/>
      <dgm:spPr/>
      <dgm:t>
        <a:bodyPr/>
        <a:lstStyle/>
        <a:p>
          <a:endParaRPr lang="en-US"/>
        </a:p>
      </dgm:t>
    </dgm:pt>
    <dgm:pt modelId="{5A5F55EE-36CD-47E2-98E5-EC281AC7549D}">
      <dgm:prSet/>
      <dgm:spPr/>
      <dgm:t>
        <a:bodyPr/>
        <a:lstStyle/>
        <a:p>
          <a:pPr rtl="0"/>
          <a:r>
            <a:rPr lang="en-US" b="0" dirty="0"/>
            <a:t>Asset management plan and funding plan</a:t>
          </a:r>
          <a:r>
            <a:rPr lang="en-US" b="0" dirty="0">
              <a:latin typeface="Cera Pro"/>
            </a:rPr>
            <a:t> (subject to regulation)</a:t>
          </a:r>
          <a:endParaRPr lang="en-US" b="0" dirty="0"/>
        </a:p>
      </dgm:t>
    </dgm:pt>
    <dgm:pt modelId="{BED01E8D-69C7-4CD0-A038-5A0B935B2BB0}" type="parTrans" cxnId="{C18CCD6D-B9E9-4FAE-8D67-744B155B7FF5}">
      <dgm:prSet/>
      <dgm:spPr/>
      <dgm:t>
        <a:bodyPr/>
        <a:lstStyle/>
        <a:p>
          <a:endParaRPr lang="en-US"/>
        </a:p>
      </dgm:t>
    </dgm:pt>
    <dgm:pt modelId="{0388D384-4A0F-491F-9059-D91E817EC6DE}" type="sibTrans" cxnId="{C18CCD6D-B9E9-4FAE-8D67-744B155B7FF5}">
      <dgm:prSet/>
      <dgm:spPr/>
      <dgm:t>
        <a:bodyPr/>
        <a:lstStyle/>
        <a:p>
          <a:endParaRPr lang="en-US"/>
        </a:p>
      </dgm:t>
    </dgm:pt>
    <dgm:pt modelId="{428DEF56-F587-4F51-B580-BFDB11F03C99}">
      <dgm:prSet/>
      <dgm:spPr/>
      <dgm:t>
        <a:bodyPr/>
        <a:lstStyle/>
        <a:p>
          <a:pPr rtl="0"/>
          <a:r>
            <a:rPr lang="en-US" b="0" dirty="0"/>
            <a:t>Water services strategy (Board </a:t>
          </a:r>
          <a:r>
            <a:rPr lang="en-US" b="0" dirty="0" err="1">
              <a:latin typeface="Cera Pro"/>
            </a:rPr>
            <a:t>particularises</a:t>
          </a:r>
          <a:r>
            <a:rPr lang="en-US" b="0" dirty="0">
              <a:latin typeface="Cera Pro"/>
            </a:rPr>
            <a:t> </a:t>
          </a:r>
          <a:r>
            <a:rPr lang="en-US" b="0" dirty="0"/>
            <a:t>how it will respond to SOE)</a:t>
          </a:r>
        </a:p>
      </dgm:t>
    </dgm:pt>
    <dgm:pt modelId="{2381CD90-0709-4DB0-B0D4-152050FD6451}" type="parTrans" cxnId="{01E75844-970B-4CFB-A816-D598715BA253}">
      <dgm:prSet/>
      <dgm:spPr/>
      <dgm:t>
        <a:bodyPr/>
        <a:lstStyle/>
        <a:p>
          <a:endParaRPr lang="en-US"/>
        </a:p>
      </dgm:t>
    </dgm:pt>
    <dgm:pt modelId="{00EF7128-CBE5-46A1-AEAB-7EFC0FAEEEF1}" type="sibTrans" cxnId="{01E75844-970B-4CFB-A816-D598715BA253}">
      <dgm:prSet/>
      <dgm:spPr/>
      <dgm:t>
        <a:bodyPr/>
        <a:lstStyle/>
        <a:p>
          <a:endParaRPr lang="en-US"/>
        </a:p>
      </dgm:t>
    </dgm:pt>
    <dgm:pt modelId="{648296EE-9C09-4FAC-922E-10E5205CDD41}" type="pres">
      <dgm:prSet presAssocID="{95C270D4-2B71-4BED-B686-131700896A2F}" presName="linear" presStyleCnt="0">
        <dgm:presLayoutVars>
          <dgm:dir/>
          <dgm:animLvl val="lvl"/>
          <dgm:resizeHandles val="exact"/>
        </dgm:presLayoutVars>
      </dgm:prSet>
      <dgm:spPr/>
    </dgm:pt>
    <dgm:pt modelId="{79C8B289-F079-4359-970D-91AEAB3675DC}" type="pres">
      <dgm:prSet presAssocID="{8A5047A1-26B0-4999-9A1C-0B4FF73AB129}" presName="parentLin" presStyleCnt="0"/>
      <dgm:spPr/>
    </dgm:pt>
    <dgm:pt modelId="{49D3EBC5-A562-4B55-B1D8-946E09AAF519}" type="pres">
      <dgm:prSet presAssocID="{8A5047A1-26B0-4999-9A1C-0B4FF73AB129}" presName="parentLeftMargin" presStyleLbl="node1" presStyleIdx="0" presStyleCnt="3"/>
      <dgm:spPr/>
    </dgm:pt>
    <dgm:pt modelId="{6A7F78CE-B8D7-4CCF-B258-21D53AB49B69}" type="pres">
      <dgm:prSet presAssocID="{8A5047A1-26B0-4999-9A1C-0B4FF73AB129}" presName="parentText" presStyleLbl="node1" presStyleIdx="0" presStyleCnt="3">
        <dgm:presLayoutVars>
          <dgm:chMax val="0"/>
          <dgm:bulletEnabled val="1"/>
        </dgm:presLayoutVars>
      </dgm:prSet>
      <dgm:spPr/>
    </dgm:pt>
    <dgm:pt modelId="{C90750A0-1890-4B5C-A9BE-1F3D9015C544}" type="pres">
      <dgm:prSet presAssocID="{8A5047A1-26B0-4999-9A1C-0B4FF73AB129}" presName="negativeSpace" presStyleCnt="0"/>
      <dgm:spPr/>
    </dgm:pt>
    <dgm:pt modelId="{4B07565C-1E07-4663-96BC-5E80EA20B7A9}" type="pres">
      <dgm:prSet presAssocID="{8A5047A1-26B0-4999-9A1C-0B4FF73AB129}" presName="childText" presStyleLbl="conFgAcc1" presStyleIdx="0" presStyleCnt="3">
        <dgm:presLayoutVars>
          <dgm:bulletEnabled val="1"/>
        </dgm:presLayoutVars>
      </dgm:prSet>
      <dgm:spPr/>
    </dgm:pt>
    <dgm:pt modelId="{AC87ED7D-1E52-4BF4-87A7-EA9038D8F36D}" type="pres">
      <dgm:prSet presAssocID="{CE07A3B3-40F7-4AE6-A771-B7CC06D42532}" presName="spaceBetweenRectangles" presStyleCnt="0"/>
      <dgm:spPr/>
    </dgm:pt>
    <dgm:pt modelId="{2AD17E77-021E-45B5-912B-31F035F1D2C1}" type="pres">
      <dgm:prSet presAssocID="{73756314-BF06-4891-AEC0-E6CFB43668F9}" presName="parentLin" presStyleCnt="0"/>
      <dgm:spPr/>
    </dgm:pt>
    <dgm:pt modelId="{8488FF7B-95E2-4EAB-A8B6-D37A87AD62FE}" type="pres">
      <dgm:prSet presAssocID="{73756314-BF06-4891-AEC0-E6CFB43668F9}" presName="parentLeftMargin" presStyleLbl="node1" presStyleIdx="0" presStyleCnt="3"/>
      <dgm:spPr/>
    </dgm:pt>
    <dgm:pt modelId="{13DC184C-0E00-4A0D-AAB3-BD2B4A8D82EE}" type="pres">
      <dgm:prSet presAssocID="{73756314-BF06-4891-AEC0-E6CFB43668F9}" presName="parentText" presStyleLbl="node1" presStyleIdx="1" presStyleCnt="3">
        <dgm:presLayoutVars>
          <dgm:chMax val="0"/>
          <dgm:bulletEnabled val="1"/>
        </dgm:presLayoutVars>
      </dgm:prSet>
      <dgm:spPr/>
    </dgm:pt>
    <dgm:pt modelId="{09B2A98F-D05B-4275-B187-C3668668A01C}" type="pres">
      <dgm:prSet presAssocID="{73756314-BF06-4891-AEC0-E6CFB43668F9}" presName="negativeSpace" presStyleCnt="0"/>
      <dgm:spPr/>
    </dgm:pt>
    <dgm:pt modelId="{1B38D350-B49C-4151-B702-4BB4BEDBD62F}" type="pres">
      <dgm:prSet presAssocID="{73756314-BF06-4891-AEC0-E6CFB43668F9}" presName="childText" presStyleLbl="conFgAcc1" presStyleIdx="1" presStyleCnt="3">
        <dgm:presLayoutVars>
          <dgm:bulletEnabled val="1"/>
        </dgm:presLayoutVars>
      </dgm:prSet>
      <dgm:spPr/>
    </dgm:pt>
    <dgm:pt modelId="{AA7441ED-6F52-48D8-8E43-3AE378ABE1C3}" type="pres">
      <dgm:prSet presAssocID="{D72C2A09-EF84-42AC-AD6C-9F7511F06206}" presName="spaceBetweenRectangles" presStyleCnt="0"/>
      <dgm:spPr/>
    </dgm:pt>
    <dgm:pt modelId="{8A50D34F-BCEE-4087-A5E1-1AC045B05558}" type="pres">
      <dgm:prSet presAssocID="{C8F64432-06C0-4305-B26B-B8C92A7091AC}" presName="parentLin" presStyleCnt="0"/>
      <dgm:spPr/>
    </dgm:pt>
    <dgm:pt modelId="{4619E64A-6447-426F-BEB7-A2D718980C49}" type="pres">
      <dgm:prSet presAssocID="{C8F64432-06C0-4305-B26B-B8C92A7091AC}" presName="parentLeftMargin" presStyleLbl="node1" presStyleIdx="1" presStyleCnt="3"/>
      <dgm:spPr/>
    </dgm:pt>
    <dgm:pt modelId="{79C5DB61-8613-45CD-8FC7-5A6419689683}" type="pres">
      <dgm:prSet presAssocID="{C8F64432-06C0-4305-B26B-B8C92A7091AC}" presName="parentText" presStyleLbl="node1" presStyleIdx="2" presStyleCnt="3">
        <dgm:presLayoutVars>
          <dgm:chMax val="0"/>
          <dgm:bulletEnabled val="1"/>
        </dgm:presLayoutVars>
      </dgm:prSet>
      <dgm:spPr/>
    </dgm:pt>
    <dgm:pt modelId="{37807077-514C-4763-A1A7-5E498AA2D79E}" type="pres">
      <dgm:prSet presAssocID="{C8F64432-06C0-4305-B26B-B8C92A7091AC}" presName="negativeSpace" presStyleCnt="0"/>
      <dgm:spPr/>
    </dgm:pt>
    <dgm:pt modelId="{3343AAFE-DFCF-4CC9-BCA7-13CD42E7386D}" type="pres">
      <dgm:prSet presAssocID="{C8F64432-06C0-4305-B26B-B8C92A7091AC}" presName="childText" presStyleLbl="conFgAcc1" presStyleIdx="2" presStyleCnt="3">
        <dgm:presLayoutVars>
          <dgm:bulletEnabled val="1"/>
        </dgm:presLayoutVars>
      </dgm:prSet>
      <dgm:spPr/>
    </dgm:pt>
  </dgm:ptLst>
  <dgm:cxnLst>
    <dgm:cxn modelId="{70F40A09-31C8-469A-9CF6-4458EC0C1FB5}" type="presOf" srcId="{85721E6F-F206-4E18-8304-F20B8FA3AC0E}" destId="{4B07565C-1E07-4663-96BC-5E80EA20B7A9}" srcOrd="0" destOrd="2" presId="urn:microsoft.com/office/officeart/2005/8/layout/list1"/>
    <dgm:cxn modelId="{4A70D50A-80B6-4B1C-B04F-51E61A120A95}" type="presOf" srcId="{C8F64432-06C0-4305-B26B-B8C92A7091AC}" destId="{4619E64A-6447-426F-BEB7-A2D718980C49}" srcOrd="0" destOrd="0" presId="urn:microsoft.com/office/officeart/2005/8/layout/list1"/>
    <dgm:cxn modelId="{F6F37B24-14A6-4958-B090-5C16943DA78C}" srcId="{8A5047A1-26B0-4999-9A1C-0B4FF73AB129}" destId="{8358D633-EA42-41A3-926A-521E11A42081}" srcOrd="6" destOrd="0" parTransId="{99E0C0E6-E007-4A7F-B9A8-D874C98B865D}" sibTransId="{CA7C7824-3D59-431B-B7C4-D8BFBD7C9049}"/>
    <dgm:cxn modelId="{BD229634-7C3A-4595-8027-8624F59DB8FB}" type="presOf" srcId="{8A5047A1-26B0-4999-9A1C-0B4FF73AB129}" destId="{49D3EBC5-A562-4B55-B1D8-946E09AAF519}" srcOrd="0" destOrd="0" presId="urn:microsoft.com/office/officeart/2005/8/layout/list1"/>
    <dgm:cxn modelId="{C4F00735-D1C6-42F6-83CB-7BCBFDF618F8}" type="presOf" srcId="{CA7764EC-FC94-4AC9-A465-D27EC7900981}" destId="{1B38D350-B49C-4151-B702-4BB4BEDBD62F}" srcOrd="0" destOrd="1" presId="urn:microsoft.com/office/officeart/2005/8/layout/list1"/>
    <dgm:cxn modelId="{AA67223F-0DCC-483B-AE27-84739F1D5654}" type="presOf" srcId="{F258AA52-DBDB-444E-BFA8-24DFAE3EE380}" destId="{4B07565C-1E07-4663-96BC-5E80EA20B7A9}" srcOrd="0" destOrd="1" presId="urn:microsoft.com/office/officeart/2005/8/layout/list1"/>
    <dgm:cxn modelId="{70896B3F-8EFC-4FD5-B03B-DD9EDC732822}" srcId="{8A5047A1-26B0-4999-9A1C-0B4FF73AB129}" destId="{F258AA52-DBDB-444E-BFA8-24DFAE3EE380}" srcOrd="1" destOrd="0" parTransId="{246D7D98-A527-47E9-9998-A816CA6420D9}" sibTransId="{07015F17-8819-44E8-9F74-7689919F82C0}"/>
    <dgm:cxn modelId="{DC7F5840-8898-43CA-A850-196686870648}" type="presOf" srcId="{0E658E58-E0D5-49AA-AFBD-16CAEA98013B}" destId="{4B07565C-1E07-4663-96BC-5E80EA20B7A9}" srcOrd="0" destOrd="4" presId="urn:microsoft.com/office/officeart/2005/8/layout/list1"/>
    <dgm:cxn modelId="{01E75844-970B-4CFB-A816-D598715BA253}" srcId="{C8F64432-06C0-4305-B26B-B8C92A7091AC}" destId="{428DEF56-F587-4F51-B580-BFDB11F03C99}" srcOrd="1" destOrd="0" parTransId="{2381CD90-0709-4DB0-B0D4-152050FD6451}" sibTransId="{00EF7128-CBE5-46A1-AEAB-7EFC0FAEEEF1}"/>
    <dgm:cxn modelId="{48791145-1469-47AF-BD74-9153D0AC9C46}" type="presOf" srcId="{B3A31B66-9689-49E3-963F-C96EADE8ACD5}" destId="{4B07565C-1E07-4663-96BC-5E80EA20B7A9}" srcOrd="0" destOrd="3" presId="urn:microsoft.com/office/officeart/2005/8/layout/list1"/>
    <dgm:cxn modelId="{C18CCD6D-B9E9-4FAE-8D67-744B155B7FF5}" srcId="{C8F64432-06C0-4305-B26B-B8C92A7091AC}" destId="{5A5F55EE-36CD-47E2-98E5-EC281AC7549D}" srcOrd="0" destOrd="0" parTransId="{BED01E8D-69C7-4CD0-A038-5A0B935B2BB0}" sibTransId="{0388D384-4A0F-491F-9059-D91E817EC6DE}"/>
    <dgm:cxn modelId="{4FA9D56E-8702-400F-9BE9-51097C2F6E9E}" srcId="{8A5047A1-26B0-4999-9A1C-0B4FF73AB129}" destId="{85721E6F-F206-4E18-8304-F20B8FA3AC0E}" srcOrd="2" destOrd="0" parTransId="{3E5ADA93-57DC-4038-ACC6-5FD5F5A631F5}" sibTransId="{EC03BAFD-F633-4202-A1EE-79B1DD755A12}"/>
    <dgm:cxn modelId="{9ACB3071-226F-4A2D-BD16-DF76D7C19B18}" srcId="{73756314-BF06-4891-AEC0-E6CFB43668F9}" destId="{3F8AFEF1-097B-4F98-B7CB-5A6DFF427C5D}" srcOrd="0" destOrd="0" parTransId="{226766B6-0114-4174-9507-79E951D21926}" sibTransId="{0A685889-FF89-4DEF-AE17-4F5E4213BA33}"/>
    <dgm:cxn modelId="{0BD73656-FFD8-430C-9C13-E9EEECA672BB}" type="presOf" srcId="{3F8AFEF1-097B-4F98-B7CB-5A6DFF427C5D}" destId="{1B38D350-B49C-4151-B702-4BB4BEDBD62F}" srcOrd="0" destOrd="0" presId="urn:microsoft.com/office/officeart/2005/8/layout/list1"/>
    <dgm:cxn modelId="{D7404D76-8855-4AB9-825D-2623F2A347C1}" srcId="{8A5047A1-26B0-4999-9A1C-0B4FF73AB129}" destId="{5AD9E24E-72F0-43F6-8ED3-808CA03C1B93}" srcOrd="5" destOrd="0" parTransId="{E4E1BE19-3F8A-4C2A-96AE-D97A408114CC}" sibTransId="{646A3ECC-7AA2-4FAE-B7DE-6B1C206DB65E}"/>
    <dgm:cxn modelId="{1478D556-3040-4357-9A7E-A5B23BD36F84}" type="presOf" srcId="{8A5047A1-26B0-4999-9A1C-0B4FF73AB129}" destId="{6A7F78CE-B8D7-4CCF-B258-21D53AB49B69}" srcOrd="1" destOrd="0" presId="urn:microsoft.com/office/officeart/2005/8/layout/list1"/>
    <dgm:cxn modelId="{A966E97B-5CD4-4ED1-B6EA-089BBAC9A291}" type="presOf" srcId="{C8F64432-06C0-4305-B26B-B8C92A7091AC}" destId="{79C5DB61-8613-45CD-8FC7-5A6419689683}" srcOrd="1" destOrd="0" presId="urn:microsoft.com/office/officeart/2005/8/layout/list1"/>
    <dgm:cxn modelId="{0DFFE593-23AE-4441-BD70-CABB98625469}" type="presOf" srcId="{428DEF56-F587-4F51-B580-BFDB11F03C99}" destId="{3343AAFE-DFCF-4CC9-BCA7-13CD42E7386D}" srcOrd="0" destOrd="1" presId="urn:microsoft.com/office/officeart/2005/8/layout/list1"/>
    <dgm:cxn modelId="{410136AF-73F4-4526-B126-E6A45DADDC06}" type="presOf" srcId="{73756314-BF06-4891-AEC0-E6CFB43668F9}" destId="{13DC184C-0E00-4A0D-AAB3-BD2B4A8D82EE}" srcOrd="1" destOrd="0" presId="urn:microsoft.com/office/officeart/2005/8/layout/list1"/>
    <dgm:cxn modelId="{DF767BB3-D2D1-4F8F-8640-9224CB3FFBF1}" type="presOf" srcId="{5AD9E24E-72F0-43F6-8ED3-808CA03C1B93}" destId="{4B07565C-1E07-4663-96BC-5E80EA20B7A9}" srcOrd="0" destOrd="5" presId="urn:microsoft.com/office/officeart/2005/8/layout/list1"/>
    <dgm:cxn modelId="{27FF3BBE-C17B-4F88-9404-BB0AAC02417F}" type="presOf" srcId="{E59D7E9D-D09B-4B82-A310-3B6F21A4CD63}" destId="{4B07565C-1E07-4663-96BC-5E80EA20B7A9}" srcOrd="0" destOrd="0" presId="urn:microsoft.com/office/officeart/2005/8/layout/list1"/>
    <dgm:cxn modelId="{A91C52BF-F0C2-4402-A158-1DC524C2753B}" srcId="{95C270D4-2B71-4BED-B686-131700896A2F}" destId="{C8F64432-06C0-4305-B26B-B8C92A7091AC}" srcOrd="2" destOrd="0" parTransId="{D3B201E7-DEB7-4243-831F-69AF627BE3A4}" sibTransId="{2337AE7A-C17A-40BD-BD0D-5D2563DB1656}"/>
    <dgm:cxn modelId="{3CE1D9C2-A503-42A6-935E-616A6C8F47D4}" srcId="{95C270D4-2B71-4BED-B686-131700896A2F}" destId="{8A5047A1-26B0-4999-9A1C-0B4FF73AB129}" srcOrd="0" destOrd="0" parTransId="{60E9C537-2446-46E8-BAF5-5633AA452A94}" sibTransId="{CE07A3B3-40F7-4AE6-A771-B7CC06D42532}"/>
    <dgm:cxn modelId="{6126EDC2-9A1C-4589-9B21-B60EA6FE0744}" srcId="{73756314-BF06-4891-AEC0-E6CFB43668F9}" destId="{CA7764EC-FC94-4AC9-A465-D27EC7900981}" srcOrd="1" destOrd="0" parTransId="{BB3E3564-2600-4421-8500-82CE94124E38}" sibTransId="{A58C85F1-03CA-470E-84B9-AB45E9808F92}"/>
    <dgm:cxn modelId="{3CF846C5-E5B4-4584-AF04-B8A5E5612571}" type="presOf" srcId="{95C270D4-2B71-4BED-B686-131700896A2F}" destId="{648296EE-9C09-4FAC-922E-10E5205CDD41}" srcOrd="0" destOrd="0" presId="urn:microsoft.com/office/officeart/2005/8/layout/list1"/>
    <dgm:cxn modelId="{D4CBA9C7-4ED8-48AB-9742-95DD7B0BC2CF}" type="presOf" srcId="{5A5F55EE-36CD-47E2-98E5-EC281AC7549D}" destId="{3343AAFE-DFCF-4CC9-BCA7-13CD42E7386D}" srcOrd="0" destOrd="0" presId="urn:microsoft.com/office/officeart/2005/8/layout/list1"/>
    <dgm:cxn modelId="{584697CD-C656-4C4A-BD13-B0A6C3726FEC}" type="presOf" srcId="{73756314-BF06-4891-AEC0-E6CFB43668F9}" destId="{8488FF7B-95E2-4EAB-A8B6-D37A87AD62FE}" srcOrd="0" destOrd="0" presId="urn:microsoft.com/office/officeart/2005/8/layout/list1"/>
    <dgm:cxn modelId="{99F67BD0-5538-4362-8AEA-D0E36584EE45}" srcId="{8A5047A1-26B0-4999-9A1C-0B4FF73AB129}" destId="{B3A31B66-9689-49E3-963F-C96EADE8ACD5}" srcOrd="3" destOrd="0" parTransId="{B8EDD6FB-065C-4C5D-88B4-5BE489DAAEDD}" sibTransId="{2FBF93A7-E093-4A9D-8573-2AAD7493D80B}"/>
    <dgm:cxn modelId="{55986EDF-5D1E-4A6F-8419-4367EE28916F}" srcId="{8A5047A1-26B0-4999-9A1C-0B4FF73AB129}" destId="{E59D7E9D-D09B-4B82-A310-3B6F21A4CD63}" srcOrd="0" destOrd="0" parTransId="{90B20A5A-9263-499A-8D3E-7AAAAFB6A64F}" sibTransId="{BA006D76-DAB9-466A-B838-3D26296D43A6}"/>
    <dgm:cxn modelId="{BDCDADF2-2DD7-440D-A630-56518253F7C0}" srcId="{8A5047A1-26B0-4999-9A1C-0B4FF73AB129}" destId="{0E658E58-E0D5-49AA-AFBD-16CAEA98013B}" srcOrd="4" destOrd="0" parTransId="{D97F7D24-1CBB-4782-85B5-B21626E4E6CB}" sibTransId="{3E47BE80-BF3F-4440-96A4-E67A80B22BD5}"/>
    <dgm:cxn modelId="{6DF340F7-2729-4DBC-A5B5-73519EF9B254}" type="presOf" srcId="{8358D633-EA42-41A3-926A-521E11A42081}" destId="{4B07565C-1E07-4663-96BC-5E80EA20B7A9}" srcOrd="0" destOrd="6" presId="urn:microsoft.com/office/officeart/2005/8/layout/list1"/>
    <dgm:cxn modelId="{DDF47BF7-5D60-4532-9B67-19AC88770D36}" srcId="{95C270D4-2B71-4BED-B686-131700896A2F}" destId="{73756314-BF06-4891-AEC0-E6CFB43668F9}" srcOrd="1" destOrd="0" parTransId="{4026834D-5516-4379-BC73-24D31F1598BB}" sibTransId="{D72C2A09-EF84-42AC-AD6C-9F7511F06206}"/>
    <dgm:cxn modelId="{A547BD9D-F43D-488A-807D-C2B388FAE307}" type="presParOf" srcId="{648296EE-9C09-4FAC-922E-10E5205CDD41}" destId="{79C8B289-F079-4359-970D-91AEAB3675DC}" srcOrd="0" destOrd="0" presId="urn:microsoft.com/office/officeart/2005/8/layout/list1"/>
    <dgm:cxn modelId="{77F4FEFF-44E4-430D-9F8A-3654AF396190}" type="presParOf" srcId="{79C8B289-F079-4359-970D-91AEAB3675DC}" destId="{49D3EBC5-A562-4B55-B1D8-946E09AAF519}" srcOrd="0" destOrd="0" presId="urn:microsoft.com/office/officeart/2005/8/layout/list1"/>
    <dgm:cxn modelId="{81FC9E7A-D789-48F9-8614-9FA693C3BFFF}" type="presParOf" srcId="{79C8B289-F079-4359-970D-91AEAB3675DC}" destId="{6A7F78CE-B8D7-4CCF-B258-21D53AB49B69}" srcOrd="1" destOrd="0" presId="urn:microsoft.com/office/officeart/2005/8/layout/list1"/>
    <dgm:cxn modelId="{FD73FDAD-FCE4-49DB-BE77-2903011285C9}" type="presParOf" srcId="{648296EE-9C09-4FAC-922E-10E5205CDD41}" destId="{C90750A0-1890-4B5C-A9BE-1F3D9015C544}" srcOrd="1" destOrd="0" presId="urn:microsoft.com/office/officeart/2005/8/layout/list1"/>
    <dgm:cxn modelId="{A09F7436-65A5-4710-800A-71BFDB7ACB32}" type="presParOf" srcId="{648296EE-9C09-4FAC-922E-10E5205CDD41}" destId="{4B07565C-1E07-4663-96BC-5E80EA20B7A9}" srcOrd="2" destOrd="0" presId="urn:microsoft.com/office/officeart/2005/8/layout/list1"/>
    <dgm:cxn modelId="{1F51262E-041D-445C-85C4-183C5CD66EF0}" type="presParOf" srcId="{648296EE-9C09-4FAC-922E-10E5205CDD41}" destId="{AC87ED7D-1E52-4BF4-87A7-EA9038D8F36D}" srcOrd="3" destOrd="0" presId="urn:microsoft.com/office/officeart/2005/8/layout/list1"/>
    <dgm:cxn modelId="{1EAF083D-9DA7-4D41-8490-E9FF7DD1CD30}" type="presParOf" srcId="{648296EE-9C09-4FAC-922E-10E5205CDD41}" destId="{2AD17E77-021E-45B5-912B-31F035F1D2C1}" srcOrd="4" destOrd="0" presId="urn:microsoft.com/office/officeart/2005/8/layout/list1"/>
    <dgm:cxn modelId="{E89BBA27-75E9-4A9D-AC14-A53E76902234}" type="presParOf" srcId="{2AD17E77-021E-45B5-912B-31F035F1D2C1}" destId="{8488FF7B-95E2-4EAB-A8B6-D37A87AD62FE}" srcOrd="0" destOrd="0" presId="urn:microsoft.com/office/officeart/2005/8/layout/list1"/>
    <dgm:cxn modelId="{7028DE06-57ED-41B9-A962-86DA6B104F05}" type="presParOf" srcId="{2AD17E77-021E-45B5-912B-31F035F1D2C1}" destId="{13DC184C-0E00-4A0D-AAB3-BD2B4A8D82EE}" srcOrd="1" destOrd="0" presId="urn:microsoft.com/office/officeart/2005/8/layout/list1"/>
    <dgm:cxn modelId="{1E956B8D-791A-41B4-B789-DA5B5DE94335}" type="presParOf" srcId="{648296EE-9C09-4FAC-922E-10E5205CDD41}" destId="{09B2A98F-D05B-4275-B187-C3668668A01C}" srcOrd="5" destOrd="0" presId="urn:microsoft.com/office/officeart/2005/8/layout/list1"/>
    <dgm:cxn modelId="{C9C3AED0-C28F-4DC1-9076-C947754F6E54}" type="presParOf" srcId="{648296EE-9C09-4FAC-922E-10E5205CDD41}" destId="{1B38D350-B49C-4151-B702-4BB4BEDBD62F}" srcOrd="6" destOrd="0" presId="urn:microsoft.com/office/officeart/2005/8/layout/list1"/>
    <dgm:cxn modelId="{89DE97D0-1D85-40C7-B289-C7367700CE70}" type="presParOf" srcId="{648296EE-9C09-4FAC-922E-10E5205CDD41}" destId="{AA7441ED-6F52-48D8-8E43-3AE378ABE1C3}" srcOrd="7" destOrd="0" presId="urn:microsoft.com/office/officeart/2005/8/layout/list1"/>
    <dgm:cxn modelId="{86354434-09AE-48B0-88B2-AE62699AE200}" type="presParOf" srcId="{648296EE-9C09-4FAC-922E-10E5205CDD41}" destId="{8A50D34F-BCEE-4087-A5E1-1AC045B05558}" srcOrd="8" destOrd="0" presId="urn:microsoft.com/office/officeart/2005/8/layout/list1"/>
    <dgm:cxn modelId="{AA367DCB-43E6-4B2A-993D-B8EEF2214660}" type="presParOf" srcId="{8A50D34F-BCEE-4087-A5E1-1AC045B05558}" destId="{4619E64A-6447-426F-BEB7-A2D718980C49}" srcOrd="0" destOrd="0" presId="urn:microsoft.com/office/officeart/2005/8/layout/list1"/>
    <dgm:cxn modelId="{364FA2D0-6B86-4EB8-9472-E7EFD92269DD}" type="presParOf" srcId="{8A50D34F-BCEE-4087-A5E1-1AC045B05558}" destId="{79C5DB61-8613-45CD-8FC7-5A6419689683}" srcOrd="1" destOrd="0" presId="urn:microsoft.com/office/officeart/2005/8/layout/list1"/>
    <dgm:cxn modelId="{B775BB17-72E6-4F10-A28A-F067F0F81FAC}" type="presParOf" srcId="{648296EE-9C09-4FAC-922E-10E5205CDD41}" destId="{37807077-514C-4763-A1A7-5E498AA2D79E}" srcOrd="9" destOrd="0" presId="urn:microsoft.com/office/officeart/2005/8/layout/list1"/>
    <dgm:cxn modelId="{E832E2B8-B4C7-4C86-8578-70CFF54B308E}" type="presParOf" srcId="{648296EE-9C09-4FAC-922E-10E5205CDD41}" destId="{3343AAFE-DFCF-4CC9-BCA7-13CD42E738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2D574F2-5F9E-48AE-B90F-EE5F57F8018A}" type="doc">
      <dgm:prSet loTypeId="urn:microsoft.com/office/officeart/2005/8/layout/list1" loCatId="list" qsTypeId="urn:microsoft.com/office/officeart/2005/8/quickstyle/simple4" qsCatId="simple" csTypeId="urn:microsoft.com/office/officeart/2005/8/colors/accent2_2" csCatId="accent2" phldr="1"/>
      <dgm:spPr/>
      <dgm:t>
        <a:bodyPr/>
        <a:lstStyle/>
        <a:p>
          <a:endParaRPr lang="en-US"/>
        </a:p>
      </dgm:t>
    </dgm:pt>
    <dgm:pt modelId="{78AFEF82-B96D-4826-9D7D-246BAC9AD981}">
      <dgm:prSet phldr="0"/>
      <dgm:spPr/>
      <dgm:t>
        <a:bodyPr/>
        <a:lstStyle/>
        <a:p>
          <a:pPr rtl="0"/>
          <a:r>
            <a:rPr lang="en-NZ">
              <a:latin typeface="Cera Pro"/>
              <a:ea typeface="Calibri"/>
              <a:cs typeface="Calibri"/>
            </a:rPr>
            <a:t>Who</a:t>
          </a:r>
          <a:r>
            <a:rPr lang="en-NZ">
              <a:latin typeface="Cera Pro"/>
            </a:rPr>
            <a:t> is on shareholder forum?</a:t>
          </a:r>
          <a:endParaRPr lang="en-US">
            <a:latin typeface="Cera Pro"/>
          </a:endParaRPr>
        </a:p>
      </dgm:t>
    </dgm:pt>
    <dgm:pt modelId="{05C1D6F4-5486-40C6-8374-143D4ACB7E48}" type="parTrans" cxnId="{9005515E-138F-49D5-9512-F018D0E360CE}">
      <dgm:prSet/>
      <dgm:spPr/>
    </dgm:pt>
    <dgm:pt modelId="{5528384E-F36A-4648-94C7-D9EA23DDAAD1}" type="sibTrans" cxnId="{9005515E-138F-49D5-9512-F018D0E360CE}">
      <dgm:prSet/>
      <dgm:spPr/>
    </dgm:pt>
    <dgm:pt modelId="{41CDACD6-983A-4F1D-BEBA-4C3334B31B38}">
      <dgm:prSet phldr="0"/>
      <dgm:spPr/>
      <dgm:t>
        <a:bodyPr/>
        <a:lstStyle/>
        <a:p>
          <a:pPr rtl="0"/>
          <a:r>
            <a:rPr lang="en-US">
              <a:solidFill>
                <a:schemeClr val="bg1"/>
              </a:solidFill>
              <a:latin typeface="Cera Pro"/>
            </a:rPr>
            <a:t>Joint forum where representatives of shareholders meet to support co-ordination of multiple councils interests and facilitate shareholder decision making </a:t>
          </a:r>
          <a:endParaRPr lang="en-US" b="1">
            <a:solidFill>
              <a:schemeClr val="bg1"/>
            </a:solidFill>
            <a:latin typeface="Cera Pro"/>
          </a:endParaRPr>
        </a:p>
      </dgm:t>
    </dgm:pt>
    <dgm:pt modelId="{E9CD1075-4B47-44A7-A2F7-4C41E55526EE}" type="parTrans" cxnId="{007C150A-0122-47D4-B993-C1F108FE8F01}">
      <dgm:prSet/>
      <dgm:spPr/>
    </dgm:pt>
    <dgm:pt modelId="{9E14B61D-B3C4-4F88-93CE-01BABD736226}" type="sibTrans" cxnId="{007C150A-0122-47D4-B993-C1F108FE8F01}">
      <dgm:prSet/>
      <dgm:spPr/>
    </dgm:pt>
    <dgm:pt modelId="{9DD2040E-DE1D-40B1-BFD4-5F7CC0BFCA9B}">
      <dgm:prSet phldr="0"/>
      <dgm:spPr/>
      <dgm:t>
        <a:bodyPr/>
        <a:lstStyle/>
        <a:p>
          <a:pPr rtl="0"/>
          <a:r>
            <a:rPr lang="en-US">
              <a:solidFill>
                <a:schemeClr val="bg1"/>
              </a:solidFill>
              <a:latin typeface="Cera Pro"/>
            </a:rPr>
            <a:t>Detailed terms of reference to be developed setting out scope and responsibilities </a:t>
          </a:r>
        </a:p>
      </dgm:t>
    </dgm:pt>
    <dgm:pt modelId="{199FADD3-8F9A-4942-AE53-85C48A0AB372}" type="parTrans" cxnId="{997591E4-0E32-4C90-9A01-BC314CB21348}">
      <dgm:prSet/>
      <dgm:spPr/>
    </dgm:pt>
    <dgm:pt modelId="{A06D5960-33CF-4F33-B38E-9E056DF0E404}" type="sibTrans" cxnId="{997591E4-0E32-4C90-9A01-BC314CB21348}">
      <dgm:prSet/>
      <dgm:spPr/>
    </dgm:pt>
    <dgm:pt modelId="{3FF44BE9-FB51-400A-AAE0-5DFD5C7A6165}">
      <dgm:prSet phldr="0"/>
      <dgm:spPr/>
      <dgm:t>
        <a:bodyPr/>
        <a:lstStyle/>
        <a:p>
          <a:pPr rtl="0"/>
          <a:r>
            <a:rPr lang="en-NZ">
              <a:solidFill>
                <a:schemeClr val="bg1"/>
              </a:solidFill>
              <a:latin typeface="Cera Pro"/>
            </a:rPr>
            <a:t>No statutory restrictions on who can be appointed</a:t>
          </a:r>
        </a:p>
      </dgm:t>
    </dgm:pt>
    <dgm:pt modelId="{98AAE202-FA05-4C0A-9178-BD0CFC65129B}" type="parTrans" cxnId="{741933E9-1890-47EE-8F3D-BC5C2296526D}">
      <dgm:prSet/>
      <dgm:spPr/>
    </dgm:pt>
    <dgm:pt modelId="{08D659F9-8ABD-4F1D-8139-BB4BFC5FF796}" type="sibTrans" cxnId="{741933E9-1890-47EE-8F3D-BC5C2296526D}">
      <dgm:prSet/>
      <dgm:spPr/>
    </dgm:pt>
    <dgm:pt modelId="{5F12A35A-2E56-4B0A-AD92-D65F4355DDD4}">
      <dgm:prSet phldr="0"/>
      <dgm:spPr/>
      <dgm:t>
        <a:bodyPr/>
        <a:lstStyle/>
        <a:p>
          <a:pPr rtl="0"/>
          <a:r>
            <a:rPr lang="en-US">
              <a:solidFill>
                <a:schemeClr val="bg1"/>
              </a:solidFill>
              <a:latin typeface="Cera Pro"/>
            </a:rPr>
            <a:t>Replicate Regional Transport Committee i.e. have Mayor of each Council as representative on Shareholder Representative Forum  </a:t>
          </a:r>
        </a:p>
      </dgm:t>
    </dgm:pt>
    <dgm:pt modelId="{CCE4C06C-EAF6-4BEE-AAF5-155F70FFB2B1}" type="parTrans" cxnId="{42A89C23-85EE-4FAB-B0C2-1396674FB053}">
      <dgm:prSet/>
      <dgm:spPr/>
    </dgm:pt>
    <dgm:pt modelId="{526182BE-C082-4A3E-8073-85996E124F6C}" type="sibTrans" cxnId="{42A89C23-85EE-4FAB-B0C2-1396674FB053}">
      <dgm:prSet/>
      <dgm:spPr/>
    </dgm:pt>
    <dgm:pt modelId="{06F7B6CD-A1C5-4EC3-8FBD-094D112E120A}">
      <dgm:prSet phldr="0"/>
      <dgm:spPr/>
      <dgm:t>
        <a:bodyPr/>
        <a:lstStyle/>
        <a:p>
          <a:r>
            <a:rPr lang="en-US">
              <a:solidFill>
                <a:schemeClr val="bg1"/>
              </a:solidFill>
              <a:latin typeface="Cera Pro"/>
            </a:rPr>
            <a:t>The Chief Executive, or the Chief Executive’s representative, of each Shareholding Council to attend meetings as advisors to SRF</a:t>
          </a:r>
          <a:endParaRPr lang="en-US">
            <a:solidFill>
              <a:schemeClr val="bg1"/>
            </a:solidFill>
          </a:endParaRPr>
        </a:p>
      </dgm:t>
    </dgm:pt>
    <dgm:pt modelId="{FC57F393-2771-4DC4-80FC-9B3156A3BC8E}" type="parTrans" cxnId="{F4BA7CAE-2E76-4E86-8EAA-F20AF7FBEEA3}">
      <dgm:prSet/>
      <dgm:spPr/>
    </dgm:pt>
    <dgm:pt modelId="{947592BC-B2BE-41B8-863C-CA60AA0282C6}" type="sibTrans" cxnId="{F4BA7CAE-2E76-4E86-8EAA-F20AF7FBEEA3}">
      <dgm:prSet/>
      <dgm:spPr/>
    </dgm:pt>
    <dgm:pt modelId="{66197F17-8EE3-4DFC-9450-C3C3197F85C7}" type="pres">
      <dgm:prSet presAssocID="{B2D574F2-5F9E-48AE-B90F-EE5F57F8018A}" presName="linear" presStyleCnt="0">
        <dgm:presLayoutVars>
          <dgm:dir/>
          <dgm:animLvl val="lvl"/>
          <dgm:resizeHandles val="exact"/>
        </dgm:presLayoutVars>
      </dgm:prSet>
      <dgm:spPr/>
    </dgm:pt>
    <dgm:pt modelId="{B963AC75-9459-4BE4-AFD7-531323217ABC}" type="pres">
      <dgm:prSet presAssocID="{78AFEF82-B96D-4826-9D7D-246BAC9AD981}" presName="parentLin" presStyleCnt="0"/>
      <dgm:spPr/>
    </dgm:pt>
    <dgm:pt modelId="{ED3C1E38-8BCC-4B03-90A2-81D24A3D568C}" type="pres">
      <dgm:prSet presAssocID="{78AFEF82-B96D-4826-9D7D-246BAC9AD981}" presName="parentLeftMargin" presStyleLbl="node1" presStyleIdx="0" presStyleCnt="1"/>
      <dgm:spPr/>
    </dgm:pt>
    <dgm:pt modelId="{BF971472-F7A9-415D-AC12-7E5DA6FAE63B}" type="pres">
      <dgm:prSet presAssocID="{78AFEF82-B96D-4826-9D7D-246BAC9AD981}" presName="parentText" presStyleLbl="node1" presStyleIdx="0" presStyleCnt="1">
        <dgm:presLayoutVars>
          <dgm:chMax val="0"/>
          <dgm:bulletEnabled val="1"/>
        </dgm:presLayoutVars>
      </dgm:prSet>
      <dgm:spPr/>
    </dgm:pt>
    <dgm:pt modelId="{8C5FCA41-7DDF-42F6-B269-21C82B6D8AC6}" type="pres">
      <dgm:prSet presAssocID="{78AFEF82-B96D-4826-9D7D-246BAC9AD981}" presName="negativeSpace" presStyleCnt="0"/>
      <dgm:spPr/>
    </dgm:pt>
    <dgm:pt modelId="{C91C687E-BDD4-44B6-97DF-8BFB08A855EE}" type="pres">
      <dgm:prSet presAssocID="{78AFEF82-B96D-4826-9D7D-246BAC9AD981}" presName="childText" presStyleLbl="conFgAcc1" presStyleIdx="0" presStyleCnt="1">
        <dgm:presLayoutVars>
          <dgm:bulletEnabled val="1"/>
        </dgm:presLayoutVars>
      </dgm:prSet>
      <dgm:spPr/>
    </dgm:pt>
  </dgm:ptLst>
  <dgm:cxnLst>
    <dgm:cxn modelId="{007C150A-0122-47D4-B993-C1F108FE8F01}" srcId="{78AFEF82-B96D-4826-9D7D-246BAC9AD981}" destId="{41CDACD6-983A-4F1D-BEBA-4C3334B31B38}" srcOrd="0" destOrd="0" parTransId="{E9CD1075-4B47-44A7-A2F7-4C41E55526EE}" sibTransId="{9E14B61D-B3C4-4F88-93CE-01BABD736226}"/>
    <dgm:cxn modelId="{42A89C23-85EE-4FAB-B0C2-1396674FB053}" srcId="{78AFEF82-B96D-4826-9D7D-246BAC9AD981}" destId="{5F12A35A-2E56-4B0A-AD92-D65F4355DDD4}" srcOrd="3" destOrd="0" parTransId="{CCE4C06C-EAF6-4BEE-AAF5-155F70FFB2B1}" sibTransId="{526182BE-C082-4A3E-8073-85996E124F6C}"/>
    <dgm:cxn modelId="{9005515E-138F-49D5-9512-F018D0E360CE}" srcId="{B2D574F2-5F9E-48AE-B90F-EE5F57F8018A}" destId="{78AFEF82-B96D-4826-9D7D-246BAC9AD981}" srcOrd="0" destOrd="0" parTransId="{05C1D6F4-5486-40C6-8374-143D4ACB7E48}" sibTransId="{5528384E-F36A-4648-94C7-D9EA23DDAAD1}"/>
    <dgm:cxn modelId="{9B281264-F2B4-40C4-B84E-84376E150F27}" type="presOf" srcId="{06F7B6CD-A1C5-4EC3-8FBD-094D112E120A}" destId="{C91C687E-BDD4-44B6-97DF-8BFB08A855EE}" srcOrd="0" destOrd="4" presId="urn:microsoft.com/office/officeart/2005/8/layout/list1"/>
    <dgm:cxn modelId="{B2AD9D6C-E0A1-4569-BA63-397F545CBD36}" type="presOf" srcId="{3FF44BE9-FB51-400A-AAE0-5DFD5C7A6165}" destId="{C91C687E-BDD4-44B6-97DF-8BFB08A855EE}" srcOrd="0" destOrd="2" presId="urn:microsoft.com/office/officeart/2005/8/layout/list1"/>
    <dgm:cxn modelId="{01057B7B-CC0C-4E65-81D7-C1320F13CFC7}" type="presOf" srcId="{9DD2040E-DE1D-40B1-BFD4-5F7CC0BFCA9B}" destId="{C91C687E-BDD4-44B6-97DF-8BFB08A855EE}" srcOrd="0" destOrd="1" presId="urn:microsoft.com/office/officeart/2005/8/layout/list1"/>
    <dgm:cxn modelId="{3EE47A7D-57B6-43BE-9B2A-B9AC57E15CDF}" type="presOf" srcId="{78AFEF82-B96D-4826-9D7D-246BAC9AD981}" destId="{BF971472-F7A9-415D-AC12-7E5DA6FAE63B}" srcOrd="1" destOrd="0" presId="urn:microsoft.com/office/officeart/2005/8/layout/list1"/>
    <dgm:cxn modelId="{762A36A1-2FCE-4799-BE56-A6D58A3F2196}" type="presOf" srcId="{78AFEF82-B96D-4826-9D7D-246BAC9AD981}" destId="{ED3C1E38-8BCC-4B03-90A2-81D24A3D568C}" srcOrd="0" destOrd="0" presId="urn:microsoft.com/office/officeart/2005/8/layout/list1"/>
    <dgm:cxn modelId="{F4BA7CAE-2E76-4E86-8EAA-F20AF7FBEEA3}" srcId="{78AFEF82-B96D-4826-9D7D-246BAC9AD981}" destId="{06F7B6CD-A1C5-4EC3-8FBD-094D112E120A}" srcOrd="4" destOrd="0" parTransId="{FC57F393-2771-4DC4-80FC-9B3156A3BC8E}" sibTransId="{947592BC-B2BE-41B8-863C-CA60AA0282C6}"/>
    <dgm:cxn modelId="{714C8BB4-792C-44C2-82C7-891D7112D31D}" type="presOf" srcId="{5F12A35A-2E56-4B0A-AD92-D65F4355DDD4}" destId="{C91C687E-BDD4-44B6-97DF-8BFB08A855EE}" srcOrd="0" destOrd="3" presId="urn:microsoft.com/office/officeart/2005/8/layout/list1"/>
    <dgm:cxn modelId="{1A6C1ABA-7C06-4586-8CE4-36627DC114A6}" type="presOf" srcId="{B2D574F2-5F9E-48AE-B90F-EE5F57F8018A}" destId="{66197F17-8EE3-4DFC-9450-C3C3197F85C7}" srcOrd="0" destOrd="0" presId="urn:microsoft.com/office/officeart/2005/8/layout/list1"/>
    <dgm:cxn modelId="{997591E4-0E32-4C90-9A01-BC314CB21348}" srcId="{78AFEF82-B96D-4826-9D7D-246BAC9AD981}" destId="{9DD2040E-DE1D-40B1-BFD4-5F7CC0BFCA9B}" srcOrd="1" destOrd="0" parTransId="{199FADD3-8F9A-4942-AE53-85C48A0AB372}" sibTransId="{A06D5960-33CF-4F33-B38E-9E056DF0E404}"/>
    <dgm:cxn modelId="{741933E9-1890-47EE-8F3D-BC5C2296526D}" srcId="{78AFEF82-B96D-4826-9D7D-246BAC9AD981}" destId="{3FF44BE9-FB51-400A-AAE0-5DFD5C7A6165}" srcOrd="2" destOrd="0" parTransId="{98AAE202-FA05-4C0A-9178-BD0CFC65129B}" sibTransId="{08D659F9-8ABD-4F1D-8139-BB4BFC5FF796}"/>
    <dgm:cxn modelId="{37E005FF-FB25-4451-9A55-5BFA88EDD31A}" type="presOf" srcId="{41CDACD6-983A-4F1D-BEBA-4C3334B31B38}" destId="{C91C687E-BDD4-44B6-97DF-8BFB08A855EE}" srcOrd="0" destOrd="0" presId="urn:microsoft.com/office/officeart/2005/8/layout/list1"/>
    <dgm:cxn modelId="{BA894865-1B32-41E1-9C99-BAC799C884EC}" type="presParOf" srcId="{66197F17-8EE3-4DFC-9450-C3C3197F85C7}" destId="{B963AC75-9459-4BE4-AFD7-531323217ABC}" srcOrd="0" destOrd="0" presId="urn:microsoft.com/office/officeart/2005/8/layout/list1"/>
    <dgm:cxn modelId="{51664514-2573-49DD-88B4-B2EDD416616C}" type="presParOf" srcId="{B963AC75-9459-4BE4-AFD7-531323217ABC}" destId="{ED3C1E38-8BCC-4B03-90A2-81D24A3D568C}" srcOrd="0" destOrd="0" presId="urn:microsoft.com/office/officeart/2005/8/layout/list1"/>
    <dgm:cxn modelId="{7587C56D-5F0D-4A55-A448-226F2E88C6D3}" type="presParOf" srcId="{B963AC75-9459-4BE4-AFD7-531323217ABC}" destId="{BF971472-F7A9-415D-AC12-7E5DA6FAE63B}" srcOrd="1" destOrd="0" presId="urn:microsoft.com/office/officeart/2005/8/layout/list1"/>
    <dgm:cxn modelId="{24577428-0209-4D74-8C4A-313B3366E7A0}" type="presParOf" srcId="{66197F17-8EE3-4DFC-9450-C3C3197F85C7}" destId="{8C5FCA41-7DDF-42F6-B269-21C82B6D8AC6}" srcOrd="1" destOrd="0" presId="urn:microsoft.com/office/officeart/2005/8/layout/list1"/>
    <dgm:cxn modelId="{6E8D0A49-E682-4981-8229-CD67E97947A1}" type="presParOf" srcId="{66197F17-8EE3-4DFC-9450-C3C3197F85C7}" destId="{C91C687E-BDD4-44B6-97DF-8BFB08A855E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FA312-5ABF-43C1-AEC4-A94F4CFD4BD7}">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F07C2C-BF51-428A-812F-40DD0EB0B913}">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ACB133-65FF-41C0-8B0D-7F811CB20DF5}">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100000"/>
            </a:lnSpc>
            <a:spcBef>
              <a:spcPct val="0"/>
            </a:spcBef>
            <a:spcAft>
              <a:spcPct val="35000"/>
            </a:spcAft>
            <a:buNone/>
          </a:pPr>
          <a:r>
            <a:rPr lang="en-US" sz="1900" kern="1200"/>
            <a:t>Bay of Plenty </a:t>
          </a:r>
          <a:r>
            <a:rPr lang="en-US" sz="1900" kern="1200">
              <a:latin typeface="Cera Pro"/>
            </a:rPr>
            <a:t>Council</a:t>
          </a:r>
          <a:r>
            <a:rPr lang="en-US" sz="1900" kern="1200"/>
            <a:t> Chief Executives to assess and recommend a water services delivery model that all Councils can see themselves in at a future date.  </a:t>
          </a:r>
        </a:p>
      </dsp:txBody>
      <dsp:txXfrm>
        <a:off x="1058686" y="1808"/>
        <a:ext cx="9456913" cy="916611"/>
      </dsp:txXfrm>
    </dsp:sp>
    <dsp:sp modelId="{DA00A27B-7099-4140-830C-D125513D915D}">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04C810-D828-49E9-83BF-71355352C6E6}">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DF7F7B-199E-4AE5-B1A0-0B60A68CBAB3}">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100000"/>
            </a:lnSpc>
            <a:spcBef>
              <a:spcPct val="0"/>
            </a:spcBef>
            <a:spcAft>
              <a:spcPct val="35000"/>
            </a:spcAft>
            <a:buNone/>
          </a:pPr>
          <a:r>
            <a:rPr lang="en-US" sz="1900" kern="1200"/>
            <a:t>To include agreement on how a council can 'opt in' after the model has been adopted by others.</a:t>
          </a:r>
        </a:p>
      </dsp:txBody>
      <dsp:txXfrm>
        <a:off x="1058686" y="1147573"/>
        <a:ext cx="9456913" cy="916611"/>
      </dsp:txXfrm>
    </dsp:sp>
    <dsp:sp modelId="{360ED31A-F466-4BBA-9BE2-666521E81772}">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25A8F4-A8A7-45B8-9567-BA9A68DC4763}">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571E8A-5766-44EF-936E-FC1C70CB6487}">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100000"/>
            </a:lnSpc>
            <a:spcBef>
              <a:spcPct val="0"/>
            </a:spcBef>
            <a:spcAft>
              <a:spcPct val="35000"/>
            </a:spcAft>
            <a:buNone/>
          </a:pPr>
          <a:r>
            <a:rPr lang="en-US" sz="1900" kern="1200"/>
            <a:t>Scope does not require formal commitment to adopt model nor any timeframes within which to make a commitment. </a:t>
          </a:r>
        </a:p>
      </dsp:txBody>
      <dsp:txXfrm>
        <a:off x="1058686" y="2293338"/>
        <a:ext cx="9456913" cy="916611"/>
      </dsp:txXfrm>
    </dsp:sp>
    <dsp:sp modelId="{4A1299B7-838F-4B32-A52B-D6DE6CF878BE}">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5C506B-CD78-440A-B6CF-F13BFA781037}">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6A5AA4-7471-42A6-8D1D-164374488AC3}">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844550">
            <a:lnSpc>
              <a:spcPct val="100000"/>
            </a:lnSpc>
            <a:spcBef>
              <a:spcPct val="0"/>
            </a:spcBef>
            <a:spcAft>
              <a:spcPct val="35000"/>
            </a:spcAft>
            <a:buNone/>
          </a:pPr>
          <a:r>
            <a:rPr lang="en-US" sz="1900" kern="1200"/>
            <a:t>Design a nominal asset owning and non-asset owning CCO</a:t>
          </a:r>
        </a:p>
      </dsp:txBody>
      <dsp:txXfrm>
        <a:off x="1058686" y="3439103"/>
        <a:ext cx="9456913" cy="9166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954A2-0882-4511-8F92-E4BC710D1F47}">
      <dsp:nvSpPr>
        <dsp:cNvPr id="0" name=""/>
        <dsp:cNvSpPr/>
      </dsp:nvSpPr>
      <dsp:spPr>
        <a:xfrm>
          <a:off x="0" y="608364"/>
          <a:ext cx="10515600" cy="35626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604012" rIns="816127"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a:solidFill>
                <a:schemeClr val="bg1"/>
              </a:solidFill>
              <a:latin typeface="Calibri"/>
              <a:ea typeface="Calibri"/>
              <a:cs typeface="Calibri"/>
            </a:rPr>
            <a:t>Minimum of 5 and maximum of 7  </a:t>
          </a:r>
        </a:p>
        <a:p>
          <a:pPr marL="285750" lvl="1" indent="-285750" algn="l" defTabSz="1289050">
            <a:lnSpc>
              <a:spcPct val="90000"/>
            </a:lnSpc>
            <a:spcBef>
              <a:spcPct val="0"/>
            </a:spcBef>
            <a:spcAft>
              <a:spcPct val="15000"/>
            </a:spcAft>
            <a:buChar char="•"/>
          </a:pPr>
          <a:r>
            <a:rPr lang="en-US" sz="2900" kern="1200">
              <a:solidFill>
                <a:schemeClr val="bg1"/>
              </a:solidFill>
              <a:latin typeface="Calibri"/>
              <a:ea typeface="Calibri"/>
              <a:cs typeface="Calibri"/>
            </a:rPr>
            <a:t>Professional competency based Board (as per legislation) </a:t>
          </a:r>
        </a:p>
        <a:p>
          <a:pPr marL="285750" lvl="1" indent="-285750" algn="l" defTabSz="1289050" rtl="0">
            <a:lnSpc>
              <a:spcPct val="90000"/>
            </a:lnSpc>
            <a:spcBef>
              <a:spcPct val="0"/>
            </a:spcBef>
            <a:spcAft>
              <a:spcPct val="15000"/>
            </a:spcAft>
            <a:buChar char="•"/>
          </a:pPr>
          <a:r>
            <a:rPr lang="en-US" sz="2900" kern="1200">
              <a:solidFill>
                <a:schemeClr val="bg1"/>
              </a:solidFill>
              <a:latin typeface="Calibri"/>
              <a:ea typeface="Calibri"/>
              <a:cs typeface="Calibri"/>
            </a:rPr>
            <a:t>Board Skills Matrix (agreed as between CEs) </a:t>
          </a:r>
        </a:p>
        <a:p>
          <a:pPr marL="285750" lvl="1" indent="-285750" algn="l" defTabSz="1289050">
            <a:lnSpc>
              <a:spcPct val="90000"/>
            </a:lnSpc>
            <a:spcBef>
              <a:spcPct val="0"/>
            </a:spcBef>
            <a:spcAft>
              <a:spcPct val="15000"/>
            </a:spcAft>
            <a:buChar char="•"/>
          </a:pPr>
          <a:r>
            <a:rPr lang="en-US" sz="2900" kern="1200">
              <a:solidFill>
                <a:schemeClr val="bg1"/>
              </a:solidFill>
              <a:latin typeface="Calibri"/>
              <a:ea typeface="Calibri"/>
              <a:cs typeface="Calibri"/>
            </a:rPr>
            <a:t>No elected members or current staff (as per legislation)</a:t>
          </a:r>
          <a:endParaRPr lang="en-US" sz="2900" kern="1200">
            <a:solidFill>
              <a:schemeClr val="bg1"/>
            </a:solidFill>
          </a:endParaRPr>
        </a:p>
        <a:p>
          <a:pPr marL="285750" lvl="1" indent="-285750" algn="l" defTabSz="1289050" rtl="0">
            <a:lnSpc>
              <a:spcPct val="90000"/>
            </a:lnSpc>
            <a:spcBef>
              <a:spcPct val="0"/>
            </a:spcBef>
            <a:spcAft>
              <a:spcPct val="15000"/>
            </a:spcAft>
            <a:buChar char="•"/>
          </a:pPr>
          <a:r>
            <a:rPr lang="en-US" sz="2900" kern="1200">
              <a:solidFill>
                <a:schemeClr val="bg1"/>
              </a:solidFill>
              <a:latin typeface="Calibri"/>
              <a:ea typeface="Calibri"/>
              <a:cs typeface="Calibri"/>
            </a:rPr>
            <a:t>Appointed by Councils - delegate appointment to Shareholder Forum? </a:t>
          </a:r>
        </a:p>
      </dsp:txBody>
      <dsp:txXfrm>
        <a:off x="0" y="608364"/>
        <a:ext cx="10515600" cy="3562650"/>
      </dsp:txXfrm>
    </dsp:sp>
    <dsp:sp modelId="{BD25E474-159B-40C2-A305-9D302789AB71}">
      <dsp:nvSpPr>
        <dsp:cNvPr id="0" name=""/>
        <dsp:cNvSpPr/>
      </dsp:nvSpPr>
      <dsp:spPr>
        <a:xfrm>
          <a:off x="525780" y="180324"/>
          <a:ext cx="7360920" cy="8560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289050" rtl="0">
            <a:lnSpc>
              <a:spcPct val="90000"/>
            </a:lnSpc>
            <a:spcBef>
              <a:spcPct val="0"/>
            </a:spcBef>
            <a:spcAft>
              <a:spcPct val="35000"/>
            </a:spcAft>
            <a:buNone/>
          </a:pPr>
          <a:r>
            <a:rPr lang="en-US" sz="2900" kern="1200">
              <a:solidFill>
                <a:schemeClr val="tx1"/>
              </a:solidFill>
              <a:latin typeface="Calibri"/>
              <a:ea typeface="Calibri"/>
              <a:cs typeface="Calibri"/>
            </a:rPr>
            <a:t>Appointment of directors</a:t>
          </a:r>
        </a:p>
      </dsp:txBody>
      <dsp:txXfrm>
        <a:off x="567570" y="222114"/>
        <a:ext cx="7277340" cy="7725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A0BB4-831C-4DCE-A7F4-E8F61F95859C}">
      <dsp:nvSpPr>
        <dsp:cNvPr id="0" name=""/>
        <dsp:cNvSpPr/>
      </dsp:nvSpPr>
      <dsp:spPr>
        <a:xfrm>
          <a:off x="0" y="1089319"/>
          <a:ext cx="10676021" cy="55282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8578" tIns="270764" rIns="828578"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Cera Pro"/>
            </a:rPr>
            <a:t>Will include proposal as to how Iwi will engage with shareholder decision making</a:t>
          </a:r>
        </a:p>
      </dsp:txBody>
      <dsp:txXfrm>
        <a:off x="0" y="1089319"/>
        <a:ext cx="10676021" cy="552825"/>
      </dsp:txXfrm>
    </dsp:sp>
    <dsp:sp modelId="{D4189D98-DA4A-4812-9EEA-60672EF97F4F}">
      <dsp:nvSpPr>
        <dsp:cNvPr id="0" name=""/>
        <dsp:cNvSpPr/>
      </dsp:nvSpPr>
      <dsp:spPr>
        <a:xfrm>
          <a:off x="533801" y="897439"/>
          <a:ext cx="7473214"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2470" tIns="0" rIns="282470" bIns="0" numCol="1" spcCol="1270" anchor="ctr" anchorCtr="0">
          <a:noAutofit/>
        </a:bodyPr>
        <a:lstStyle/>
        <a:p>
          <a:pPr marL="0" lvl="0" indent="0" algn="l" defTabSz="577850">
            <a:lnSpc>
              <a:spcPct val="90000"/>
            </a:lnSpc>
            <a:spcBef>
              <a:spcPct val="0"/>
            </a:spcBef>
            <a:spcAft>
              <a:spcPct val="35000"/>
            </a:spcAft>
            <a:buNone/>
          </a:pPr>
          <a:r>
            <a:rPr lang="en-US" sz="1300" kern="1200">
              <a:solidFill>
                <a:schemeClr val="tx1"/>
              </a:solidFill>
              <a:latin typeface="Cera Pro"/>
            </a:rPr>
            <a:t>Shareholder Forum to engage with Iwi partners to establish an ongoing relationship. </a:t>
          </a:r>
          <a:endParaRPr lang="en-US" sz="1300" kern="1200"/>
        </a:p>
      </dsp:txBody>
      <dsp:txXfrm>
        <a:off x="552535" y="916173"/>
        <a:ext cx="7435746" cy="346292"/>
      </dsp:txXfrm>
    </dsp:sp>
    <dsp:sp modelId="{91C16E5F-9FBF-48DB-8792-DD5F7732CCD9}">
      <dsp:nvSpPr>
        <dsp:cNvPr id="0" name=""/>
        <dsp:cNvSpPr/>
      </dsp:nvSpPr>
      <dsp:spPr>
        <a:xfrm>
          <a:off x="0" y="1904224"/>
          <a:ext cx="10676021" cy="27027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28578" tIns="270764" rIns="828578"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rgbClr val="444444"/>
              </a:solidFill>
              <a:latin typeface="Calibri"/>
              <a:ea typeface="Calibri"/>
              <a:cs typeface="Calibri"/>
            </a:rPr>
            <a:t>Purpose: To inform and guide decision and actions of Board</a:t>
          </a:r>
          <a:endParaRPr lang="en-NZ" sz="1300" kern="1200">
            <a:solidFill>
              <a:srgbClr val="444444"/>
            </a:solidFill>
            <a:latin typeface="Calibri"/>
            <a:ea typeface="Calibri"/>
            <a:cs typeface="Calibri"/>
          </a:endParaRPr>
        </a:p>
        <a:p>
          <a:pPr marL="114300" lvl="1" indent="-114300" algn="l" defTabSz="577850">
            <a:lnSpc>
              <a:spcPct val="90000"/>
            </a:lnSpc>
            <a:spcBef>
              <a:spcPct val="0"/>
            </a:spcBef>
            <a:spcAft>
              <a:spcPct val="15000"/>
            </a:spcAft>
            <a:buChar char="•"/>
          </a:pPr>
          <a:r>
            <a:rPr lang="en-NZ" sz="1300" kern="1200">
              <a:solidFill>
                <a:srgbClr val="444444"/>
              </a:solidFill>
              <a:latin typeface="Calibri"/>
              <a:ea typeface="Calibri"/>
              <a:cs typeface="Calibri"/>
            </a:rPr>
            <a:t>Content:</a:t>
          </a:r>
          <a:endParaRPr lang="en-US" sz="1300" kern="1200">
            <a:solidFill>
              <a:srgbClr val="444444"/>
            </a:solidFill>
            <a:latin typeface="Calibri"/>
            <a:ea typeface="Calibri"/>
            <a:cs typeface="Calibri"/>
          </a:endParaRPr>
        </a:p>
        <a:p>
          <a:pPr marL="228600" lvl="2" indent="-114300" algn="l" defTabSz="577850">
            <a:lnSpc>
              <a:spcPct val="90000"/>
            </a:lnSpc>
            <a:spcBef>
              <a:spcPct val="0"/>
            </a:spcBef>
            <a:spcAft>
              <a:spcPct val="15000"/>
            </a:spcAft>
            <a:buChar char="•"/>
          </a:pPr>
          <a:r>
            <a:rPr lang="en-NZ" sz="1300" kern="1200">
              <a:solidFill>
                <a:srgbClr val="444444"/>
              </a:solidFill>
              <a:latin typeface="Calibri"/>
              <a:ea typeface="Calibri"/>
              <a:cs typeface="Calibri"/>
            </a:rPr>
            <a:t>Such matters as required by legislation (Bill#3 will apply)</a:t>
          </a:r>
          <a:endParaRPr lang="en-US" sz="1300" kern="1200">
            <a:solidFill>
              <a:srgbClr val="444444"/>
            </a:solidFill>
            <a:latin typeface="Calibri"/>
            <a:ea typeface="Calibri"/>
            <a:cs typeface="Calibri"/>
          </a:endParaRPr>
        </a:p>
        <a:p>
          <a:pPr marL="228600" lvl="2" indent="-114300" algn="l" defTabSz="577850" rtl="0">
            <a:lnSpc>
              <a:spcPct val="90000"/>
            </a:lnSpc>
            <a:spcBef>
              <a:spcPct val="0"/>
            </a:spcBef>
            <a:spcAft>
              <a:spcPct val="15000"/>
            </a:spcAft>
            <a:buChar char="•"/>
          </a:pPr>
          <a:r>
            <a:rPr lang="en-NZ" sz="1300" kern="1200">
              <a:solidFill>
                <a:srgbClr val="444444"/>
              </a:solidFill>
              <a:latin typeface="Calibri"/>
              <a:ea typeface="Calibri"/>
              <a:cs typeface="Calibri"/>
            </a:rPr>
            <a:t>CCO is managed to achieve mutually beneficial outcomes (to be particularised) </a:t>
          </a:r>
          <a:endParaRPr lang="en-US" sz="1300" kern="1200">
            <a:solidFill>
              <a:srgbClr val="444444"/>
            </a:solidFill>
            <a:latin typeface="Calibri"/>
            <a:ea typeface="Calibri"/>
            <a:cs typeface="Calibri"/>
          </a:endParaRPr>
        </a:p>
        <a:p>
          <a:pPr marL="228600" lvl="2" indent="-114300" algn="l" defTabSz="577850">
            <a:lnSpc>
              <a:spcPct val="90000"/>
            </a:lnSpc>
            <a:spcBef>
              <a:spcPct val="0"/>
            </a:spcBef>
            <a:spcAft>
              <a:spcPct val="15000"/>
            </a:spcAft>
            <a:buChar char="•"/>
          </a:pPr>
          <a:r>
            <a:rPr lang="en-NZ" sz="1300" kern="1200">
              <a:solidFill>
                <a:srgbClr val="444444"/>
              </a:solidFill>
              <a:latin typeface="Calibri"/>
              <a:ea typeface="Calibri"/>
              <a:cs typeface="Calibri"/>
            </a:rPr>
            <a:t>Strategic priorities – catchment approach to consenting where possible</a:t>
          </a:r>
          <a:endParaRPr lang="en-US" sz="1300" kern="1200"/>
        </a:p>
        <a:p>
          <a:pPr marL="228600" lvl="2" indent="-114300" algn="just" defTabSz="577850">
            <a:lnSpc>
              <a:spcPct val="90000"/>
            </a:lnSpc>
            <a:spcBef>
              <a:spcPct val="0"/>
            </a:spcBef>
            <a:spcAft>
              <a:spcPct val="15000"/>
            </a:spcAft>
            <a:buChar char="•"/>
          </a:pPr>
          <a:r>
            <a:rPr lang="en-NZ" sz="1300" kern="1200">
              <a:solidFill>
                <a:srgbClr val="444444"/>
              </a:solidFill>
              <a:latin typeface="Calibri"/>
              <a:ea typeface="Calibri"/>
              <a:cs typeface="Calibri"/>
            </a:rPr>
            <a:t>Engage with regulator re regulatory model </a:t>
          </a:r>
          <a:endParaRPr lang="en-US" sz="1300" kern="1200">
            <a:solidFill>
              <a:srgbClr val="444444"/>
            </a:solidFill>
            <a:latin typeface="Calibri"/>
            <a:ea typeface="Calibri"/>
            <a:cs typeface="Calibri"/>
          </a:endParaRPr>
        </a:p>
        <a:p>
          <a:pPr marL="228600" lvl="2" indent="-114300" algn="just" defTabSz="577850">
            <a:lnSpc>
              <a:spcPct val="90000"/>
            </a:lnSpc>
            <a:spcBef>
              <a:spcPct val="0"/>
            </a:spcBef>
            <a:spcAft>
              <a:spcPct val="15000"/>
            </a:spcAft>
            <a:buChar char="•"/>
          </a:pPr>
          <a:r>
            <a:rPr lang="en-NZ" sz="1300" kern="1200">
              <a:solidFill>
                <a:srgbClr val="444444"/>
              </a:solidFill>
              <a:latin typeface="Calibri"/>
              <a:ea typeface="Calibri"/>
              <a:cs typeface="Calibri"/>
            </a:rPr>
            <a:t>Effective partnering with Iwi</a:t>
          </a:r>
          <a:endParaRPr lang="en-US" sz="1300" kern="1200">
            <a:solidFill>
              <a:srgbClr val="444444"/>
            </a:solidFill>
            <a:latin typeface="Calibri"/>
            <a:ea typeface="Calibri"/>
            <a:cs typeface="Calibri"/>
          </a:endParaRPr>
        </a:p>
        <a:p>
          <a:pPr marL="228600" lvl="2" indent="-114300" algn="just" defTabSz="577850">
            <a:lnSpc>
              <a:spcPct val="90000"/>
            </a:lnSpc>
            <a:spcBef>
              <a:spcPct val="0"/>
            </a:spcBef>
            <a:spcAft>
              <a:spcPct val="15000"/>
            </a:spcAft>
            <a:buChar char="•"/>
          </a:pPr>
          <a:r>
            <a:rPr lang="en-NZ" sz="1300" kern="1200">
              <a:solidFill>
                <a:srgbClr val="444444"/>
              </a:solidFill>
              <a:latin typeface="Calibri"/>
              <a:ea typeface="Calibri"/>
              <a:cs typeface="Calibri"/>
            </a:rPr>
            <a:t>Expected mission of Board and values expected to adhere to  </a:t>
          </a:r>
          <a:endParaRPr lang="en-US" sz="1300" kern="1200">
            <a:solidFill>
              <a:srgbClr val="444444"/>
            </a:solidFill>
            <a:latin typeface="Calibri"/>
            <a:ea typeface="Calibri"/>
            <a:cs typeface="Calibri"/>
          </a:endParaRPr>
        </a:p>
        <a:p>
          <a:pPr marL="228600" lvl="2" indent="-114300" algn="just" defTabSz="577850">
            <a:lnSpc>
              <a:spcPct val="90000"/>
            </a:lnSpc>
            <a:spcBef>
              <a:spcPct val="0"/>
            </a:spcBef>
            <a:spcAft>
              <a:spcPct val="15000"/>
            </a:spcAft>
            <a:buChar char="•"/>
          </a:pPr>
          <a:r>
            <a:rPr lang="en-NZ" sz="1300" kern="1200">
              <a:solidFill>
                <a:srgbClr val="444444"/>
              </a:solidFill>
              <a:latin typeface="Calibri"/>
              <a:ea typeface="Calibri"/>
              <a:cs typeface="Calibri"/>
            </a:rPr>
            <a:t>Maintaining an effective and trusted relationship with each Shareholding Council </a:t>
          </a:r>
          <a:endParaRPr lang="en-US" sz="1300" kern="1200">
            <a:solidFill>
              <a:srgbClr val="444444"/>
            </a:solidFill>
            <a:latin typeface="Calibri"/>
            <a:ea typeface="Calibri"/>
            <a:cs typeface="Calibri"/>
          </a:endParaRPr>
        </a:p>
        <a:p>
          <a:pPr marL="228600" lvl="2" indent="-114300" algn="just" defTabSz="577850">
            <a:lnSpc>
              <a:spcPct val="90000"/>
            </a:lnSpc>
            <a:spcBef>
              <a:spcPct val="0"/>
            </a:spcBef>
            <a:spcAft>
              <a:spcPct val="15000"/>
            </a:spcAft>
            <a:buChar char="•"/>
          </a:pPr>
          <a:r>
            <a:rPr lang="en-NZ" sz="1300" kern="1200">
              <a:solidFill>
                <a:srgbClr val="444444"/>
              </a:solidFill>
              <a:latin typeface="Calibri"/>
              <a:ea typeface="Calibri"/>
              <a:cs typeface="Calibri"/>
            </a:rPr>
            <a:t>Development of policies that ensure growth pays for growth through the imposition of Infrastructure Growth Charges </a:t>
          </a:r>
          <a:endParaRPr lang="en-US" sz="1300" kern="1200">
            <a:solidFill>
              <a:srgbClr val="444444"/>
            </a:solidFill>
            <a:latin typeface="Calibri"/>
            <a:ea typeface="Calibri"/>
            <a:cs typeface="Calibri"/>
          </a:endParaRPr>
        </a:p>
        <a:p>
          <a:pPr marL="114300" lvl="1" indent="-114300" algn="l" defTabSz="577850">
            <a:lnSpc>
              <a:spcPct val="90000"/>
            </a:lnSpc>
            <a:spcBef>
              <a:spcPct val="0"/>
            </a:spcBef>
            <a:spcAft>
              <a:spcPct val="15000"/>
            </a:spcAft>
            <a:buChar char="•"/>
          </a:pPr>
          <a:endParaRPr lang="en-US" sz="1300" kern="1200">
            <a:latin typeface="Cera Pro"/>
          </a:endParaRPr>
        </a:p>
      </dsp:txBody>
      <dsp:txXfrm>
        <a:off x="0" y="1904224"/>
        <a:ext cx="10676021" cy="2702700"/>
      </dsp:txXfrm>
    </dsp:sp>
    <dsp:sp modelId="{384EA2A5-780F-4550-BDEB-A071736E6A08}">
      <dsp:nvSpPr>
        <dsp:cNvPr id="0" name=""/>
        <dsp:cNvSpPr/>
      </dsp:nvSpPr>
      <dsp:spPr>
        <a:xfrm>
          <a:off x="533801" y="1712344"/>
          <a:ext cx="7473214"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82470" tIns="0" rIns="282470" bIns="0" numCol="1" spcCol="1270" anchor="ctr" anchorCtr="0">
          <a:noAutofit/>
        </a:bodyPr>
        <a:lstStyle/>
        <a:p>
          <a:pPr marL="0" lvl="0" indent="0" algn="l" defTabSz="577850">
            <a:lnSpc>
              <a:spcPct val="90000"/>
            </a:lnSpc>
            <a:spcBef>
              <a:spcPct val="0"/>
            </a:spcBef>
            <a:spcAft>
              <a:spcPct val="35000"/>
            </a:spcAft>
            <a:buNone/>
          </a:pPr>
          <a:r>
            <a:rPr lang="en-NZ" sz="1300" kern="1200">
              <a:solidFill>
                <a:schemeClr val="tx1"/>
              </a:solidFill>
              <a:latin typeface="Calibri"/>
              <a:ea typeface="Calibri"/>
              <a:cs typeface="Calibri"/>
            </a:rPr>
            <a:t>Statement of Expectations </a:t>
          </a:r>
        </a:p>
      </dsp:txBody>
      <dsp:txXfrm>
        <a:off x="552535" y="1731078"/>
        <a:ext cx="7435746" cy="3462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C687E-BDD4-44B6-97DF-8BFB08A855EE}">
      <dsp:nvSpPr>
        <dsp:cNvPr id="0" name=""/>
        <dsp:cNvSpPr/>
      </dsp:nvSpPr>
      <dsp:spPr>
        <a:xfrm>
          <a:off x="0" y="292869"/>
          <a:ext cx="10515600" cy="957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a:solidFill>
                <a:srgbClr val="000000"/>
              </a:solidFill>
              <a:latin typeface="Cera Pro"/>
              <a:ea typeface="Calibri"/>
              <a:cs typeface="Calibri"/>
            </a:rPr>
            <a:t>Purpose: </a:t>
          </a:r>
          <a:r>
            <a:rPr lang="en-NZ" sz="1600" kern="1200">
              <a:solidFill>
                <a:srgbClr val="000000"/>
              </a:solidFill>
              <a:latin typeface="Cera Pro"/>
            </a:rPr>
            <a:t>Set out how water services business will safely transfer from Councils into CCO</a:t>
          </a:r>
          <a:endParaRPr lang="en-US" sz="1600" b="1" kern="1200">
            <a:solidFill>
              <a:srgbClr val="FFFFFF"/>
            </a:solidFill>
            <a:latin typeface="Cera Pro"/>
          </a:endParaRPr>
        </a:p>
        <a:p>
          <a:pPr marL="171450" lvl="1" indent="-171450" algn="l" defTabSz="711200">
            <a:lnSpc>
              <a:spcPct val="90000"/>
            </a:lnSpc>
            <a:spcBef>
              <a:spcPct val="0"/>
            </a:spcBef>
            <a:spcAft>
              <a:spcPct val="15000"/>
            </a:spcAft>
            <a:buChar char="•"/>
          </a:pPr>
          <a:r>
            <a:rPr lang="en-NZ" sz="1600" kern="1200">
              <a:solidFill>
                <a:srgbClr val="000000"/>
              </a:solidFill>
              <a:latin typeface="Cera Pro"/>
            </a:rPr>
            <a:t>Will be driven by the Board</a:t>
          </a:r>
          <a:endParaRPr lang="en-US" sz="1600" b="1" kern="1200">
            <a:solidFill>
              <a:srgbClr val="FFFFFF"/>
            </a:solidFill>
            <a:latin typeface="Cera Pro"/>
          </a:endParaRPr>
        </a:p>
      </dsp:txBody>
      <dsp:txXfrm>
        <a:off x="0" y="292869"/>
        <a:ext cx="10515600" cy="957600"/>
      </dsp:txXfrm>
    </dsp:sp>
    <dsp:sp modelId="{BF971472-F7A9-415D-AC12-7E5DA6FAE63B}">
      <dsp:nvSpPr>
        <dsp:cNvPr id="0" name=""/>
        <dsp:cNvSpPr/>
      </dsp:nvSpPr>
      <dsp:spPr>
        <a:xfrm>
          <a:off x="525780" y="56709"/>
          <a:ext cx="7360920"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rtl="0">
            <a:lnSpc>
              <a:spcPct val="90000"/>
            </a:lnSpc>
            <a:spcBef>
              <a:spcPct val="0"/>
            </a:spcBef>
            <a:spcAft>
              <a:spcPct val="35000"/>
            </a:spcAft>
            <a:buNone/>
          </a:pPr>
          <a:r>
            <a:rPr lang="en-NZ" sz="1600" kern="1200">
              <a:latin typeface="Cera Pro"/>
              <a:ea typeface="Calibri"/>
              <a:cs typeface="Calibri"/>
            </a:rPr>
            <a:t>Establishment principles</a:t>
          </a:r>
        </a:p>
      </dsp:txBody>
      <dsp:txXfrm>
        <a:off x="548837" y="79766"/>
        <a:ext cx="7314806" cy="426206"/>
      </dsp:txXfrm>
    </dsp:sp>
    <dsp:sp modelId="{2C2483CB-830A-44D2-AA8B-FC56D9CD944A}">
      <dsp:nvSpPr>
        <dsp:cNvPr id="0" name=""/>
        <dsp:cNvSpPr/>
      </dsp:nvSpPr>
      <dsp:spPr>
        <a:xfrm>
          <a:off x="0" y="1573028"/>
          <a:ext cx="10515600" cy="2721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33248" rIns="816127" bIns="113792" numCol="1" spcCol="1270" anchor="t" anchorCtr="0">
          <a:noAutofit/>
        </a:bodyPr>
        <a:lstStyle/>
        <a:p>
          <a:pPr marL="171450" lvl="1" indent="-171450" algn="l" defTabSz="711200">
            <a:lnSpc>
              <a:spcPct val="90000"/>
            </a:lnSpc>
            <a:spcBef>
              <a:spcPct val="0"/>
            </a:spcBef>
            <a:spcAft>
              <a:spcPct val="15000"/>
            </a:spcAft>
            <a:buChar char="•"/>
          </a:pPr>
          <a:r>
            <a:rPr lang="en-AU" sz="1600" b="1" kern="1200">
              <a:solidFill>
                <a:srgbClr val="000000"/>
              </a:solidFill>
              <a:latin typeface="Calibri"/>
              <a:ea typeface="Calibri"/>
              <a:cs typeface="Calibri"/>
            </a:rPr>
            <a:t>Simplicity</a:t>
          </a:r>
          <a:r>
            <a:rPr lang="en-AU" sz="1600" kern="1200">
              <a:solidFill>
                <a:srgbClr val="000000"/>
              </a:solidFill>
              <a:latin typeface="Calibri"/>
              <a:ea typeface="Calibri"/>
              <a:cs typeface="Calibri"/>
            </a:rPr>
            <a:t>: people understand what is proposed and why </a:t>
          </a:r>
          <a:endParaRPr lang="en-NZ" sz="1600" kern="1200">
            <a:solidFill>
              <a:srgbClr val="000000"/>
            </a:solidFill>
            <a:latin typeface="Calibri"/>
            <a:ea typeface="Calibri"/>
            <a:cs typeface="Calibri"/>
          </a:endParaRPr>
        </a:p>
        <a:p>
          <a:pPr marL="171450" lvl="1" indent="-171450" algn="l" defTabSz="711200">
            <a:lnSpc>
              <a:spcPct val="90000"/>
            </a:lnSpc>
            <a:spcBef>
              <a:spcPct val="0"/>
            </a:spcBef>
            <a:spcAft>
              <a:spcPct val="15000"/>
            </a:spcAft>
            <a:buChar char="•"/>
          </a:pPr>
          <a:r>
            <a:rPr lang="en-AU" sz="1600" b="1" kern="1200">
              <a:solidFill>
                <a:srgbClr val="000000"/>
              </a:solidFill>
              <a:latin typeface="Calibri"/>
              <a:ea typeface="Calibri"/>
              <a:cs typeface="Calibri"/>
            </a:rPr>
            <a:t>Equitable</a:t>
          </a:r>
          <a:r>
            <a:rPr lang="en-AU" sz="1600" kern="1200">
              <a:solidFill>
                <a:srgbClr val="000000"/>
              </a:solidFill>
              <a:latin typeface="Calibri"/>
              <a:ea typeface="Calibri"/>
              <a:cs typeface="Calibri"/>
            </a:rPr>
            <a:t>: everyone wins at some stage    </a:t>
          </a:r>
          <a:endParaRPr lang="en-NZ" sz="1600" kern="1200">
            <a:solidFill>
              <a:srgbClr val="000000"/>
            </a:solidFill>
            <a:latin typeface="Calibri"/>
            <a:ea typeface="Calibri"/>
            <a:cs typeface="Calibri"/>
          </a:endParaRPr>
        </a:p>
        <a:p>
          <a:pPr marL="171450" lvl="1" indent="-171450" algn="l" defTabSz="711200">
            <a:lnSpc>
              <a:spcPct val="90000"/>
            </a:lnSpc>
            <a:spcBef>
              <a:spcPct val="0"/>
            </a:spcBef>
            <a:spcAft>
              <a:spcPct val="15000"/>
            </a:spcAft>
            <a:buChar char="•"/>
          </a:pPr>
          <a:r>
            <a:rPr lang="en-AU" sz="1600" b="1" kern="1200">
              <a:solidFill>
                <a:srgbClr val="000000"/>
              </a:solidFill>
              <a:latin typeface="Calibri"/>
              <a:ea typeface="Calibri"/>
              <a:cs typeface="Calibri"/>
            </a:rPr>
            <a:t>Value for money</a:t>
          </a:r>
          <a:r>
            <a:rPr lang="en-AU" sz="1600" kern="1200">
              <a:solidFill>
                <a:srgbClr val="000000"/>
              </a:solidFill>
              <a:latin typeface="Calibri"/>
              <a:ea typeface="Calibri"/>
              <a:cs typeface="Calibri"/>
            </a:rPr>
            <a:t>: choices made as part of transition using sound procurement to get the best public value  </a:t>
          </a:r>
          <a:endParaRPr lang="en-NZ" sz="1600" kern="1200">
            <a:solidFill>
              <a:srgbClr val="000000"/>
            </a:solidFill>
            <a:latin typeface="Calibri"/>
            <a:ea typeface="Calibri"/>
            <a:cs typeface="Calibri"/>
          </a:endParaRPr>
        </a:p>
        <a:p>
          <a:pPr marL="171450" lvl="1" indent="-171450" algn="l" defTabSz="711200">
            <a:lnSpc>
              <a:spcPct val="90000"/>
            </a:lnSpc>
            <a:spcBef>
              <a:spcPct val="0"/>
            </a:spcBef>
            <a:spcAft>
              <a:spcPct val="15000"/>
            </a:spcAft>
            <a:buChar char="•"/>
          </a:pPr>
          <a:r>
            <a:rPr lang="en-NZ" sz="1600" b="1" kern="1200">
              <a:solidFill>
                <a:srgbClr val="000000"/>
              </a:solidFill>
              <a:latin typeface="Calibri"/>
              <a:ea typeface="Calibri"/>
              <a:cs typeface="Calibri"/>
            </a:rPr>
            <a:t>Safe transition</a:t>
          </a:r>
          <a:r>
            <a:rPr lang="en-NZ" sz="1600" kern="1200">
              <a:solidFill>
                <a:srgbClr val="000000"/>
              </a:solidFill>
              <a:latin typeface="Calibri"/>
              <a:ea typeface="Calibri"/>
              <a:cs typeface="Calibri"/>
            </a:rPr>
            <a:t>: focus during establishment is on safe transition with transformational outcomes being a long-term objective </a:t>
          </a:r>
          <a:endParaRPr lang="en-US" sz="1600" kern="1200">
            <a:solidFill>
              <a:srgbClr val="000000"/>
            </a:solidFill>
            <a:latin typeface="Calibri"/>
            <a:ea typeface="Calibri"/>
            <a:cs typeface="Calibri"/>
          </a:endParaRPr>
        </a:p>
        <a:p>
          <a:pPr marL="171450" lvl="1" indent="-171450" algn="l" defTabSz="711200" rtl="0">
            <a:lnSpc>
              <a:spcPct val="90000"/>
            </a:lnSpc>
            <a:spcBef>
              <a:spcPct val="0"/>
            </a:spcBef>
            <a:spcAft>
              <a:spcPct val="15000"/>
            </a:spcAft>
            <a:buChar char="•"/>
          </a:pPr>
          <a:r>
            <a:rPr lang="en-NZ" sz="1600" b="1" kern="1200">
              <a:solidFill>
                <a:srgbClr val="000000"/>
              </a:solidFill>
              <a:latin typeface="Calibri"/>
              <a:ea typeface="Calibri"/>
              <a:cs typeface="Calibri"/>
            </a:rPr>
            <a:t>Manage expectations</a:t>
          </a:r>
          <a:r>
            <a:rPr lang="en-NZ" sz="1600" kern="1200">
              <a:solidFill>
                <a:srgbClr val="000000"/>
              </a:solidFill>
              <a:latin typeface="Calibri"/>
              <a:ea typeface="Calibri"/>
              <a:cs typeface="Calibri"/>
            </a:rPr>
            <a:t>: maintain confidence of key stakeholders </a:t>
          </a:r>
          <a:endParaRPr lang="en-US" sz="1600" kern="1200">
            <a:solidFill>
              <a:srgbClr val="000000"/>
            </a:solidFill>
            <a:latin typeface="Calibri"/>
            <a:ea typeface="Calibri"/>
            <a:cs typeface="Calibri"/>
          </a:endParaRPr>
        </a:p>
        <a:p>
          <a:pPr marL="171450" lvl="1" indent="-171450" algn="l" defTabSz="711200">
            <a:lnSpc>
              <a:spcPct val="90000"/>
            </a:lnSpc>
            <a:spcBef>
              <a:spcPct val="0"/>
            </a:spcBef>
            <a:spcAft>
              <a:spcPct val="15000"/>
            </a:spcAft>
            <a:buChar char="•"/>
          </a:pPr>
          <a:r>
            <a:rPr lang="en-NZ" sz="1600" b="1" kern="1200">
              <a:solidFill>
                <a:srgbClr val="000000"/>
              </a:solidFill>
              <a:latin typeface="Calibri"/>
              <a:ea typeface="Calibri"/>
              <a:cs typeface="Calibri"/>
            </a:rPr>
            <a:t>Customers</a:t>
          </a:r>
          <a:r>
            <a:rPr lang="en-NZ" sz="1600" kern="1200">
              <a:solidFill>
                <a:srgbClr val="000000"/>
              </a:solidFill>
              <a:latin typeface="Calibri"/>
              <a:ea typeface="Calibri"/>
              <a:cs typeface="Calibri"/>
            </a:rPr>
            <a:t>: create seamless transition from a service delivery viewpoint</a:t>
          </a:r>
          <a:endParaRPr lang="en-US" sz="1600" kern="1200">
            <a:solidFill>
              <a:srgbClr val="000000"/>
            </a:solidFill>
            <a:latin typeface="Calibri"/>
            <a:ea typeface="Calibri"/>
            <a:cs typeface="Calibri"/>
          </a:endParaRPr>
        </a:p>
        <a:p>
          <a:pPr marL="171450" lvl="1" indent="-171450" algn="l" defTabSz="711200">
            <a:lnSpc>
              <a:spcPct val="90000"/>
            </a:lnSpc>
            <a:spcBef>
              <a:spcPct val="0"/>
            </a:spcBef>
            <a:spcAft>
              <a:spcPct val="15000"/>
            </a:spcAft>
            <a:buChar char="•"/>
          </a:pPr>
          <a:r>
            <a:rPr lang="en-NZ" sz="1600" b="1" kern="1200">
              <a:solidFill>
                <a:srgbClr val="000000"/>
              </a:solidFill>
              <a:latin typeface="Calibri"/>
              <a:ea typeface="Calibri"/>
              <a:cs typeface="Calibri"/>
            </a:rPr>
            <a:t>Employees</a:t>
          </a:r>
          <a:r>
            <a:rPr lang="en-NZ" sz="1600" kern="1200">
              <a:solidFill>
                <a:srgbClr val="000000"/>
              </a:solidFill>
              <a:latin typeface="Calibri"/>
              <a:ea typeface="Calibri"/>
              <a:cs typeface="Calibri"/>
            </a:rPr>
            <a:t>: certainty, opportunity, fairness and consistency – feel valued</a:t>
          </a:r>
        </a:p>
      </dsp:txBody>
      <dsp:txXfrm>
        <a:off x="0" y="1573028"/>
        <a:ext cx="10515600" cy="2721600"/>
      </dsp:txXfrm>
    </dsp:sp>
    <dsp:sp modelId="{F113D02E-50EE-4133-A072-DC266FE96EF1}">
      <dsp:nvSpPr>
        <dsp:cNvPr id="0" name=""/>
        <dsp:cNvSpPr/>
      </dsp:nvSpPr>
      <dsp:spPr>
        <a:xfrm>
          <a:off x="525780" y="1336869"/>
          <a:ext cx="7360920" cy="472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711200" rtl="0">
            <a:lnSpc>
              <a:spcPct val="90000"/>
            </a:lnSpc>
            <a:spcBef>
              <a:spcPct val="0"/>
            </a:spcBef>
            <a:spcAft>
              <a:spcPct val="35000"/>
            </a:spcAft>
            <a:buNone/>
          </a:pPr>
          <a:r>
            <a:rPr lang="en-AU" sz="1600" b="1" kern="1200">
              <a:solidFill>
                <a:schemeClr val="tx1"/>
              </a:solidFill>
              <a:latin typeface="Calibri"/>
              <a:ea typeface="Calibri"/>
              <a:cs typeface="Calibri"/>
            </a:rPr>
            <a:t>Include:</a:t>
          </a:r>
          <a:endParaRPr lang="en-NZ" sz="1600" b="0" kern="1200">
            <a:solidFill>
              <a:schemeClr val="tx1"/>
            </a:solidFill>
            <a:latin typeface="Calibri"/>
            <a:ea typeface="Calibri"/>
            <a:cs typeface="Calibri"/>
          </a:endParaRPr>
        </a:p>
      </dsp:txBody>
      <dsp:txXfrm>
        <a:off x="548837" y="1359926"/>
        <a:ext cx="7314806" cy="42620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02125-3CC6-4CE1-93B6-FD10CDF4A69B}">
      <dsp:nvSpPr>
        <dsp:cNvPr id="0" name=""/>
        <dsp:cNvSpPr/>
      </dsp:nvSpPr>
      <dsp:spPr>
        <a:xfrm>
          <a:off x="0" y="268793"/>
          <a:ext cx="10515600" cy="16537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a:lnSpc>
              <a:spcPct val="90000"/>
            </a:lnSpc>
            <a:spcBef>
              <a:spcPct val="0"/>
            </a:spcBef>
            <a:spcAft>
              <a:spcPct val="15000"/>
            </a:spcAft>
            <a:buChar char="•"/>
          </a:pPr>
          <a:r>
            <a:rPr lang="en-US" sz="1500" b="0" i="0" kern="1200">
              <a:solidFill>
                <a:schemeClr val="tx1"/>
              </a:solidFill>
              <a:latin typeface="Cera Pro"/>
              <a:ea typeface="Calibri"/>
              <a:cs typeface="Calibri"/>
            </a:rPr>
            <a:t>Board proposal put to existing shareholders setting out  risks, mitigations</a:t>
          </a:r>
          <a:endParaRPr lang="en-US" sz="1500" kern="1200">
            <a:ea typeface="Calibri"/>
            <a:cs typeface="Calibri"/>
          </a:endParaRPr>
        </a:p>
        <a:p>
          <a:pPr marL="114300" lvl="1" indent="-114300" algn="l" defTabSz="666750" rtl="0">
            <a:lnSpc>
              <a:spcPct val="90000"/>
            </a:lnSpc>
            <a:spcBef>
              <a:spcPct val="0"/>
            </a:spcBef>
            <a:spcAft>
              <a:spcPct val="15000"/>
            </a:spcAft>
            <a:buChar char="•"/>
          </a:pPr>
          <a:r>
            <a:rPr lang="en-US" sz="1500" b="0" i="0" kern="1200">
              <a:solidFill>
                <a:schemeClr val="tx1"/>
              </a:solidFill>
              <a:latin typeface="Cera Pro"/>
              <a:ea typeface="Calibri"/>
              <a:cs typeface="Calibri"/>
            </a:rPr>
            <a:t>Admission approved by existing shareholders</a:t>
          </a:r>
          <a:r>
            <a:rPr lang="en-US" sz="1500" kern="1200">
              <a:latin typeface="Cera Pro"/>
              <a:cs typeface="Calibri"/>
            </a:rPr>
            <a:t> in accordance with decision making framework</a:t>
          </a:r>
          <a:endParaRPr lang="en-US" sz="1500" kern="1200"/>
        </a:p>
        <a:p>
          <a:pPr marL="114300" lvl="1" indent="-114300" algn="l" defTabSz="666750">
            <a:lnSpc>
              <a:spcPct val="90000"/>
            </a:lnSpc>
            <a:spcBef>
              <a:spcPct val="0"/>
            </a:spcBef>
            <a:spcAft>
              <a:spcPct val="15000"/>
            </a:spcAft>
            <a:buChar char="•"/>
          </a:pPr>
          <a:r>
            <a:rPr lang="en-US" sz="1500" b="0" i="0" kern="1200">
              <a:solidFill>
                <a:schemeClr val="tx1"/>
              </a:solidFill>
              <a:latin typeface="Cera Pro"/>
              <a:ea typeface="Calibri"/>
              <a:cs typeface="Calibri"/>
            </a:rPr>
            <a:t>Comply with any conditions of entry </a:t>
          </a:r>
          <a:endParaRPr lang="en-US" sz="1500" b="0" i="0" kern="1200">
            <a:solidFill>
              <a:srgbClr val="000000"/>
            </a:solidFill>
            <a:latin typeface="Cera Pro"/>
            <a:ea typeface="Calibri"/>
            <a:cs typeface="Calibri"/>
          </a:endParaRPr>
        </a:p>
        <a:p>
          <a:pPr marL="114300" lvl="1" indent="-114300" algn="l" defTabSz="666750" rtl="0">
            <a:lnSpc>
              <a:spcPct val="90000"/>
            </a:lnSpc>
            <a:spcBef>
              <a:spcPct val="0"/>
            </a:spcBef>
            <a:spcAft>
              <a:spcPct val="15000"/>
            </a:spcAft>
            <a:buChar char="•"/>
          </a:pPr>
          <a:r>
            <a:rPr lang="en-US" sz="1500" b="0" i="0" kern="1200">
              <a:solidFill>
                <a:schemeClr val="tx1"/>
              </a:solidFill>
              <a:latin typeface="Cera Pro"/>
              <a:ea typeface="Calibri"/>
              <a:cs typeface="Calibri"/>
            </a:rPr>
            <a:t>Pay joining fee to ensure costs of establishment are contributed to </a:t>
          </a:r>
          <a:endParaRPr lang="en-US" sz="1500" b="0" i="0" kern="1200">
            <a:latin typeface="Cera Pro"/>
            <a:ea typeface="Calibri"/>
            <a:cs typeface="Calibri"/>
          </a:endParaRPr>
        </a:p>
        <a:p>
          <a:pPr marL="114300" lvl="1" indent="-114300" algn="l" defTabSz="666750" rtl="0">
            <a:lnSpc>
              <a:spcPct val="90000"/>
            </a:lnSpc>
            <a:spcBef>
              <a:spcPct val="0"/>
            </a:spcBef>
            <a:spcAft>
              <a:spcPct val="15000"/>
            </a:spcAft>
            <a:buChar char="•"/>
          </a:pPr>
          <a:r>
            <a:rPr lang="en-US" sz="1500" b="0" i="0" kern="1200">
              <a:latin typeface="Cera Pro"/>
              <a:ea typeface="Calibri"/>
              <a:cs typeface="Calibri"/>
            </a:rPr>
            <a:t>Be admitted as party to the shareholders agreement </a:t>
          </a:r>
        </a:p>
      </dsp:txBody>
      <dsp:txXfrm>
        <a:off x="0" y="268793"/>
        <a:ext cx="10515600" cy="1653750"/>
      </dsp:txXfrm>
    </dsp:sp>
    <dsp:sp modelId="{87717FF3-21A6-4FC6-A8F3-491D7DCB102A}">
      <dsp:nvSpPr>
        <dsp:cNvPr id="0" name=""/>
        <dsp:cNvSpPr/>
      </dsp:nvSpPr>
      <dsp:spPr>
        <a:xfrm>
          <a:off x="525780" y="47393"/>
          <a:ext cx="7360920"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rtl="0">
            <a:lnSpc>
              <a:spcPct val="90000"/>
            </a:lnSpc>
            <a:spcBef>
              <a:spcPct val="0"/>
            </a:spcBef>
            <a:spcAft>
              <a:spcPct val="35000"/>
            </a:spcAft>
            <a:buNone/>
          </a:pPr>
          <a:r>
            <a:rPr lang="en-US" sz="1500" b="0" i="0" kern="1200">
              <a:solidFill>
                <a:schemeClr val="bg1"/>
              </a:solidFill>
              <a:latin typeface="Cera Pro"/>
              <a:ea typeface="Calibri"/>
              <a:cs typeface="Calibri"/>
            </a:rPr>
            <a:t>Process for admitting new shareholders</a:t>
          </a:r>
        </a:p>
      </dsp:txBody>
      <dsp:txXfrm>
        <a:off x="547396" y="69009"/>
        <a:ext cx="7317688" cy="399568"/>
      </dsp:txXfrm>
    </dsp:sp>
    <dsp:sp modelId="{8A09937A-172A-4183-8C0E-F03AFD1F9501}">
      <dsp:nvSpPr>
        <dsp:cNvPr id="0" name=""/>
        <dsp:cNvSpPr/>
      </dsp:nvSpPr>
      <dsp:spPr>
        <a:xfrm>
          <a:off x="0" y="2224944"/>
          <a:ext cx="10515600" cy="2079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a:latin typeface="Calibri"/>
              <a:ea typeface="Calibri"/>
              <a:cs typeface="Calibri"/>
            </a:rPr>
            <a:t>Value of transferring assets determined</a:t>
          </a:r>
        </a:p>
        <a:p>
          <a:pPr marL="114300" lvl="1" indent="-114300" algn="l" defTabSz="666750" rtl="0">
            <a:lnSpc>
              <a:spcPct val="90000"/>
            </a:lnSpc>
            <a:spcBef>
              <a:spcPct val="0"/>
            </a:spcBef>
            <a:spcAft>
              <a:spcPct val="15000"/>
            </a:spcAft>
            <a:buChar char="•"/>
          </a:pPr>
          <a:r>
            <a:rPr lang="en-US" sz="1500" kern="1200">
              <a:latin typeface="Calibri"/>
              <a:ea typeface="Calibri"/>
              <a:cs typeface="Calibri"/>
            </a:rPr>
            <a:t>Incoming shareholder debt being transferred deducted</a:t>
          </a:r>
        </a:p>
        <a:p>
          <a:pPr marL="114300" lvl="1" indent="-114300" algn="l" defTabSz="666750" rtl="0">
            <a:lnSpc>
              <a:spcPct val="90000"/>
            </a:lnSpc>
            <a:spcBef>
              <a:spcPct val="0"/>
            </a:spcBef>
            <a:spcAft>
              <a:spcPct val="15000"/>
            </a:spcAft>
            <a:buChar char="•"/>
          </a:pPr>
          <a:r>
            <a:rPr lang="en-US" sz="1500" kern="1200">
              <a:latin typeface="Calibri"/>
              <a:ea typeface="Calibri"/>
              <a:cs typeface="Calibri"/>
            </a:rPr>
            <a:t>Any shortfall in assets below regional standard quantified and deducted (methodology TBC) </a:t>
          </a:r>
        </a:p>
        <a:p>
          <a:pPr marL="114300" lvl="1" indent="-114300" algn="l" defTabSz="666750" rtl="0">
            <a:lnSpc>
              <a:spcPct val="90000"/>
            </a:lnSpc>
            <a:spcBef>
              <a:spcPct val="0"/>
            </a:spcBef>
            <a:spcAft>
              <a:spcPct val="15000"/>
            </a:spcAft>
            <a:buChar char="•"/>
          </a:pPr>
          <a:r>
            <a:rPr lang="en-US" sz="1500" kern="1200">
              <a:latin typeface="Calibri"/>
              <a:ea typeface="Calibri"/>
              <a:cs typeface="Calibri"/>
            </a:rPr>
            <a:t>Result is the net contribution  </a:t>
          </a:r>
        </a:p>
        <a:p>
          <a:pPr marL="114300" lvl="1" indent="-114300" algn="l" defTabSz="666750" rtl="0">
            <a:lnSpc>
              <a:spcPct val="90000"/>
            </a:lnSpc>
            <a:spcBef>
              <a:spcPct val="0"/>
            </a:spcBef>
            <a:spcAft>
              <a:spcPct val="15000"/>
            </a:spcAft>
            <a:buChar char="•"/>
          </a:pPr>
          <a:r>
            <a:rPr lang="en-US" sz="1500" kern="1200">
              <a:latin typeface="Calibri"/>
              <a:ea typeface="Calibri"/>
              <a:cs typeface="Calibri"/>
            </a:rPr>
            <a:t>Shares issued based on:</a:t>
          </a:r>
        </a:p>
        <a:p>
          <a:pPr marL="228600" lvl="2" indent="-114300" algn="l" defTabSz="666750">
            <a:lnSpc>
              <a:spcPct val="90000"/>
            </a:lnSpc>
            <a:spcBef>
              <a:spcPct val="0"/>
            </a:spcBef>
            <a:spcAft>
              <a:spcPct val="15000"/>
            </a:spcAft>
            <a:buChar char="•"/>
          </a:pPr>
          <a:r>
            <a:rPr lang="en-US" sz="1500" kern="1200">
              <a:latin typeface="Calibri"/>
              <a:ea typeface="Calibri"/>
              <a:cs typeface="Calibri"/>
            </a:rPr>
            <a:t>Net contribution of incoming shareholder expressed as % of total value of asset base in CCO at time of admission plus net contribution of incoming shareholder  </a:t>
          </a:r>
          <a:endParaRPr lang="en-US" sz="1500" kern="1200">
            <a:latin typeface="Cera Pro"/>
          </a:endParaRPr>
        </a:p>
      </dsp:txBody>
      <dsp:txXfrm>
        <a:off x="0" y="2224944"/>
        <a:ext cx="10515600" cy="2079000"/>
      </dsp:txXfrm>
    </dsp:sp>
    <dsp:sp modelId="{DA162C41-ACD6-4C34-9702-E0402A30B59B}">
      <dsp:nvSpPr>
        <dsp:cNvPr id="0" name=""/>
        <dsp:cNvSpPr/>
      </dsp:nvSpPr>
      <dsp:spPr>
        <a:xfrm>
          <a:off x="525780" y="2003544"/>
          <a:ext cx="7360920" cy="4428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a:lnSpc>
              <a:spcPct val="90000"/>
            </a:lnSpc>
            <a:spcBef>
              <a:spcPct val="0"/>
            </a:spcBef>
            <a:spcAft>
              <a:spcPct val="35000"/>
            </a:spcAft>
            <a:buNone/>
          </a:pPr>
          <a:r>
            <a:rPr lang="en-US" sz="1500" b="0" i="0" kern="1200">
              <a:latin typeface="Calibri"/>
              <a:ea typeface="Calibri"/>
              <a:cs typeface="Calibri"/>
            </a:rPr>
            <a:t>Issue of shares </a:t>
          </a:r>
          <a:endParaRPr lang="en-US" sz="1500" kern="1200"/>
        </a:p>
      </dsp:txBody>
      <dsp:txXfrm>
        <a:off x="547396" y="2025160"/>
        <a:ext cx="7317688" cy="3995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C687E-BDD4-44B6-97DF-8BFB08A855EE}">
      <dsp:nvSpPr>
        <dsp:cNvPr id="0" name=""/>
        <dsp:cNvSpPr/>
      </dsp:nvSpPr>
      <dsp:spPr>
        <a:xfrm>
          <a:off x="0" y="298943"/>
          <a:ext cx="10515600" cy="1436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a:lnSpc>
              <a:spcPct val="90000"/>
            </a:lnSpc>
            <a:spcBef>
              <a:spcPct val="0"/>
            </a:spcBef>
            <a:spcAft>
              <a:spcPct val="15000"/>
            </a:spcAft>
            <a:buChar char="•"/>
          </a:pPr>
          <a:r>
            <a:rPr lang="en-US" sz="1900" b="0" kern="1200">
              <a:solidFill>
                <a:schemeClr val="bg1"/>
              </a:solidFill>
              <a:latin typeface="Calibri"/>
              <a:ea typeface="Calibri"/>
              <a:cs typeface="Calibri"/>
            </a:rPr>
            <a:t>Limited liability company </a:t>
          </a:r>
          <a:endParaRPr lang="en-US" sz="1900" b="1" kern="1200">
            <a:solidFill>
              <a:schemeClr val="bg1"/>
            </a:solidFill>
            <a:latin typeface="Calibri"/>
            <a:ea typeface="Calibri"/>
            <a:cs typeface="Calibri"/>
          </a:endParaRPr>
        </a:p>
        <a:p>
          <a:pPr marL="171450" lvl="1" indent="-171450" algn="l" defTabSz="844550">
            <a:lnSpc>
              <a:spcPct val="90000"/>
            </a:lnSpc>
            <a:spcBef>
              <a:spcPct val="0"/>
            </a:spcBef>
            <a:spcAft>
              <a:spcPct val="15000"/>
            </a:spcAft>
            <a:buChar char="•"/>
          </a:pPr>
          <a:r>
            <a:rPr lang="en-US" sz="1900" b="0" kern="1200">
              <a:solidFill>
                <a:schemeClr val="bg1"/>
              </a:solidFill>
              <a:latin typeface="Calibri"/>
              <a:ea typeface="Calibri"/>
              <a:cs typeface="Calibri"/>
            </a:rPr>
            <a:t>Name: Bay of Plenty Water Limited</a:t>
          </a:r>
          <a:endParaRPr lang="en-US" sz="1900" b="1" kern="1200">
            <a:solidFill>
              <a:schemeClr val="bg1"/>
            </a:solidFill>
            <a:latin typeface="Calibri"/>
            <a:ea typeface="Calibri"/>
            <a:cs typeface="Calibri"/>
          </a:endParaRPr>
        </a:p>
        <a:p>
          <a:pPr marL="171450" lvl="1" indent="-171450" algn="l" defTabSz="844550" rtl="0">
            <a:lnSpc>
              <a:spcPct val="90000"/>
            </a:lnSpc>
            <a:spcBef>
              <a:spcPct val="0"/>
            </a:spcBef>
            <a:spcAft>
              <a:spcPct val="15000"/>
            </a:spcAft>
            <a:buChar char="•"/>
          </a:pPr>
          <a:r>
            <a:rPr lang="en-US" sz="1900" b="0" kern="1200">
              <a:solidFill>
                <a:schemeClr val="bg1"/>
              </a:solidFill>
              <a:latin typeface="Calibri"/>
              <a:ea typeface="Calibri"/>
              <a:cs typeface="Calibri"/>
            </a:rPr>
            <a:t>Owned by Councils </a:t>
          </a:r>
          <a:endParaRPr lang="en-US" sz="1900" b="1" kern="1200">
            <a:solidFill>
              <a:schemeClr val="bg1"/>
            </a:solidFill>
            <a:latin typeface="Calibri"/>
            <a:ea typeface="Calibri"/>
            <a:cs typeface="Calibri"/>
          </a:endParaRPr>
        </a:p>
      </dsp:txBody>
      <dsp:txXfrm>
        <a:off x="0" y="298943"/>
        <a:ext cx="10515600" cy="1436400"/>
      </dsp:txXfrm>
    </dsp:sp>
    <dsp:sp modelId="{BF971472-F7A9-415D-AC12-7E5DA6FAE63B}">
      <dsp:nvSpPr>
        <dsp:cNvPr id="0" name=""/>
        <dsp:cNvSpPr/>
      </dsp:nvSpPr>
      <dsp:spPr>
        <a:xfrm>
          <a:off x="525780" y="18503"/>
          <a:ext cx="7360920"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rtl="0">
            <a:lnSpc>
              <a:spcPct val="90000"/>
            </a:lnSpc>
            <a:spcBef>
              <a:spcPct val="0"/>
            </a:spcBef>
            <a:spcAft>
              <a:spcPct val="35000"/>
            </a:spcAft>
            <a:buNone/>
          </a:pPr>
          <a:r>
            <a:rPr lang="en-NZ" sz="1900" kern="1200">
              <a:latin typeface="Cera Pro"/>
              <a:ea typeface="Calibri"/>
              <a:cs typeface="Calibri"/>
            </a:rPr>
            <a:t>Form</a:t>
          </a:r>
          <a:endParaRPr lang="en-US" sz="1900" b="1" kern="1200">
            <a:latin typeface="Cera Pro"/>
            <a:ea typeface="Calibri"/>
            <a:cs typeface="Calibri"/>
          </a:endParaRPr>
        </a:p>
      </dsp:txBody>
      <dsp:txXfrm>
        <a:off x="553160" y="45883"/>
        <a:ext cx="7306160" cy="506120"/>
      </dsp:txXfrm>
    </dsp:sp>
    <dsp:sp modelId="{1BDC8788-EDFA-4BFB-8694-1D0E33602AEC}">
      <dsp:nvSpPr>
        <dsp:cNvPr id="0" name=""/>
        <dsp:cNvSpPr/>
      </dsp:nvSpPr>
      <dsp:spPr>
        <a:xfrm>
          <a:off x="0" y="2118383"/>
          <a:ext cx="10515600" cy="22144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kern="1200">
              <a:solidFill>
                <a:schemeClr val="bg1"/>
              </a:solidFill>
              <a:latin typeface="Calibri"/>
              <a:ea typeface="Calibri"/>
              <a:cs typeface="Calibri"/>
            </a:rPr>
            <a:t>Deliver water services (scope to be agreed) across service area of shareholding councils in a manner that complies with the relevant service level agreement (akin to Wellington Water)</a:t>
          </a:r>
        </a:p>
        <a:p>
          <a:pPr marL="171450" lvl="1" indent="-171450" algn="l" defTabSz="844550">
            <a:lnSpc>
              <a:spcPct val="90000"/>
            </a:lnSpc>
            <a:spcBef>
              <a:spcPct val="0"/>
            </a:spcBef>
            <a:spcAft>
              <a:spcPct val="15000"/>
            </a:spcAft>
            <a:buChar char="•"/>
          </a:pPr>
          <a:r>
            <a:rPr lang="en-US" sz="1900" b="0" kern="1200">
              <a:solidFill>
                <a:schemeClr val="bg1"/>
              </a:solidFill>
              <a:latin typeface="Calibri"/>
              <a:ea typeface="Calibri"/>
              <a:cs typeface="Calibri"/>
            </a:rPr>
            <a:t>Achieve objectives of shareholders as set by statement of expectations</a:t>
          </a:r>
        </a:p>
        <a:p>
          <a:pPr marL="171450" lvl="1" indent="-171450" algn="l" defTabSz="844550" rtl="0">
            <a:lnSpc>
              <a:spcPct val="90000"/>
            </a:lnSpc>
            <a:spcBef>
              <a:spcPct val="0"/>
            </a:spcBef>
            <a:spcAft>
              <a:spcPct val="15000"/>
            </a:spcAft>
            <a:buChar char="•"/>
          </a:pPr>
          <a:r>
            <a:rPr lang="en-US" sz="1900" b="0" kern="1200">
              <a:solidFill>
                <a:schemeClr val="bg1"/>
              </a:solidFill>
              <a:latin typeface="Calibri"/>
              <a:ea typeface="Calibri"/>
              <a:cs typeface="Calibri"/>
            </a:rPr>
            <a:t>Scope of services envisaged by CCO to be confirmed –  likely to be limited to capital works delivery </a:t>
          </a:r>
        </a:p>
      </dsp:txBody>
      <dsp:txXfrm>
        <a:off x="0" y="2118383"/>
        <a:ext cx="10515600" cy="2214450"/>
      </dsp:txXfrm>
    </dsp:sp>
    <dsp:sp modelId="{75AAC2C6-DC76-446B-95DE-ECD51BBB7239}">
      <dsp:nvSpPr>
        <dsp:cNvPr id="0" name=""/>
        <dsp:cNvSpPr/>
      </dsp:nvSpPr>
      <dsp:spPr>
        <a:xfrm>
          <a:off x="525780" y="1837944"/>
          <a:ext cx="7360920"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rtl="0">
            <a:lnSpc>
              <a:spcPct val="90000"/>
            </a:lnSpc>
            <a:spcBef>
              <a:spcPct val="0"/>
            </a:spcBef>
            <a:spcAft>
              <a:spcPct val="35000"/>
            </a:spcAft>
            <a:buNone/>
          </a:pPr>
          <a:r>
            <a:rPr lang="en-NZ" sz="1900" b="0" kern="1200">
              <a:latin typeface="Cera Pro"/>
              <a:ea typeface="Calibri"/>
              <a:cs typeface="Calibri"/>
            </a:rPr>
            <a:t> Purpose</a:t>
          </a:r>
        </a:p>
      </dsp:txBody>
      <dsp:txXfrm>
        <a:off x="553160" y="1865324"/>
        <a:ext cx="7306160" cy="50612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C687E-BDD4-44B6-97DF-8BFB08A855EE}">
      <dsp:nvSpPr>
        <dsp:cNvPr id="0" name=""/>
        <dsp:cNvSpPr/>
      </dsp:nvSpPr>
      <dsp:spPr>
        <a:xfrm>
          <a:off x="0" y="493456"/>
          <a:ext cx="10515600" cy="8079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kern="1200">
              <a:solidFill>
                <a:schemeClr val="bg1"/>
              </a:solidFill>
              <a:latin typeface="Calibri"/>
              <a:ea typeface="Calibri"/>
              <a:cs typeface="Calibri"/>
            </a:rPr>
            <a:t>Shares held by shareholders proportionate to capital expenditure payable to CCO Day 1</a:t>
          </a:r>
          <a:endParaRPr lang="en-US" sz="1900" b="1" kern="1200">
            <a:solidFill>
              <a:schemeClr val="bg1"/>
            </a:solidFill>
            <a:latin typeface="Calibri"/>
            <a:ea typeface="Calibri"/>
            <a:cs typeface="Calibri"/>
          </a:endParaRPr>
        </a:p>
      </dsp:txBody>
      <dsp:txXfrm>
        <a:off x="0" y="493456"/>
        <a:ext cx="10515600" cy="807975"/>
      </dsp:txXfrm>
    </dsp:sp>
    <dsp:sp modelId="{BF971472-F7A9-415D-AC12-7E5DA6FAE63B}">
      <dsp:nvSpPr>
        <dsp:cNvPr id="0" name=""/>
        <dsp:cNvSpPr/>
      </dsp:nvSpPr>
      <dsp:spPr>
        <a:xfrm>
          <a:off x="525780" y="213016"/>
          <a:ext cx="7360920"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rtl="0">
            <a:lnSpc>
              <a:spcPct val="90000"/>
            </a:lnSpc>
            <a:spcBef>
              <a:spcPct val="0"/>
            </a:spcBef>
            <a:spcAft>
              <a:spcPct val="35000"/>
            </a:spcAft>
            <a:buNone/>
          </a:pPr>
          <a:r>
            <a:rPr lang="en-NZ" sz="1900" kern="1200">
              <a:latin typeface="Cera Pro"/>
            </a:rPr>
            <a:t>Ownership </a:t>
          </a:r>
          <a:endParaRPr lang="en-NZ" sz="1900" kern="1200"/>
        </a:p>
      </dsp:txBody>
      <dsp:txXfrm>
        <a:off x="553160" y="240396"/>
        <a:ext cx="7306160" cy="506120"/>
      </dsp:txXfrm>
    </dsp:sp>
    <dsp:sp modelId="{1BDC8788-EDFA-4BFB-8694-1D0E33602AEC}">
      <dsp:nvSpPr>
        <dsp:cNvPr id="0" name=""/>
        <dsp:cNvSpPr/>
      </dsp:nvSpPr>
      <dsp:spPr>
        <a:xfrm>
          <a:off x="0" y="1684471"/>
          <a:ext cx="10515600" cy="24538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95732" rIns="816127" bIns="135128" numCol="1" spcCol="1270" anchor="t" anchorCtr="0">
          <a:noAutofit/>
        </a:bodyPr>
        <a:lstStyle/>
        <a:p>
          <a:pPr marL="171450" lvl="1" indent="-171450" algn="l" defTabSz="844550" rtl="0">
            <a:lnSpc>
              <a:spcPct val="90000"/>
            </a:lnSpc>
            <a:spcBef>
              <a:spcPct val="0"/>
            </a:spcBef>
            <a:spcAft>
              <a:spcPct val="15000"/>
            </a:spcAft>
            <a:buChar char="•"/>
          </a:pPr>
          <a:r>
            <a:rPr lang="en-US" sz="1900" b="0" kern="1200">
              <a:solidFill>
                <a:schemeClr val="bg1"/>
              </a:solidFill>
              <a:latin typeface="Cera Pro"/>
              <a:ea typeface="Calibri"/>
              <a:cs typeface="Calibri"/>
            </a:rPr>
            <a:t>Cannot be sold or transferred </a:t>
          </a:r>
        </a:p>
        <a:p>
          <a:pPr marL="171450" lvl="1" indent="-171450" algn="l" defTabSz="844550">
            <a:lnSpc>
              <a:spcPct val="90000"/>
            </a:lnSpc>
            <a:spcBef>
              <a:spcPct val="0"/>
            </a:spcBef>
            <a:spcAft>
              <a:spcPct val="15000"/>
            </a:spcAft>
            <a:buChar char="•"/>
          </a:pPr>
          <a:r>
            <a:rPr lang="en-US" sz="1900" b="0" kern="1200">
              <a:solidFill>
                <a:schemeClr val="bg1"/>
              </a:solidFill>
              <a:latin typeface="Cera Pro"/>
              <a:ea typeface="Calibri"/>
              <a:cs typeface="Calibri"/>
            </a:rPr>
            <a:t>Shareholder must be party to:</a:t>
          </a:r>
        </a:p>
        <a:p>
          <a:pPr marL="342900" lvl="2" indent="-171450" algn="l" defTabSz="844550">
            <a:lnSpc>
              <a:spcPct val="90000"/>
            </a:lnSpc>
            <a:spcBef>
              <a:spcPct val="0"/>
            </a:spcBef>
            <a:spcAft>
              <a:spcPct val="15000"/>
            </a:spcAft>
            <a:buChar char="•"/>
          </a:pPr>
          <a:r>
            <a:rPr lang="en-US" sz="1900" b="0" kern="1200">
              <a:solidFill>
                <a:schemeClr val="bg1"/>
              </a:solidFill>
              <a:latin typeface="Cera Pro"/>
              <a:ea typeface="Calibri"/>
              <a:cs typeface="Calibri"/>
            </a:rPr>
            <a:t>shareholders agreement </a:t>
          </a:r>
        </a:p>
        <a:p>
          <a:pPr marL="342900" lvl="2" indent="-171450" algn="l" defTabSz="844550">
            <a:lnSpc>
              <a:spcPct val="90000"/>
            </a:lnSpc>
            <a:spcBef>
              <a:spcPct val="0"/>
            </a:spcBef>
            <a:spcAft>
              <a:spcPct val="15000"/>
            </a:spcAft>
            <a:buChar char="•"/>
          </a:pPr>
          <a:r>
            <a:rPr lang="en-US" sz="1900" b="0" kern="1200">
              <a:solidFill>
                <a:schemeClr val="bg1"/>
              </a:solidFill>
              <a:latin typeface="Cera Pro"/>
              <a:ea typeface="Calibri"/>
              <a:cs typeface="Calibri"/>
            </a:rPr>
            <a:t>service level agreement for relevant services </a:t>
          </a:r>
        </a:p>
        <a:p>
          <a:pPr marL="171450" lvl="1" indent="-171450" algn="l" defTabSz="844550">
            <a:lnSpc>
              <a:spcPct val="90000"/>
            </a:lnSpc>
            <a:spcBef>
              <a:spcPct val="0"/>
            </a:spcBef>
            <a:spcAft>
              <a:spcPct val="15000"/>
            </a:spcAft>
            <a:buChar char="•"/>
          </a:pPr>
          <a:r>
            <a:rPr lang="en-US" sz="1900" b="0" kern="1200">
              <a:solidFill>
                <a:schemeClr val="bg1"/>
              </a:solidFill>
              <a:latin typeface="Cera Pro"/>
              <a:ea typeface="Calibri"/>
              <a:cs typeface="Calibri"/>
            </a:rPr>
            <a:t>No dividend</a:t>
          </a:r>
        </a:p>
        <a:p>
          <a:pPr marL="171450" lvl="1" indent="-171450" algn="l" defTabSz="844550">
            <a:lnSpc>
              <a:spcPct val="90000"/>
            </a:lnSpc>
            <a:spcBef>
              <a:spcPct val="0"/>
            </a:spcBef>
            <a:spcAft>
              <a:spcPct val="15000"/>
            </a:spcAft>
            <a:buChar char="•"/>
          </a:pPr>
          <a:r>
            <a:rPr lang="en-US" sz="1900" b="0" kern="1200">
              <a:solidFill>
                <a:schemeClr val="bg1"/>
              </a:solidFill>
              <a:latin typeface="Cera Pro"/>
              <a:ea typeface="Calibri"/>
              <a:cs typeface="Calibri"/>
            </a:rPr>
            <a:t>Security interest cannot be given over shares </a:t>
          </a:r>
        </a:p>
      </dsp:txBody>
      <dsp:txXfrm>
        <a:off x="0" y="1684471"/>
        <a:ext cx="10515600" cy="2453850"/>
      </dsp:txXfrm>
    </dsp:sp>
    <dsp:sp modelId="{75AAC2C6-DC76-446B-95DE-ECD51BBB7239}">
      <dsp:nvSpPr>
        <dsp:cNvPr id="0" name=""/>
        <dsp:cNvSpPr/>
      </dsp:nvSpPr>
      <dsp:spPr>
        <a:xfrm>
          <a:off x="525780" y="1404031"/>
          <a:ext cx="7360920"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rtl="0">
            <a:lnSpc>
              <a:spcPct val="90000"/>
            </a:lnSpc>
            <a:spcBef>
              <a:spcPct val="0"/>
            </a:spcBef>
            <a:spcAft>
              <a:spcPct val="35000"/>
            </a:spcAft>
            <a:buNone/>
          </a:pPr>
          <a:r>
            <a:rPr lang="en-NZ" sz="1900" b="0" kern="1200">
              <a:latin typeface="Cera Pro"/>
              <a:ea typeface="Calibri"/>
              <a:cs typeface="Calibri"/>
            </a:rPr>
            <a:t>Terms of shares </a:t>
          </a:r>
        </a:p>
      </dsp:txBody>
      <dsp:txXfrm>
        <a:off x="553160" y="1431411"/>
        <a:ext cx="7306160" cy="5061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565C-1E07-4663-96BC-5E80EA20B7A9}">
      <dsp:nvSpPr>
        <dsp:cNvPr id="0" name=""/>
        <dsp:cNvSpPr/>
      </dsp:nvSpPr>
      <dsp:spPr>
        <a:xfrm>
          <a:off x="0" y="284318"/>
          <a:ext cx="10515600" cy="26082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t>Changes to constitution </a:t>
          </a:r>
        </a:p>
        <a:p>
          <a:pPr marL="171450" lvl="1" indent="-171450" algn="l" defTabSz="800100">
            <a:lnSpc>
              <a:spcPct val="90000"/>
            </a:lnSpc>
            <a:spcBef>
              <a:spcPct val="0"/>
            </a:spcBef>
            <a:spcAft>
              <a:spcPct val="15000"/>
            </a:spcAft>
            <a:buChar char="•"/>
          </a:pPr>
          <a:r>
            <a:rPr lang="en-US" sz="1800" b="0" kern="1200"/>
            <a:t>Issue of shares to new shareholders</a:t>
          </a:r>
        </a:p>
        <a:p>
          <a:pPr marL="171450" lvl="1" indent="-171450" algn="l" defTabSz="800100">
            <a:lnSpc>
              <a:spcPct val="90000"/>
            </a:lnSpc>
            <a:spcBef>
              <a:spcPct val="0"/>
            </a:spcBef>
            <a:spcAft>
              <a:spcPct val="15000"/>
            </a:spcAft>
            <a:buChar char="•"/>
          </a:pPr>
          <a:r>
            <a:rPr lang="en-US" sz="1800" b="0" kern="1200"/>
            <a:t>Changes to shares right</a:t>
          </a:r>
        </a:p>
        <a:p>
          <a:pPr marL="171450" lvl="1" indent="-171450" algn="l" defTabSz="800100">
            <a:lnSpc>
              <a:spcPct val="90000"/>
            </a:lnSpc>
            <a:spcBef>
              <a:spcPct val="0"/>
            </a:spcBef>
            <a:spcAft>
              <a:spcPct val="15000"/>
            </a:spcAft>
            <a:buChar char="•"/>
          </a:pPr>
          <a:r>
            <a:rPr lang="en-NZ" sz="1800" b="0" kern="1200"/>
            <a:t>Any winding up or restructuring (includes any merger or amalgamation)  </a:t>
          </a:r>
          <a:endParaRPr lang="en-US" sz="1800" b="0" kern="1200"/>
        </a:p>
        <a:p>
          <a:pPr marL="171450" lvl="1" indent="-171450" algn="l" defTabSz="800100">
            <a:lnSpc>
              <a:spcPct val="90000"/>
            </a:lnSpc>
            <a:spcBef>
              <a:spcPct val="0"/>
            </a:spcBef>
            <a:spcAft>
              <a:spcPct val="15000"/>
            </a:spcAft>
            <a:buChar char="•"/>
          </a:pPr>
          <a:r>
            <a:rPr lang="en-US" sz="1800" b="0" kern="1200"/>
            <a:t>Any major transaction </a:t>
          </a:r>
        </a:p>
        <a:p>
          <a:pPr marL="171450" lvl="1" indent="-171450" algn="l" defTabSz="800100">
            <a:lnSpc>
              <a:spcPct val="90000"/>
            </a:lnSpc>
            <a:spcBef>
              <a:spcPct val="0"/>
            </a:spcBef>
            <a:spcAft>
              <a:spcPct val="15000"/>
            </a:spcAft>
            <a:buChar char="•"/>
          </a:pPr>
          <a:r>
            <a:rPr lang="en-US" sz="1800" b="0" kern="1200"/>
            <a:t>Appointment of shareholders </a:t>
          </a:r>
        </a:p>
        <a:p>
          <a:pPr marL="171450" lvl="1" indent="-171450" algn="l" defTabSz="800100">
            <a:lnSpc>
              <a:spcPct val="90000"/>
            </a:lnSpc>
            <a:spcBef>
              <a:spcPct val="0"/>
            </a:spcBef>
            <a:spcAft>
              <a:spcPct val="15000"/>
            </a:spcAft>
            <a:buChar char="•"/>
          </a:pPr>
          <a:r>
            <a:rPr lang="en-US" sz="1800" b="0" kern="1200"/>
            <a:t>Combined Statement of Expectations </a:t>
          </a:r>
        </a:p>
      </dsp:txBody>
      <dsp:txXfrm>
        <a:off x="0" y="284318"/>
        <a:ext cx="10515600" cy="2608200"/>
      </dsp:txXfrm>
    </dsp:sp>
    <dsp:sp modelId="{6A7F78CE-B8D7-4CCF-B258-21D53AB49B69}">
      <dsp:nvSpPr>
        <dsp:cNvPr id="0" name=""/>
        <dsp:cNvSpPr/>
      </dsp:nvSpPr>
      <dsp:spPr>
        <a:xfrm>
          <a:off x="525780" y="18638"/>
          <a:ext cx="7360920"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b="1" kern="1200"/>
            <a:t>What decisions go to shareholders?</a:t>
          </a:r>
          <a:endParaRPr lang="en-US" sz="1800" kern="1200"/>
        </a:p>
      </dsp:txBody>
      <dsp:txXfrm>
        <a:off x="551719" y="44577"/>
        <a:ext cx="7309042" cy="479482"/>
      </dsp:txXfrm>
    </dsp:sp>
    <dsp:sp modelId="{1B38D350-B49C-4151-B702-4BB4BEDBD62F}">
      <dsp:nvSpPr>
        <dsp:cNvPr id="0" name=""/>
        <dsp:cNvSpPr/>
      </dsp:nvSpPr>
      <dsp:spPr>
        <a:xfrm>
          <a:off x="0" y="3255399"/>
          <a:ext cx="10515600" cy="10773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b="0" kern="1200"/>
            <a:t>By consensus to extent possible </a:t>
          </a:r>
        </a:p>
        <a:p>
          <a:pPr marL="171450" lvl="1" indent="-171450" algn="l" defTabSz="800100" rtl="0">
            <a:lnSpc>
              <a:spcPct val="90000"/>
            </a:lnSpc>
            <a:spcBef>
              <a:spcPct val="0"/>
            </a:spcBef>
            <a:spcAft>
              <a:spcPct val="15000"/>
            </a:spcAft>
            <a:buChar char="•"/>
          </a:pPr>
          <a:r>
            <a:rPr lang="en-US" sz="1800" b="0" kern="1200"/>
            <a:t>Default 75% number of shareholders</a:t>
          </a:r>
          <a:r>
            <a:rPr lang="en-US" sz="1800" b="0" kern="1200">
              <a:latin typeface="Cera Pro"/>
            </a:rPr>
            <a:t> and 75% votes</a:t>
          </a:r>
          <a:endParaRPr lang="en-US" sz="1800" b="0" kern="1200"/>
        </a:p>
      </dsp:txBody>
      <dsp:txXfrm>
        <a:off x="0" y="3255399"/>
        <a:ext cx="10515600" cy="1077300"/>
      </dsp:txXfrm>
    </dsp:sp>
    <dsp:sp modelId="{13DC184C-0E00-4A0D-AAB3-BD2B4A8D82EE}">
      <dsp:nvSpPr>
        <dsp:cNvPr id="0" name=""/>
        <dsp:cNvSpPr/>
      </dsp:nvSpPr>
      <dsp:spPr>
        <a:xfrm>
          <a:off x="525780" y="2989719"/>
          <a:ext cx="7360920" cy="5313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b="1" kern="1200"/>
            <a:t>How will shareholders make decisions?</a:t>
          </a:r>
          <a:endParaRPr lang="en-US" sz="1800" kern="1200"/>
        </a:p>
      </dsp:txBody>
      <dsp:txXfrm>
        <a:off x="551719" y="3015658"/>
        <a:ext cx="7309042" cy="4794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C687E-BDD4-44B6-97DF-8BFB08A855EE}">
      <dsp:nvSpPr>
        <dsp:cNvPr id="0" name=""/>
        <dsp:cNvSpPr/>
      </dsp:nvSpPr>
      <dsp:spPr>
        <a:xfrm>
          <a:off x="0" y="471069"/>
          <a:ext cx="10515600" cy="8505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rtl="0">
            <a:lnSpc>
              <a:spcPct val="90000"/>
            </a:lnSpc>
            <a:spcBef>
              <a:spcPct val="0"/>
            </a:spcBef>
            <a:spcAft>
              <a:spcPct val="15000"/>
            </a:spcAft>
            <a:buChar char="•"/>
          </a:pPr>
          <a:r>
            <a:rPr lang="en-NZ" sz="2000" b="0" kern="1200">
              <a:latin typeface="Cera Pro"/>
              <a:ea typeface="Calibri"/>
              <a:cs typeface="Calibri"/>
            </a:rPr>
            <a:t>As per asset owning CCO </a:t>
          </a:r>
        </a:p>
      </dsp:txBody>
      <dsp:txXfrm>
        <a:off x="0" y="471069"/>
        <a:ext cx="10515600" cy="850500"/>
      </dsp:txXfrm>
    </dsp:sp>
    <dsp:sp modelId="{BF971472-F7A9-415D-AC12-7E5DA6FAE63B}">
      <dsp:nvSpPr>
        <dsp:cNvPr id="0" name=""/>
        <dsp:cNvSpPr/>
      </dsp:nvSpPr>
      <dsp:spPr>
        <a:xfrm>
          <a:off x="525780" y="175868"/>
          <a:ext cx="7360920" cy="590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rtl="0">
            <a:lnSpc>
              <a:spcPct val="90000"/>
            </a:lnSpc>
            <a:spcBef>
              <a:spcPct val="0"/>
            </a:spcBef>
            <a:spcAft>
              <a:spcPct val="35000"/>
            </a:spcAft>
            <a:buNone/>
          </a:pPr>
          <a:r>
            <a:rPr lang="en-NZ" sz="2000" kern="1200">
              <a:latin typeface="Cera Pro"/>
              <a:ea typeface="Calibri"/>
              <a:cs typeface="Calibri"/>
            </a:rPr>
            <a:t>Shareholder</a:t>
          </a:r>
          <a:r>
            <a:rPr lang="en-NZ" sz="2000" b="0" kern="1200">
              <a:latin typeface="Cera Pro"/>
              <a:ea typeface="Calibri"/>
              <a:cs typeface="Calibri"/>
            </a:rPr>
            <a:t> Forum </a:t>
          </a:r>
        </a:p>
      </dsp:txBody>
      <dsp:txXfrm>
        <a:off x="554601" y="204689"/>
        <a:ext cx="7303278" cy="532758"/>
      </dsp:txXfrm>
    </dsp:sp>
    <dsp:sp modelId="{3C93B741-7166-47FE-ACEC-DA9BCE5AB19B}">
      <dsp:nvSpPr>
        <dsp:cNvPr id="0" name=""/>
        <dsp:cNvSpPr/>
      </dsp:nvSpPr>
      <dsp:spPr>
        <a:xfrm>
          <a:off x="0" y="1724769"/>
          <a:ext cx="10515600" cy="11970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rtl="0">
            <a:lnSpc>
              <a:spcPct val="90000"/>
            </a:lnSpc>
            <a:spcBef>
              <a:spcPct val="0"/>
            </a:spcBef>
            <a:spcAft>
              <a:spcPct val="15000"/>
            </a:spcAft>
            <a:buChar char="•"/>
          </a:pPr>
          <a:r>
            <a:rPr lang="en-NZ" sz="2000" b="0" kern="1200">
              <a:latin typeface="Cera Pro"/>
              <a:ea typeface="Calibri"/>
              <a:cs typeface="Calibri"/>
            </a:rPr>
            <a:t>Require that this be combined Statement of Expectations</a:t>
          </a:r>
        </a:p>
        <a:p>
          <a:pPr marL="228600" lvl="1" indent="-228600" algn="l" defTabSz="889000" rtl="0">
            <a:lnSpc>
              <a:spcPct val="90000"/>
            </a:lnSpc>
            <a:spcBef>
              <a:spcPct val="0"/>
            </a:spcBef>
            <a:spcAft>
              <a:spcPct val="15000"/>
            </a:spcAft>
            <a:buChar char="•"/>
          </a:pPr>
          <a:r>
            <a:rPr lang="en-NZ" sz="2000" b="0" kern="1200">
              <a:latin typeface="Cera Pro"/>
              <a:ea typeface="Calibri"/>
              <a:cs typeface="Calibri"/>
            </a:rPr>
            <a:t>Specific services required by Councils to be set out in SLA</a:t>
          </a:r>
        </a:p>
      </dsp:txBody>
      <dsp:txXfrm>
        <a:off x="0" y="1724769"/>
        <a:ext cx="10515600" cy="1197000"/>
      </dsp:txXfrm>
    </dsp:sp>
    <dsp:sp modelId="{109ADD28-1B64-4659-87F8-00BD0FD5F6EF}">
      <dsp:nvSpPr>
        <dsp:cNvPr id="0" name=""/>
        <dsp:cNvSpPr/>
      </dsp:nvSpPr>
      <dsp:spPr>
        <a:xfrm>
          <a:off x="525780" y="1429569"/>
          <a:ext cx="7360920" cy="590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rtl="0">
            <a:lnSpc>
              <a:spcPct val="90000"/>
            </a:lnSpc>
            <a:spcBef>
              <a:spcPct val="0"/>
            </a:spcBef>
            <a:spcAft>
              <a:spcPct val="35000"/>
            </a:spcAft>
            <a:buNone/>
          </a:pPr>
          <a:r>
            <a:rPr lang="en-NZ" sz="2000" b="0" kern="1200">
              <a:latin typeface="Cera Pro"/>
              <a:ea typeface="Calibri"/>
              <a:cs typeface="Calibri"/>
            </a:rPr>
            <a:t>Statement of Expectations</a:t>
          </a:r>
        </a:p>
      </dsp:txBody>
      <dsp:txXfrm>
        <a:off x="554601" y="1458390"/>
        <a:ext cx="7303278" cy="532758"/>
      </dsp:txXfrm>
    </dsp:sp>
    <dsp:sp modelId="{3D171849-3B3C-4913-82B1-B7F9FCA89E06}">
      <dsp:nvSpPr>
        <dsp:cNvPr id="0" name=""/>
        <dsp:cNvSpPr/>
      </dsp:nvSpPr>
      <dsp:spPr>
        <a:xfrm>
          <a:off x="0" y="3324969"/>
          <a:ext cx="10515600" cy="8505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16560" rIns="816127"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kern="1200">
              <a:solidFill>
                <a:schemeClr val="bg1"/>
              </a:solidFill>
              <a:latin typeface="Calibri"/>
              <a:ea typeface="Calibri"/>
              <a:cs typeface="Calibri"/>
            </a:rPr>
            <a:t>Competency different to asset owning but appointment process largely the same</a:t>
          </a:r>
          <a:endParaRPr lang="en-US" sz="2000" b="0" kern="1200">
            <a:latin typeface="Calibri"/>
            <a:ea typeface="Calibri"/>
            <a:cs typeface="Calibri"/>
          </a:endParaRPr>
        </a:p>
      </dsp:txBody>
      <dsp:txXfrm>
        <a:off x="0" y="3324969"/>
        <a:ext cx="10515600" cy="850500"/>
      </dsp:txXfrm>
    </dsp:sp>
    <dsp:sp modelId="{6FD1611E-D6FC-4151-936F-084F82C11A74}">
      <dsp:nvSpPr>
        <dsp:cNvPr id="0" name=""/>
        <dsp:cNvSpPr/>
      </dsp:nvSpPr>
      <dsp:spPr>
        <a:xfrm>
          <a:off x="525780" y="3029769"/>
          <a:ext cx="7360920" cy="5904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rtl="0">
            <a:lnSpc>
              <a:spcPct val="90000"/>
            </a:lnSpc>
            <a:spcBef>
              <a:spcPct val="0"/>
            </a:spcBef>
            <a:spcAft>
              <a:spcPct val="35000"/>
            </a:spcAft>
            <a:buNone/>
          </a:pPr>
          <a:r>
            <a:rPr lang="en-US" sz="2000" b="0" kern="1200">
              <a:latin typeface="Calibri"/>
              <a:ea typeface="Calibri"/>
              <a:cs typeface="Calibri"/>
            </a:rPr>
            <a:t>Directors </a:t>
          </a:r>
        </a:p>
      </dsp:txBody>
      <dsp:txXfrm>
        <a:off x="554601" y="3058590"/>
        <a:ext cx="7303278" cy="53275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038A6-F4DC-4FB9-93AD-44462B8F1293}">
      <dsp:nvSpPr>
        <dsp:cNvPr id="0" name=""/>
        <dsp:cNvSpPr/>
      </dsp:nvSpPr>
      <dsp:spPr>
        <a:xfrm>
          <a:off x="0" y="392881"/>
          <a:ext cx="10515600" cy="9780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rtl="0">
            <a:lnSpc>
              <a:spcPct val="90000"/>
            </a:lnSpc>
            <a:spcBef>
              <a:spcPct val="0"/>
            </a:spcBef>
            <a:spcAft>
              <a:spcPct val="15000"/>
            </a:spcAft>
            <a:buChar char="•"/>
          </a:pPr>
          <a:r>
            <a:rPr lang="en-US" sz="2300" b="0" kern="1200">
              <a:latin typeface="Calibri"/>
              <a:ea typeface="Calibri"/>
              <a:cs typeface="Calibri"/>
            </a:rPr>
            <a:t>Largely as per asset owning</a:t>
          </a:r>
        </a:p>
      </dsp:txBody>
      <dsp:txXfrm>
        <a:off x="0" y="392881"/>
        <a:ext cx="10515600" cy="978075"/>
      </dsp:txXfrm>
    </dsp:sp>
    <dsp:sp modelId="{133C4B1F-28DE-4C9F-917F-5A68C46EC68F}">
      <dsp:nvSpPr>
        <dsp:cNvPr id="0" name=""/>
        <dsp:cNvSpPr/>
      </dsp:nvSpPr>
      <dsp:spPr>
        <a:xfrm>
          <a:off x="525780" y="53401"/>
          <a:ext cx="7360920" cy="678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rtl="0">
            <a:lnSpc>
              <a:spcPct val="90000"/>
            </a:lnSpc>
            <a:spcBef>
              <a:spcPct val="0"/>
            </a:spcBef>
            <a:spcAft>
              <a:spcPct val="35000"/>
            </a:spcAft>
            <a:buNone/>
          </a:pPr>
          <a:r>
            <a:rPr lang="en-US" sz="2300" b="0" kern="1200">
              <a:latin typeface="Calibri"/>
              <a:ea typeface="Calibri"/>
              <a:cs typeface="Calibri"/>
            </a:rPr>
            <a:t>Establishment principles </a:t>
          </a:r>
        </a:p>
      </dsp:txBody>
      <dsp:txXfrm>
        <a:off x="558924" y="86545"/>
        <a:ext cx="7294632" cy="612672"/>
      </dsp:txXfrm>
    </dsp:sp>
    <dsp:sp modelId="{2AFAD955-7F30-463A-A37E-6C831AAEE321}">
      <dsp:nvSpPr>
        <dsp:cNvPr id="0" name=""/>
        <dsp:cNvSpPr/>
      </dsp:nvSpPr>
      <dsp:spPr>
        <a:xfrm>
          <a:off x="0" y="1834636"/>
          <a:ext cx="10515600" cy="24633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79044" rIns="816127" bIns="163576" numCol="1" spcCol="1270" anchor="t" anchorCtr="0">
          <a:noAutofit/>
        </a:bodyPr>
        <a:lstStyle/>
        <a:p>
          <a:pPr marL="228600" lvl="1" indent="-228600" algn="l" defTabSz="1022350" rtl="0">
            <a:lnSpc>
              <a:spcPct val="90000"/>
            </a:lnSpc>
            <a:spcBef>
              <a:spcPct val="0"/>
            </a:spcBef>
            <a:spcAft>
              <a:spcPct val="15000"/>
            </a:spcAft>
            <a:buChar char="•"/>
          </a:pPr>
          <a:r>
            <a:rPr lang="en-US" sz="2300" b="0" kern="1200">
              <a:solidFill>
                <a:schemeClr val="bg1"/>
              </a:solidFill>
              <a:latin typeface="Cera Pro"/>
              <a:ea typeface="Calibri"/>
              <a:cs typeface="Calibri"/>
            </a:rPr>
            <a:t>Shares issued based on proportion of </a:t>
          </a:r>
          <a:r>
            <a:rPr lang="en-US" sz="2300" b="0" kern="1200">
              <a:solidFill>
                <a:srgbClr val="000000"/>
              </a:solidFill>
              <a:latin typeface="Calibri"/>
              <a:ea typeface="Calibri"/>
              <a:cs typeface="Calibri"/>
            </a:rPr>
            <a:t>capital expenditure</a:t>
          </a:r>
          <a:r>
            <a:rPr lang="en-US" sz="2300" b="0" kern="1200">
              <a:solidFill>
                <a:schemeClr val="bg1"/>
              </a:solidFill>
              <a:latin typeface="Cera Pro"/>
              <a:ea typeface="Calibri"/>
              <a:cs typeface="Calibri"/>
            </a:rPr>
            <a:t> payable to CCO by incoming party to capital expenditure programme of CCO  </a:t>
          </a:r>
        </a:p>
        <a:p>
          <a:pPr marL="228600" lvl="1" indent="-228600" algn="l" defTabSz="1022350">
            <a:lnSpc>
              <a:spcPct val="90000"/>
            </a:lnSpc>
            <a:spcBef>
              <a:spcPct val="0"/>
            </a:spcBef>
            <a:spcAft>
              <a:spcPct val="15000"/>
            </a:spcAft>
            <a:buChar char="•"/>
          </a:pPr>
          <a:r>
            <a:rPr lang="en-US" sz="2300" b="0" kern="1200">
              <a:solidFill>
                <a:schemeClr val="bg1"/>
              </a:solidFill>
              <a:latin typeface="Cera Pro"/>
              <a:ea typeface="Calibri"/>
              <a:cs typeface="Calibri"/>
            </a:rPr>
            <a:t>Must be party to a service level agreement</a:t>
          </a:r>
          <a:endParaRPr lang="en-US" sz="2300" kern="1200">
            <a:solidFill>
              <a:schemeClr val="bg1"/>
            </a:solidFill>
          </a:endParaRPr>
        </a:p>
        <a:p>
          <a:pPr marL="228600" lvl="1" indent="-228600" algn="l" defTabSz="1022350" rtl="0">
            <a:lnSpc>
              <a:spcPct val="90000"/>
            </a:lnSpc>
            <a:spcBef>
              <a:spcPct val="0"/>
            </a:spcBef>
            <a:spcAft>
              <a:spcPct val="15000"/>
            </a:spcAft>
            <a:buChar char="•"/>
          </a:pPr>
          <a:r>
            <a:rPr lang="en-US" sz="2300" kern="1200">
              <a:latin typeface="Cera Pro"/>
              <a:ea typeface="Calibri"/>
              <a:cs typeface="Calibri"/>
            </a:rPr>
            <a:t>Must accede to shareholders' agreement</a:t>
          </a:r>
        </a:p>
      </dsp:txBody>
      <dsp:txXfrm>
        <a:off x="0" y="1834636"/>
        <a:ext cx="10515600" cy="2463300"/>
      </dsp:txXfrm>
    </dsp:sp>
    <dsp:sp modelId="{00984A77-37C7-425B-95EB-F472C4F3701D}">
      <dsp:nvSpPr>
        <dsp:cNvPr id="0" name=""/>
        <dsp:cNvSpPr/>
      </dsp:nvSpPr>
      <dsp:spPr>
        <a:xfrm>
          <a:off x="525780" y="1495156"/>
          <a:ext cx="7360920" cy="678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rtl="0">
            <a:lnSpc>
              <a:spcPct val="90000"/>
            </a:lnSpc>
            <a:spcBef>
              <a:spcPct val="0"/>
            </a:spcBef>
            <a:spcAft>
              <a:spcPct val="35000"/>
            </a:spcAft>
            <a:buNone/>
          </a:pPr>
          <a:r>
            <a:rPr lang="en-US" sz="2300" b="0" kern="1200">
              <a:latin typeface="Calibri"/>
              <a:ea typeface="Calibri"/>
              <a:cs typeface="Calibri"/>
            </a:rPr>
            <a:t>Admission of new shareholders </a:t>
          </a:r>
        </a:p>
      </dsp:txBody>
      <dsp:txXfrm>
        <a:off x="558924" y="1528300"/>
        <a:ext cx="7294632" cy="61267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4168E-7FE2-4D15-A5FF-828382CC59E6}">
      <dsp:nvSpPr>
        <dsp:cNvPr id="0" name=""/>
        <dsp:cNvSpPr/>
      </dsp:nvSpPr>
      <dsp:spPr>
        <a:xfrm>
          <a:off x="3054" y="480114"/>
          <a:ext cx="2423082" cy="339231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8913" tIns="330200" rIns="188913" bIns="330200" numCol="1" spcCol="1270" anchor="t" anchorCtr="0">
          <a:noAutofit/>
        </a:bodyPr>
        <a:lstStyle/>
        <a:p>
          <a:pPr marL="0" lvl="0" indent="0" algn="l" defTabSz="622300" rtl="0">
            <a:lnSpc>
              <a:spcPct val="90000"/>
            </a:lnSpc>
            <a:spcBef>
              <a:spcPct val="0"/>
            </a:spcBef>
            <a:spcAft>
              <a:spcPct val="35000"/>
            </a:spcAft>
            <a:buNone/>
          </a:pPr>
          <a:r>
            <a:rPr lang="en-AU" sz="1400" kern="1200">
              <a:latin typeface="Calibri"/>
              <a:cs typeface="Calibri"/>
            </a:rPr>
            <a:t>Assess the </a:t>
          </a:r>
          <a:r>
            <a:rPr lang="en-US" sz="1400" kern="1200">
              <a:latin typeface="Calibri"/>
              <a:cs typeface="Calibri"/>
            </a:rPr>
            <a:t>advantages</a:t>
          </a:r>
          <a:r>
            <a:rPr lang="en-AU" sz="1400" kern="1200">
              <a:latin typeface="Calibri"/>
              <a:cs typeface="Calibri"/>
            </a:rPr>
            <a:t> and disadvantages of a minimum of two water services delivery options: existing arrangements </a:t>
          </a:r>
          <a:r>
            <a:rPr lang="en-AU" sz="1400" kern="1200">
              <a:latin typeface="Calibri"/>
              <a:ea typeface="Calibri"/>
              <a:cs typeface="Calibri"/>
            </a:rPr>
            <a:t>versus CCO or other joint arrangement (refer later slide</a:t>
          </a:r>
          <a:r>
            <a:rPr lang="en-AU" sz="1400" kern="1200">
              <a:latin typeface="Calibri"/>
              <a:cs typeface="Calibri"/>
            </a:rPr>
            <a:t> re options)</a:t>
          </a:r>
          <a:endParaRPr lang="en-US" sz="1400" kern="1200">
            <a:latin typeface="Calibri"/>
            <a:cs typeface="Calibri"/>
          </a:endParaRPr>
        </a:p>
      </dsp:txBody>
      <dsp:txXfrm>
        <a:off x="3054" y="1769194"/>
        <a:ext cx="2423082" cy="2035389"/>
      </dsp:txXfrm>
    </dsp:sp>
    <dsp:sp modelId="{B82E3EDE-03B5-4F96-A6D7-01AF2348C931}">
      <dsp:nvSpPr>
        <dsp:cNvPr id="0" name=""/>
        <dsp:cNvSpPr/>
      </dsp:nvSpPr>
      <dsp:spPr>
        <a:xfrm>
          <a:off x="938891" y="1056183"/>
          <a:ext cx="551407" cy="544018"/>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43" tIns="12700" rIns="79343" bIns="12700" numCol="1" spcCol="1270" anchor="ctr" anchorCtr="0">
          <a:noAutofit/>
        </a:bodyPr>
        <a:lstStyle/>
        <a:p>
          <a:pPr marL="0" lvl="0" indent="0" algn="ctr" defTabSz="1111250">
            <a:lnSpc>
              <a:spcPct val="90000"/>
            </a:lnSpc>
            <a:spcBef>
              <a:spcPct val="0"/>
            </a:spcBef>
            <a:spcAft>
              <a:spcPct val="35000"/>
            </a:spcAft>
            <a:buNone/>
          </a:pPr>
          <a:r>
            <a:rPr lang="en-US" sz="2500" kern="1200"/>
            <a:t>1</a:t>
          </a:r>
        </a:p>
      </dsp:txBody>
      <dsp:txXfrm>
        <a:off x="1019643" y="1135853"/>
        <a:ext cx="389903" cy="384678"/>
      </dsp:txXfrm>
    </dsp:sp>
    <dsp:sp modelId="{6483F6F1-0F06-4FB8-A947-FE2055A21CCF}">
      <dsp:nvSpPr>
        <dsp:cNvPr id="0" name=""/>
        <dsp:cNvSpPr/>
      </dsp:nvSpPr>
      <dsp:spPr>
        <a:xfrm>
          <a:off x="3054" y="3872357"/>
          <a:ext cx="2423082"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7934C3-9B1F-40B5-8DEE-609B6C4DEF20}">
      <dsp:nvSpPr>
        <dsp:cNvPr id="0" name=""/>
        <dsp:cNvSpPr/>
      </dsp:nvSpPr>
      <dsp:spPr>
        <a:xfrm>
          <a:off x="2668444" y="480114"/>
          <a:ext cx="2423082" cy="3392315"/>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8913" tIns="330200" rIns="188913" bIns="330200" numCol="1" spcCol="1270" anchor="t" anchorCtr="0">
          <a:noAutofit/>
        </a:bodyPr>
        <a:lstStyle/>
        <a:p>
          <a:pPr marL="0" lvl="0" indent="0" algn="l" defTabSz="622300" rtl="0">
            <a:lnSpc>
              <a:spcPct val="90000"/>
            </a:lnSpc>
            <a:spcBef>
              <a:spcPct val="0"/>
            </a:spcBef>
            <a:spcAft>
              <a:spcPct val="35000"/>
            </a:spcAft>
            <a:buNone/>
          </a:pPr>
          <a:r>
            <a:rPr lang="en-US" sz="1400" kern="1200">
              <a:latin typeface="Calibri"/>
              <a:cs typeface="Calibri"/>
            </a:rPr>
            <a:t>Carry out an analysis of each option</a:t>
          </a:r>
          <a:r>
            <a:rPr lang="en-US" sz="1400" kern="1200">
              <a:latin typeface="Calibri"/>
              <a:ea typeface="Calibri"/>
              <a:cs typeface="Calibri"/>
            </a:rPr>
            <a:t> – with regard to rates, debt, levels of service and water charges</a:t>
          </a:r>
          <a:endParaRPr lang="en-US" sz="1400" kern="1200"/>
        </a:p>
      </dsp:txBody>
      <dsp:txXfrm>
        <a:off x="2668444" y="1769194"/>
        <a:ext cx="2423082" cy="2035389"/>
      </dsp:txXfrm>
    </dsp:sp>
    <dsp:sp modelId="{94CB1AD9-5911-49A4-903B-F646A0E11F90}">
      <dsp:nvSpPr>
        <dsp:cNvPr id="0" name=""/>
        <dsp:cNvSpPr/>
      </dsp:nvSpPr>
      <dsp:spPr>
        <a:xfrm>
          <a:off x="3585465" y="1056183"/>
          <a:ext cx="589041" cy="544018"/>
        </a:xfrm>
        <a:prstGeom prst="ellips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43" tIns="12700" rIns="79343" bIns="12700" numCol="1" spcCol="1270" anchor="ctr" anchorCtr="0">
          <a:noAutofit/>
        </a:bodyPr>
        <a:lstStyle/>
        <a:p>
          <a:pPr marL="0" lvl="0" indent="0" algn="ctr" defTabSz="1111250">
            <a:lnSpc>
              <a:spcPct val="90000"/>
            </a:lnSpc>
            <a:spcBef>
              <a:spcPct val="0"/>
            </a:spcBef>
            <a:spcAft>
              <a:spcPct val="35000"/>
            </a:spcAft>
            <a:buNone/>
          </a:pPr>
          <a:r>
            <a:rPr lang="en-US" sz="2500" kern="1200"/>
            <a:t>2</a:t>
          </a:r>
        </a:p>
      </dsp:txBody>
      <dsp:txXfrm>
        <a:off x="3671728" y="1135853"/>
        <a:ext cx="416515" cy="384678"/>
      </dsp:txXfrm>
    </dsp:sp>
    <dsp:sp modelId="{25440A5E-6DE8-4D89-9046-6393F44296BB}">
      <dsp:nvSpPr>
        <dsp:cNvPr id="0" name=""/>
        <dsp:cNvSpPr/>
      </dsp:nvSpPr>
      <dsp:spPr>
        <a:xfrm>
          <a:off x="2668444" y="3872357"/>
          <a:ext cx="2423082"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2FF9E-48ED-492C-84AC-037AE0E2FBFF}">
      <dsp:nvSpPr>
        <dsp:cNvPr id="0" name=""/>
        <dsp:cNvSpPr/>
      </dsp:nvSpPr>
      <dsp:spPr>
        <a:xfrm>
          <a:off x="5333835" y="480114"/>
          <a:ext cx="2423082" cy="3392315"/>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8913" tIns="330200" rIns="188913" bIns="330200" numCol="1" spcCol="1270" anchor="t" anchorCtr="0">
          <a:noAutofit/>
        </a:bodyPr>
        <a:lstStyle/>
        <a:p>
          <a:pPr marL="0" lvl="0" indent="0" algn="l" defTabSz="622300" rtl="0">
            <a:lnSpc>
              <a:spcPct val="90000"/>
            </a:lnSpc>
            <a:spcBef>
              <a:spcPct val="0"/>
            </a:spcBef>
            <a:spcAft>
              <a:spcPct val="35000"/>
            </a:spcAft>
            <a:buNone/>
          </a:pPr>
          <a:r>
            <a:rPr lang="en-AU" sz="1400" kern="1200">
              <a:latin typeface="Calibri"/>
              <a:cs typeface="Calibri"/>
            </a:rPr>
            <a:t>Identify the preferred option</a:t>
          </a:r>
          <a:r>
            <a:rPr lang="en-AU" sz="1400" kern="1200">
              <a:latin typeface="Calibri"/>
              <a:ea typeface="Calibri"/>
              <a:cs typeface="Calibri"/>
            </a:rPr>
            <a:t> and  make analysis of other option publicly available as part of consultation</a:t>
          </a:r>
          <a:endParaRPr lang="en-US" sz="1400" kern="1200">
            <a:latin typeface="Cera Pro"/>
            <a:cs typeface="Calibri"/>
          </a:endParaRPr>
        </a:p>
      </dsp:txBody>
      <dsp:txXfrm>
        <a:off x="5333835" y="1769194"/>
        <a:ext cx="2423082" cy="2035389"/>
      </dsp:txXfrm>
    </dsp:sp>
    <dsp:sp modelId="{563AE2CA-EAFB-4E35-B22E-06A6143A5978}">
      <dsp:nvSpPr>
        <dsp:cNvPr id="0" name=""/>
        <dsp:cNvSpPr/>
      </dsp:nvSpPr>
      <dsp:spPr>
        <a:xfrm>
          <a:off x="6261536" y="1056183"/>
          <a:ext cx="567680" cy="544018"/>
        </a:xfrm>
        <a:prstGeom prst="ellips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43" tIns="12700" rIns="79343" bIns="12700" numCol="1" spcCol="1270" anchor="ctr" anchorCtr="0">
          <a:noAutofit/>
        </a:bodyPr>
        <a:lstStyle/>
        <a:p>
          <a:pPr marL="0" lvl="0" indent="0" algn="ctr" defTabSz="1111250">
            <a:lnSpc>
              <a:spcPct val="90000"/>
            </a:lnSpc>
            <a:spcBef>
              <a:spcPct val="0"/>
            </a:spcBef>
            <a:spcAft>
              <a:spcPct val="35000"/>
            </a:spcAft>
            <a:buNone/>
          </a:pPr>
          <a:r>
            <a:rPr lang="en-US" sz="2500" kern="1200"/>
            <a:t>3</a:t>
          </a:r>
        </a:p>
      </dsp:txBody>
      <dsp:txXfrm>
        <a:off x="6344671" y="1135853"/>
        <a:ext cx="401410" cy="384678"/>
      </dsp:txXfrm>
    </dsp:sp>
    <dsp:sp modelId="{DEFFF205-0524-4014-96EA-DE2392F048C1}">
      <dsp:nvSpPr>
        <dsp:cNvPr id="0" name=""/>
        <dsp:cNvSpPr/>
      </dsp:nvSpPr>
      <dsp:spPr>
        <a:xfrm>
          <a:off x="5333835" y="3872357"/>
          <a:ext cx="2423082" cy="72"/>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36887F-F1F0-45CB-A421-0EA298E6F6FB}">
      <dsp:nvSpPr>
        <dsp:cNvPr id="0" name=""/>
        <dsp:cNvSpPr/>
      </dsp:nvSpPr>
      <dsp:spPr>
        <a:xfrm>
          <a:off x="7999226" y="480114"/>
          <a:ext cx="2423082" cy="339231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8913" tIns="330200" rIns="188913" bIns="330200" numCol="1" spcCol="1270" anchor="t" anchorCtr="0">
          <a:noAutofit/>
        </a:bodyPr>
        <a:lstStyle/>
        <a:p>
          <a:pPr marL="0" lvl="0" indent="0" algn="l" defTabSz="622300" rtl="0">
            <a:lnSpc>
              <a:spcPct val="90000"/>
            </a:lnSpc>
            <a:spcBef>
              <a:spcPct val="0"/>
            </a:spcBef>
            <a:spcAft>
              <a:spcPct val="35000"/>
            </a:spcAft>
            <a:buNone/>
          </a:pPr>
          <a:r>
            <a:rPr lang="en-AU" sz="1400" kern="1200">
              <a:latin typeface="Calibri"/>
              <a:cs typeface="Calibri"/>
            </a:rPr>
            <a:t>Decide the future water services delivery model after public consultation and include model in its water services delivery plan (due 3 September 2025) together with implementation plan</a:t>
          </a:r>
        </a:p>
      </dsp:txBody>
      <dsp:txXfrm>
        <a:off x="7999226" y="1769194"/>
        <a:ext cx="2423082" cy="2035389"/>
      </dsp:txXfrm>
    </dsp:sp>
    <dsp:sp modelId="{53573725-64C1-4AE1-9CD3-D7B152D3A35F}">
      <dsp:nvSpPr>
        <dsp:cNvPr id="0" name=""/>
        <dsp:cNvSpPr/>
      </dsp:nvSpPr>
      <dsp:spPr>
        <a:xfrm>
          <a:off x="8937608" y="1056183"/>
          <a:ext cx="546318" cy="544018"/>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9343" tIns="12700" rIns="79343" bIns="12700" numCol="1" spcCol="1270" anchor="ctr" anchorCtr="0">
          <a:noAutofit/>
        </a:bodyPr>
        <a:lstStyle/>
        <a:p>
          <a:pPr marL="0" lvl="0" indent="0" algn="ctr" defTabSz="1111250">
            <a:lnSpc>
              <a:spcPct val="90000"/>
            </a:lnSpc>
            <a:spcBef>
              <a:spcPct val="0"/>
            </a:spcBef>
            <a:spcAft>
              <a:spcPct val="35000"/>
            </a:spcAft>
            <a:buNone/>
          </a:pPr>
          <a:r>
            <a:rPr lang="en-US" sz="2500" kern="1200"/>
            <a:t>4</a:t>
          </a:r>
        </a:p>
      </dsp:txBody>
      <dsp:txXfrm>
        <a:off x="9017614" y="1135853"/>
        <a:ext cx="386306" cy="384678"/>
      </dsp:txXfrm>
    </dsp:sp>
    <dsp:sp modelId="{EC374175-2A3A-47C3-BC35-EB7C0CE4300E}">
      <dsp:nvSpPr>
        <dsp:cNvPr id="0" name=""/>
        <dsp:cNvSpPr/>
      </dsp:nvSpPr>
      <dsp:spPr>
        <a:xfrm>
          <a:off x="7999226" y="3872357"/>
          <a:ext cx="2423082" cy="7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04D8F-2AF5-49BD-860F-A60F2888B288}">
      <dsp:nvSpPr>
        <dsp:cNvPr id="0" name=""/>
        <dsp:cNvSpPr/>
      </dsp:nvSpPr>
      <dsp:spPr>
        <a:xfrm>
          <a:off x="0" y="217966"/>
          <a:ext cx="10515600" cy="10032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nominal asset owning CCO; and </a:t>
          </a:r>
        </a:p>
        <a:p>
          <a:pPr marL="114300" lvl="1" indent="-114300" algn="l" defTabSz="577850">
            <a:lnSpc>
              <a:spcPct val="90000"/>
            </a:lnSpc>
            <a:spcBef>
              <a:spcPct val="0"/>
            </a:spcBef>
            <a:spcAft>
              <a:spcPct val="15000"/>
            </a:spcAft>
            <a:buChar char="•"/>
          </a:pPr>
          <a:r>
            <a:rPr lang="en-US" sz="1300" kern="1200"/>
            <a:t>non-asset owning CCO </a:t>
          </a:r>
        </a:p>
        <a:p>
          <a:pPr marL="114300" lvl="1" indent="-114300" algn="l" defTabSz="577850">
            <a:lnSpc>
              <a:spcPct val="90000"/>
            </a:lnSpc>
            <a:spcBef>
              <a:spcPct val="0"/>
            </a:spcBef>
            <a:spcAft>
              <a:spcPct val="15000"/>
            </a:spcAft>
            <a:buChar char="•"/>
          </a:pPr>
          <a:r>
            <a:rPr lang="en-US" sz="1300" kern="1200"/>
            <a:t>(refer Appendix for detail on differences between the two)</a:t>
          </a:r>
        </a:p>
      </dsp:txBody>
      <dsp:txXfrm>
        <a:off x="0" y="217966"/>
        <a:ext cx="10515600" cy="1003275"/>
      </dsp:txXfrm>
    </dsp:sp>
    <dsp:sp modelId="{97CE4D3A-8E3D-45B2-BCB7-8FDD22AE5919}">
      <dsp:nvSpPr>
        <dsp:cNvPr id="0" name=""/>
        <dsp:cNvSpPr/>
      </dsp:nvSpPr>
      <dsp:spPr>
        <a:xfrm>
          <a:off x="525780" y="26086"/>
          <a:ext cx="736092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b="1" kern="1200"/>
            <a:t>Biweekly meetings held by CE Forum to design</a:t>
          </a:r>
          <a:r>
            <a:rPr lang="en-US" sz="1300" kern="1200"/>
            <a:t> a:</a:t>
          </a:r>
        </a:p>
      </dsp:txBody>
      <dsp:txXfrm>
        <a:off x="544514" y="44820"/>
        <a:ext cx="7323452" cy="346292"/>
      </dsp:txXfrm>
    </dsp:sp>
    <dsp:sp modelId="{1AF04032-E9CB-4839-B6D1-EA0D57DF7FD3}">
      <dsp:nvSpPr>
        <dsp:cNvPr id="0" name=""/>
        <dsp:cNvSpPr/>
      </dsp:nvSpPr>
      <dsp:spPr>
        <a:xfrm>
          <a:off x="0" y="1483321"/>
          <a:ext cx="10515600" cy="1392300"/>
        </a:xfrm>
        <a:prstGeom prst="rect">
          <a:avLst/>
        </a:prstGeom>
        <a:solidFill>
          <a:schemeClr val="lt1">
            <a:alpha val="90000"/>
            <a:hueOff val="0"/>
            <a:satOff val="0"/>
            <a:lumOff val="0"/>
            <a:alphaOff val="0"/>
          </a:schemeClr>
        </a:solidFill>
        <a:ln w="6350" cap="flat" cmpd="sng" algn="ctr">
          <a:solidFill>
            <a:schemeClr val="accent2">
              <a:hueOff val="-4824593"/>
              <a:satOff val="-12933"/>
              <a:lumOff val="754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Nominal CCO designed on basis it will be a utility company </a:t>
          </a:r>
        </a:p>
        <a:p>
          <a:pPr marL="114300" lvl="1" indent="-114300" algn="l" defTabSz="577850" rtl="0">
            <a:lnSpc>
              <a:spcPct val="90000"/>
            </a:lnSpc>
            <a:spcBef>
              <a:spcPct val="0"/>
            </a:spcBef>
            <a:spcAft>
              <a:spcPct val="15000"/>
            </a:spcAft>
            <a:buChar char="•"/>
          </a:pPr>
          <a:r>
            <a:rPr lang="en-US" sz="1300" kern="1200"/>
            <a:t>CCO must be able to deliver a better financial position than councils but have </a:t>
          </a:r>
          <a:r>
            <a:rPr lang="en-US" sz="1300" kern="1200">
              <a:latin typeface="Cera Pro"/>
            </a:rPr>
            <a:t>effective mechanisms</a:t>
          </a:r>
          <a:r>
            <a:rPr lang="en-US" sz="1300" kern="1200"/>
            <a:t> for local voice and influence </a:t>
          </a:r>
        </a:p>
        <a:p>
          <a:pPr marL="114300" lvl="1" indent="-114300" algn="l" defTabSz="577850">
            <a:lnSpc>
              <a:spcPct val="90000"/>
            </a:lnSpc>
            <a:spcBef>
              <a:spcPct val="0"/>
            </a:spcBef>
            <a:spcAft>
              <a:spcPct val="15000"/>
            </a:spcAft>
            <a:buChar char="•"/>
          </a:pPr>
          <a:r>
            <a:rPr lang="en-US" sz="1300" kern="1200"/>
            <a:t>Assume any driver to join the nominal CCO will be purely financial </a:t>
          </a:r>
        </a:p>
        <a:p>
          <a:pPr marL="114300" lvl="1" indent="-114300" algn="l" defTabSz="577850" rtl="0">
            <a:lnSpc>
              <a:spcPct val="90000"/>
            </a:lnSpc>
            <a:spcBef>
              <a:spcPct val="0"/>
            </a:spcBef>
            <a:spcAft>
              <a:spcPct val="15000"/>
            </a:spcAft>
            <a:buChar char="•"/>
          </a:pPr>
          <a:r>
            <a:rPr lang="en-US" sz="1300" kern="1200"/>
            <a:t>For smaller councils, the question is </a:t>
          </a:r>
          <a:r>
            <a:rPr lang="en-US" sz="1300" kern="1200">
              <a:latin typeface="Cera Pro"/>
            </a:rPr>
            <a:t>assurance that their needs will be met in a larger </a:t>
          </a:r>
          <a:r>
            <a:rPr lang="en-US" sz="1300" kern="1200" err="1">
              <a:latin typeface="Cera Pro"/>
            </a:rPr>
            <a:t>organisation</a:t>
          </a:r>
          <a:r>
            <a:rPr lang="en-US" sz="1300" kern="1200">
              <a:latin typeface="Cera Pro"/>
            </a:rPr>
            <a:t>  </a:t>
          </a:r>
        </a:p>
      </dsp:txBody>
      <dsp:txXfrm>
        <a:off x="0" y="1483321"/>
        <a:ext cx="10515600" cy="1392300"/>
      </dsp:txXfrm>
    </dsp:sp>
    <dsp:sp modelId="{CE45886C-A4BB-4331-AFC8-246D23C35AAA}">
      <dsp:nvSpPr>
        <dsp:cNvPr id="0" name=""/>
        <dsp:cNvSpPr/>
      </dsp:nvSpPr>
      <dsp:spPr>
        <a:xfrm>
          <a:off x="525780" y="1291441"/>
          <a:ext cx="7360920" cy="383760"/>
        </a:xfrm>
        <a:prstGeom prst="roundRect">
          <a:avLst/>
        </a:prstGeom>
        <a:gradFill rotWithShape="0">
          <a:gsLst>
            <a:gs pos="0">
              <a:schemeClr val="accent2">
                <a:hueOff val="-4824593"/>
                <a:satOff val="-12933"/>
                <a:lumOff val="7549"/>
                <a:alphaOff val="0"/>
                <a:satMod val="103000"/>
                <a:lumMod val="102000"/>
                <a:tint val="94000"/>
              </a:schemeClr>
            </a:gs>
            <a:gs pos="50000">
              <a:schemeClr val="accent2">
                <a:hueOff val="-4824593"/>
                <a:satOff val="-12933"/>
                <a:lumOff val="7549"/>
                <a:alphaOff val="0"/>
                <a:satMod val="110000"/>
                <a:lumMod val="100000"/>
                <a:shade val="100000"/>
              </a:schemeClr>
            </a:gs>
            <a:gs pos="100000">
              <a:schemeClr val="accent2">
                <a:hueOff val="-4824593"/>
                <a:satOff val="-12933"/>
                <a:lumOff val="75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b="1" kern="1200"/>
            <a:t>Guiding aspirations</a:t>
          </a:r>
          <a:endParaRPr lang="en-US" sz="1300" kern="1200"/>
        </a:p>
      </dsp:txBody>
      <dsp:txXfrm>
        <a:off x="544514" y="1310175"/>
        <a:ext cx="7323452" cy="346292"/>
      </dsp:txXfrm>
    </dsp:sp>
    <dsp:sp modelId="{210ECCB7-ED41-4953-B382-84FE50B3EEFE}">
      <dsp:nvSpPr>
        <dsp:cNvPr id="0" name=""/>
        <dsp:cNvSpPr/>
      </dsp:nvSpPr>
      <dsp:spPr>
        <a:xfrm>
          <a:off x="0" y="3137701"/>
          <a:ext cx="10515600" cy="1187550"/>
        </a:xfrm>
        <a:prstGeom prst="rect">
          <a:avLst/>
        </a:prstGeom>
        <a:solidFill>
          <a:schemeClr val="lt1">
            <a:alpha val="90000"/>
            <a:hueOff val="0"/>
            <a:satOff val="0"/>
            <a:lumOff val="0"/>
            <a:alphaOff val="0"/>
          </a:schemeClr>
        </a:solidFill>
        <a:ln w="6350" cap="flat" cmpd="sng" algn="ctr">
          <a:solidFill>
            <a:schemeClr val="accent2">
              <a:hueOff val="-9649186"/>
              <a:satOff val="-25865"/>
              <a:lumOff val="1509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rtl="0">
            <a:lnSpc>
              <a:spcPct val="90000"/>
            </a:lnSpc>
            <a:spcBef>
              <a:spcPct val="0"/>
            </a:spcBef>
            <a:spcAft>
              <a:spcPct val="15000"/>
            </a:spcAft>
            <a:buChar char="•"/>
          </a:pPr>
          <a:r>
            <a:rPr lang="en-US" sz="1300" b="1" kern="1200" dirty="0">
              <a:latin typeface="Cera Pro"/>
            </a:rPr>
            <a:t>Asset owning CCO is recommended nominal option as has potential to create most benefits</a:t>
          </a:r>
          <a:r>
            <a:rPr lang="en-US" sz="1300" kern="1200" dirty="0">
              <a:latin typeface="Cera Pro"/>
            </a:rPr>
            <a:t> </a:t>
          </a:r>
        </a:p>
        <a:p>
          <a:pPr marL="114300" lvl="1" indent="-114300" algn="l" defTabSz="577850" rtl="0">
            <a:lnSpc>
              <a:spcPct val="90000"/>
            </a:lnSpc>
            <a:spcBef>
              <a:spcPct val="0"/>
            </a:spcBef>
            <a:spcAft>
              <a:spcPct val="15000"/>
            </a:spcAft>
            <a:buChar char="•"/>
          </a:pPr>
          <a:r>
            <a:rPr lang="en-US" sz="1300" kern="1200">
              <a:latin typeface="Cera Pro"/>
            </a:rPr>
            <a:t>Financial modelling of regional model to worked on with DIA based on information they have</a:t>
          </a:r>
        </a:p>
        <a:p>
          <a:pPr marL="114300" lvl="1" indent="-114300" algn="l" defTabSz="577850" rtl="0">
            <a:lnSpc>
              <a:spcPct val="90000"/>
            </a:lnSpc>
            <a:spcBef>
              <a:spcPct val="0"/>
            </a:spcBef>
            <a:spcAft>
              <a:spcPct val="15000"/>
            </a:spcAft>
            <a:buChar char="•"/>
          </a:pPr>
          <a:r>
            <a:rPr lang="en-US" sz="1300" kern="1200">
              <a:latin typeface="Cera Pro"/>
            </a:rPr>
            <a:t>Councils who do not join can explore separate joint arrangement with a CCO formed if more beneficial than existing arrangements – needs to be negotiated with Councils who commit to a CCO</a:t>
          </a:r>
        </a:p>
      </dsp:txBody>
      <dsp:txXfrm>
        <a:off x="0" y="3137701"/>
        <a:ext cx="10515600" cy="1187550"/>
      </dsp:txXfrm>
    </dsp:sp>
    <dsp:sp modelId="{179A721B-1288-495C-A5A1-EDED7AA08E3B}">
      <dsp:nvSpPr>
        <dsp:cNvPr id="0" name=""/>
        <dsp:cNvSpPr/>
      </dsp:nvSpPr>
      <dsp:spPr>
        <a:xfrm>
          <a:off x="525780" y="2945821"/>
          <a:ext cx="7360920" cy="383760"/>
        </a:xfrm>
        <a:prstGeom prst="roundRect">
          <a:avLst/>
        </a:prstGeom>
        <a:gradFill rotWithShape="0">
          <a:gsLst>
            <a:gs pos="0">
              <a:schemeClr val="accent2">
                <a:hueOff val="-9649186"/>
                <a:satOff val="-25865"/>
                <a:lumOff val="15098"/>
                <a:alphaOff val="0"/>
                <a:satMod val="103000"/>
                <a:lumMod val="102000"/>
                <a:tint val="94000"/>
              </a:schemeClr>
            </a:gs>
            <a:gs pos="50000">
              <a:schemeClr val="accent2">
                <a:hueOff val="-9649186"/>
                <a:satOff val="-25865"/>
                <a:lumOff val="15098"/>
                <a:alphaOff val="0"/>
                <a:satMod val="110000"/>
                <a:lumMod val="100000"/>
                <a:shade val="100000"/>
              </a:schemeClr>
            </a:gs>
            <a:gs pos="100000">
              <a:schemeClr val="accent2">
                <a:hueOff val="-9649186"/>
                <a:satOff val="-25865"/>
                <a:lumOff val="1509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kern="1200">
              <a:latin typeface="Cera Pro"/>
            </a:rPr>
            <a:t>Recommendation </a:t>
          </a:r>
          <a:endParaRPr lang="en-US" sz="1300" kern="1200"/>
        </a:p>
      </dsp:txBody>
      <dsp:txXfrm>
        <a:off x="544514" y="2964555"/>
        <a:ext cx="7323452" cy="34629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A800F-B963-4DA0-A04A-F1C66900C980}">
      <dsp:nvSpPr>
        <dsp:cNvPr id="0" name=""/>
        <dsp:cNvSpPr/>
      </dsp:nvSpPr>
      <dsp:spPr>
        <a:xfrm>
          <a:off x="0" y="54297"/>
          <a:ext cx="6291714" cy="13057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Water services delivery plans (due 3 September 2025).  Must include future service delivery option that is financially sustainable (revenue sufficiency and investment sufficiency)</a:t>
          </a:r>
          <a:endParaRPr lang="en-US" sz="1800" kern="1200"/>
        </a:p>
      </dsp:txBody>
      <dsp:txXfrm>
        <a:off x="63740" y="118037"/>
        <a:ext cx="6164234" cy="1178239"/>
      </dsp:txXfrm>
    </dsp:sp>
    <dsp:sp modelId="{13D22E15-B0E1-43C8-BCE4-C7FB80997EBB}">
      <dsp:nvSpPr>
        <dsp:cNvPr id="0" name=""/>
        <dsp:cNvSpPr/>
      </dsp:nvSpPr>
      <dsp:spPr>
        <a:xfrm>
          <a:off x="0" y="1411857"/>
          <a:ext cx="6291714" cy="1305719"/>
        </a:xfrm>
        <a:prstGeom prst="roundRect">
          <a:avLst/>
        </a:prstGeom>
        <a:solidFill>
          <a:schemeClr val="accent2">
            <a:hueOff val="-4824593"/>
            <a:satOff val="-12933"/>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a:t>Service delivery options per DIA Guidance </a:t>
          </a:r>
          <a:endParaRPr lang="en-US" sz="1800" kern="1200"/>
        </a:p>
      </dsp:txBody>
      <dsp:txXfrm>
        <a:off x="63740" y="1475597"/>
        <a:ext cx="6164234" cy="1178239"/>
      </dsp:txXfrm>
    </dsp:sp>
    <dsp:sp modelId="{F8F5557F-45AD-4808-B232-94E842664DD9}">
      <dsp:nvSpPr>
        <dsp:cNvPr id="0" name=""/>
        <dsp:cNvSpPr/>
      </dsp:nvSpPr>
      <dsp:spPr>
        <a:xfrm>
          <a:off x="0" y="2717577"/>
          <a:ext cx="6291714"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762"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AU" sz="1400" kern="1200"/>
            <a:t>Option 1: inhouse business unit</a:t>
          </a:r>
          <a:endParaRPr lang="en-US" sz="1400" kern="1200"/>
        </a:p>
        <a:p>
          <a:pPr marL="114300" lvl="1" indent="-114300" algn="l" defTabSz="622300">
            <a:lnSpc>
              <a:spcPct val="90000"/>
            </a:lnSpc>
            <a:spcBef>
              <a:spcPct val="0"/>
            </a:spcBef>
            <a:spcAft>
              <a:spcPct val="20000"/>
            </a:spcAft>
            <a:buChar char="•"/>
          </a:pPr>
          <a:r>
            <a:rPr lang="en-AU" sz="1400" kern="1200"/>
            <a:t>Option 2: single Council owned CCO</a:t>
          </a:r>
          <a:endParaRPr lang="en-US" sz="1400" kern="1200"/>
        </a:p>
        <a:p>
          <a:pPr marL="114300" lvl="1" indent="-114300" algn="l" defTabSz="622300">
            <a:lnSpc>
              <a:spcPct val="90000"/>
            </a:lnSpc>
            <a:spcBef>
              <a:spcPct val="0"/>
            </a:spcBef>
            <a:spcAft>
              <a:spcPct val="20000"/>
            </a:spcAft>
            <a:buChar char="•"/>
          </a:pPr>
          <a:r>
            <a:rPr lang="en-AU" sz="1400" kern="1200">
              <a:solidFill>
                <a:schemeClr val="accent5"/>
              </a:solidFill>
            </a:rPr>
            <a:t>Option 3: multi-Council owned CCO </a:t>
          </a:r>
          <a:endParaRPr lang="en-US" sz="1400" kern="1200">
            <a:solidFill>
              <a:schemeClr val="accent5"/>
            </a:solidFill>
          </a:endParaRPr>
        </a:p>
        <a:p>
          <a:pPr marL="114300" lvl="1" indent="-114300" algn="l" defTabSz="622300">
            <a:lnSpc>
              <a:spcPct val="90000"/>
            </a:lnSpc>
            <a:spcBef>
              <a:spcPct val="0"/>
            </a:spcBef>
            <a:spcAft>
              <a:spcPct val="20000"/>
            </a:spcAft>
            <a:buChar char="•"/>
          </a:pPr>
          <a:r>
            <a:rPr lang="en-US" sz="1400" kern="1200"/>
            <a:t>Option 4: mixed Council/ consumer trust owned water </a:t>
          </a:r>
          <a:r>
            <a:rPr lang="en-US" sz="1400" kern="1200" err="1"/>
            <a:t>organisation</a:t>
          </a:r>
          <a:endParaRPr lang="en-US" sz="1400" kern="1200"/>
        </a:p>
        <a:p>
          <a:pPr marL="114300" lvl="1" indent="-114300" algn="l" defTabSz="622300">
            <a:lnSpc>
              <a:spcPct val="90000"/>
            </a:lnSpc>
            <a:spcBef>
              <a:spcPct val="0"/>
            </a:spcBef>
            <a:spcAft>
              <a:spcPct val="20000"/>
            </a:spcAft>
            <a:buChar char="•"/>
          </a:pPr>
          <a:r>
            <a:rPr lang="en-AU" sz="1400" kern="1200"/>
            <a:t>Option 5: some other form of arrangement that meets minimum legislative requirements</a:t>
          </a:r>
          <a:endParaRPr lang="en-US" sz="1400" kern="1200"/>
        </a:p>
      </dsp:txBody>
      <dsp:txXfrm>
        <a:off x="0" y="2717577"/>
        <a:ext cx="6291714" cy="1453140"/>
      </dsp:txXfrm>
    </dsp:sp>
    <dsp:sp modelId="{018A43A6-3152-4F39-92F7-3E06B04B7055}">
      <dsp:nvSpPr>
        <dsp:cNvPr id="0" name=""/>
        <dsp:cNvSpPr/>
      </dsp:nvSpPr>
      <dsp:spPr>
        <a:xfrm>
          <a:off x="0" y="4170717"/>
          <a:ext cx="6291714" cy="1305719"/>
        </a:xfrm>
        <a:prstGeom prst="roundRect">
          <a:avLst/>
        </a:prstGeom>
        <a:solidFill>
          <a:schemeClr val="accent2">
            <a:hueOff val="-9649186"/>
            <a:satOff val="-25865"/>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a:solidFill>
                <a:schemeClr val="tx1"/>
              </a:solidFill>
              <a:latin typeface="Cera Pro"/>
            </a:rPr>
            <a:t>BOP CCO option provides</a:t>
          </a:r>
          <a:r>
            <a:rPr lang="en-US" sz="1800" b="1" kern="1200">
              <a:solidFill>
                <a:schemeClr val="tx1"/>
              </a:solidFill>
            </a:rPr>
            <a:t> each council with </a:t>
          </a:r>
          <a:r>
            <a:rPr lang="en-US" sz="1800" b="1" kern="1200">
              <a:solidFill>
                <a:schemeClr val="tx1"/>
              </a:solidFill>
              <a:latin typeface="Cera Pro"/>
            </a:rPr>
            <a:t>a</a:t>
          </a:r>
          <a:r>
            <a:rPr lang="en-US" sz="1800" b="1" kern="1200">
              <a:solidFill>
                <a:schemeClr val="tx1"/>
              </a:solidFill>
            </a:rPr>
            <a:t> </a:t>
          </a:r>
          <a:r>
            <a:rPr lang="en-US" sz="1800" b="1" kern="1200">
              <a:solidFill>
                <a:schemeClr val="tx1"/>
              </a:solidFill>
              <a:latin typeface="Cera Pro"/>
            </a:rPr>
            <a:t>clear </a:t>
          </a:r>
          <a:r>
            <a:rPr lang="en-US" sz="1800" b="1" kern="1200">
              <a:solidFill>
                <a:schemeClr val="tx1"/>
              </a:solidFill>
            </a:rPr>
            <a:t>option to assess and, where reasonably practicable, to support public consultation.  </a:t>
          </a:r>
        </a:p>
      </dsp:txBody>
      <dsp:txXfrm>
        <a:off x="63740" y="4234457"/>
        <a:ext cx="6164234" cy="117823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B64B5-3765-4EC0-8BD6-612786D1A247}">
      <dsp:nvSpPr>
        <dsp:cNvPr id="0" name=""/>
        <dsp:cNvSpPr/>
      </dsp:nvSpPr>
      <dsp:spPr>
        <a:xfrm>
          <a:off x="0" y="0"/>
          <a:ext cx="7881486" cy="195810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kern="1200">
              <a:latin typeface="Arial"/>
              <a:cs typeface="Arial"/>
            </a:rPr>
            <a:t>Financial modelling of nominal asset owning Bay of Plenty CCO continued with DIA support</a:t>
          </a:r>
        </a:p>
      </dsp:txBody>
      <dsp:txXfrm>
        <a:off x="57351" y="57351"/>
        <a:ext cx="5857634" cy="1843400"/>
      </dsp:txXfrm>
    </dsp:sp>
    <dsp:sp modelId="{67413EB8-34E0-457C-8CDC-606578C9E05B}">
      <dsp:nvSpPr>
        <dsp:cNvPr id="0" name=""/>
        <dsp:cNvSpPr/>
      </dsp:nvSpPr>
      <dsp:spPr>
        <a:xfrm>
          <a:off x="1390850" y="2393235"/>
          <a:ext cx="7881486" cy="1958102"/>
        </a:xfrm>
        <a:prstGeom prst="roundRect">
          <a:avLst>
            <a:gd name="adj" fmla="val 10000"/>
          </a:avLst>
        </a:prstGeom>
        <a:solidFill>
          <a:schemeClr val="accent2">
            <a:hueOff val="-9649186"/>
            <a:satOff val="-25865"/>
            <a:lumOff val="150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0" i="0" kern="1200">
              <a:latin typeface="Arial"/>
              <a:cs typeface="Arial"/>
            </a:rPr>
            <a:t>If BOP Councils consult with the public on the regional CCO model, the design will be lifted from this work and the key messages across councils will be aligned</a:t>
          </a:r>
          <a:endParaRPr lang="en-US" sz="2400" b="0" i="0" kern="1200">
            <a:latin typeface="Cera Pro"/>
            <a:cs typeface="Arial"/>
          </a:endParaRPr>
        </a:p>
      </dsp:txBody>
      <dsp:txXfrm>
        <a:off x="1448201" y="2450586"/>
        <a:ext cx="5103167" cy="1843400"/>
      </dsp:txXfrm>
    </dsp:sp>
    <dsp:sp modelId="{BC48690A-987F-4168-A674-E658C1D7384C}">
      <dsp:nvSpPr>
        <dsp:cNvPr id="0" name=""/>
        <dsp:cNvSpPr/>
      </dsp:nvSpPr>
      <dsp:spPr>
        <a:xfrm>
          <a:off x="6608720" y="1539285"/>
          <a:ext cx="1272766" cy="127276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895092" y="1539285"/>
        <a:ext cx="700022" cy="957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A911E-B4F4-46F7-866B-A33D25EDD906}">
      <dsp:nvSpPr>
        <dsp:cNvPr id="0" name=""/>
        <dsp:cNvSpPr/>
      </dsp:nvSpPr>
      <dsp:spPr>
        <a:xfrm>
          <a:off x="4366" y="377299"/>
          <a:ext cx="1673969" cy="345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defRPr b="1"/>
          </a:pPr>
          <a:r>
            <a:rPr lang="en-US" sz="1200" kern="1200">
              <a:latin typeface="Cera Pro"/>
            </a:rPr>
            <a:t>Ownership</a:t>
          </a:r>
        </a:p>
      </dsp:txBody>
      <dsp:txXfrm>
        <a:off x="4366" y="377299"/>
        <a:ext cx="1673969" cy="345600"/>
      </dsp:txXfrm>
    </dsp:sp>
    <dsp:sp modelId="{3B5225EB-ED70-4BF7-A39A-FA6D6013C8B0}">
      <dsp:nvSpPr>
        <dsp:cNvPr id="0" name=""/>
        <dsp:cNvSpPr/>
      </dsp:nvSpPr>
      <dsp:spPr>
        <a:xfrm>
          <a:off x="4366" y="722899"/>
          <a:ext cx="1673969" cy="32940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Cera Pro"/>
            </a:rPr>
            <a:t>The water services company will be 100% owned by councils (WCCO) with the value of water assets invested in by communities reflected in each councils share value. Only councils can hold shares and so </a:t>
          </a:r>
          <a:r>
            <a:rPr lang="en-US" sz="1200" kern="1200" err="1">
              <a:latin typeface="Cera Pro"/>
            </a:rPr>
            <a:t>privatisation</a:t>
          </a:r>
          <a:r>
            <a:rPr lang="en-US" sz="1200" kern="1200">
              <a:latin typeface="Cera Pro"/>
            </a:rPr>
            <a:t> is not possible.</a:t>
          </a:r>
          <a:endParaRPr lang="en-US" sz="1200" kern="1200">
            <a:latin typeface="Cera Pro"/>
            <a:ea typeface="Calibri"/>
            <a:cs typeface="Calibri"/>
          </a:endParaRPr>
        </a:p>
      </dsp:txBody>
      <dsp:txXfrm>
        <a:off x="4366" y="722899"/>
        <a:ext cx="1673969" cy="3294000"/>
      </dsp:txXfrm>
    </dsp:sp>
    <dsp:sp modelId="{E4801323-5B8B-48D4-9482-8BF132FAD4C4}">
      <dsp:nvSpPr>
        <dsp:cNvPr id="0" name=""/>
        <dsp:cNvSpPr/>
      </dsp:nvSpPr>
      <dsp:spPr>
        <a:xfrm>
          <a:off x="1912691" y="377299"/>
          <a:ext cx="1673969" cy="345600"/>
        </a:xfrm>
        <a:prstGeom prst="rect">
          <a:avLst/>
        </a:prstGeom>
        <a:solidFill>
          <a:schemeClr val="accent2">
            <a:hueOff val="-2412296"/>
            <a:satOff val="-6466"/>
            <a:lumOff val="3774"/>
            <a:alphaOff val="0"/>
          </a:schemeClr>
        </a:solidFill>
        <a:ln w="12700" cap="flat" cmpd="sng" algn="ctr">
          <a:solidFill>
            <a:schemeClr val="accent2">
              <a:hueOff val="-2412296"/>
              <a:satOff val="-6466"/>
              <a:lumOff val="37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defRPr b="1"/>
          </a:pPr>
          <a:r>
            <a:rPr lang="en-US" sz="1200" kern="1200">
              <a:latin typeface="Cera Pro"/>
              <a:ea typeface="Calibri"/>
              <a:cs typeface="Calibri"/>
            </a:rPr>
            <a:t>Influence</a:t>
          </a:r>
        </a:p>
      </dsp:txBody>
      <dsp:txXfrm>
        <a:off x="1912691" y="377299"/>
        <a:ext cx="1673969" cy="345600"/>
      </dsp:txXfrm>
    </dsp:sp>
    <dsp:sp modelId="{934344F8-4B27-4BEB-AFBA-E24CF5D66353}">
      <dsp:nvSpPr>
        <dsp:cNvPr id="0" name=""/>
        <dsp:cNvSpPr/>
      </dsp:nvSpPr>
      <dsp:spPr>
        <a:xfrm>
          <a:off x="1912691" y="722899"/>
          <a:ext cx="1673969" cy="3294000"/>
        </a:xfrm>
        <a:prstGeom prst="rect">
          <a:avLst/>
        </a:prstGeom>
        <a:solidFill>
          <a:schemeClr val="accent2">
            <a:tint val="40000"/>
            <a:alpha val="90000"/>
            <a:hueOff val="-2422420"/>
            <a:satOff val="-3596"/>
            <a:lumOff val="734"/>
            <a:alphaOff val="0"/>
          </a:schemeClr>
        </a:solidFill>
        <a:ln w="12700" cap="flat" cmpd="sng" algn="ctr">
          <a:solidFill>
            <a:schemeClr val="accent2">
              <a:tint val="40000"/>
              <a:alpha val="90000"/>
              <a:hueOff val="-2422420"/>
              <a:satOff val="-3596"/>
              <a:lumOff val="7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Cera Pro"/>
              <a:ea typeface="Calibri"/>
              <a:cs typeface="Calibri"/>
            </a:rPr>
            <a:t>Councils</a:t>
          </a:r>
          <a:r>
            <a:rPr lang="en-US" sz="1200" kern="1200"/>
            <a:t> </a:t>
          </a:r>
          <a:r>
            <a:rPr lang="en-US" sz="1200" kern="1200">
              <a:latin typeface="Cera Pro"/>
            </a:rPr>
            <a:t>continue</a:t>
          </a:r>
          <a:r>
            <a:rPr lang="en-US" sz="1200" kern="1200"/>
            <a:t> to own and control water assets </a:t>
          </a:r>
          <a:r>
            <a:rPr lang="en-US" sz="1200" kern="1200">
              <a:latin typeface="Cera Pro"/>
            </a:rPr>
            <a:t>but in a new governance framework</a:t>
          </a:r>
          <a:r>
            <a:rPr lang="en-US" sz="1200" kern="1200">
              <a:latin typeface="Cera Pro"/>
              <a:ea typeface="Calibri"/>
              <a:cs typeface="Calibri"/>
            </a:rPr>
            <a:t> with a professional Board appointed by Councils based on competency and capability.</a:t>
          </a:r>
        </a:p>
        <a:p>
          <a:pPr marL="114300" lvl="1" indent="-114300" algn="l" defTabSz="533400" rtl="0">
            <a:lnSpc>
              <a:spcPct val="90000"/>
            </a:lnSpc>
            <a:spcBef>
              <a:spcPct val="0"/>
            </a:spcBef>
            <a:spcAft>
              <a:spcPct val="15000"/>
            </a:spcAft>
            <a:buChar char="•"/>
          </a:pPr>
          <a:r>
            <a:rPr lang="en-US" sz="1200" kern="1200">
              <a:latin typeface="Cera Pro"/>
            </a:rPr>
            <a:t>Councils will inform and guide Board decision making, protect local voice and achieve mutually beneficial outcomes.  </a:t>
          </a:r>
        </a:p>
      </dsp:txBody>
      <dsp:txXfrm>
        <a:off x="1912691" y="722899"/>
        <a:ext cx="1673969" cy="3294000"/>
      </dsp:txXfrm>
    </dsp:sp>
    <dsp:sp modelId="{53C1E5FE-9C8F-4584-9E4F-8015C07F1C6C}">
      <dsp:nvSpPr>
        <dsp:cNvPr id="0" name=""/>
        <dsp:cNvSpPr/>
      </dsp:nvSpPr>
      <dsp:spPr>
        <a:xfrm>
          <a:off x="3821016" y="377299"/>
          <a:ext cx="1673969" cy="345600"/>
        </a:xfrm>
        <a:prstGeom prst="rect">
          <a:avLst/>
        </a:prstGeom>
        <a:solidFill>
          <a:schemeClr val="accent2">
            <a:hueOff val="-4824593"/>
            <a:satOff val="-12933"/>
            <a:lumOff val="7549"/>
            <a:alphaOff val="0"/>
          </a:schemeClr>
        </a:solidFill>
        <a:ln w="12700" cap="flat" cmpd="sng" algn="ctr">
          <a:solidFill>
            <a:schemeClr val="accent2">
              <a:hueOff val="-4824593"/>
              <a:satOff val="-12933"/>
              <a:lumOff val="7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defRPr b="1"/>
          </a:pPr>
          <a:r>
            <a:rPr lang="en-US" sz="1200" kern="1200">
              <a:latin typeface="Cera Pro"/>
            </a:rPr>
            <a:t>Relationships</a:t>
          </a:r>
        </a:p>
      </dsp:txBody>
      <dsp:txXfrm>
        <a:off x="3821016" y="377299"/>
        <a:ext cx="1673969" cy="345600"/>
      </dsp:txXfrm>
    </dsp:sp>
    <dsp:sp modelId="{3D732318-B6DF-4C0D-9C5E-93FBD1037E5B}">
      <dsp:nvSpPr>
        <dsp:cNvPr id="0" name=""/>
        <dsp:cNvSpPr/>
      </dsp:nvSpPr>
      <dsp:spPr>
        <a:xfrm>
          <a:off x="3821016" y="722899"/>
          <a:ext cx="1673969" cy="3294000"/>
        </a:xfrm>
        <a:prstGeom prst="rect">
          <a:avLst/>
        </a:prstGeom>
        <a:solidFill>
          <a:schemeClr val="accent2">
            <a:tint val="40000"/>
            <a:alpha val="90000"/>
            <a:hueOff val="-4844840"/>
            <a:satOff val="-7192"/>
            <a:lumOff val="1467"/>
            <a:alphaOff val="0"/>
          </a:schemeClr>
        </a:solidFill>
        <a:ln w="12700" cap="flat" cmpd="sng" algn="ctr">
          <a:solidFill>
            <a:schemeClr val="accent2">
              <a:tint val="40000"/>
              <a:alpha val="90000"/>
              <a:hueOff val="-4844840"/>
              <a:satOff val="-7192"/>
              <a:lumOff val="14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Cera Pro"/>
            </a:rPr>
            <a:t>The WCCO will engage with </a:t>
          </a:r>
          <a:r>
            <a:rPr lang="en-US" sz="1200" kern="1200" err="1">
              <a:latin typeface="Cera Pro"/>
            </a:rPr>
            <a:t>manawhenua</a:t>
          </a:r>
          <a:r>
            <a:rPr lang="en-US" sz="1200" kern="1200">
              <a:latin typeface="Cera Pro"/>
            </a:rPr>
            <a:t> under the prevailing regulatory framework (RMA </a:t>
          </a:r>
          <a:r>
            <a:rPr lang="en-US" sz="1200" kern="1200" err="1">
              <a:latin typeface="Cera Pro"/>
            </a:rPr>
            <a:t>etc</a:t>
          </a:r>
          <a:r>
            <a:rPr lang="en-US" sz="1200" kern="1200">
              <a:latin typeface="Cera Pro"/>
            </a:rPr>
            <a:t>), will </a:t>
          </a:r>
          <a:r>
            <a:rPr lang="en-US" sz="1200" kern="1200" err="1">
              <a:latin typeface="Cera Pro"/>
            </a:rPr>
            <a:t>honour</a:t>
          </a:r>
          <a:r>
            <a:rPr lang="en-US" sz="1200" kern="1200">
              <a:latin typeface="Cera Pro"/>
            </a:rPr>
            <a:t> existing agreements and respond to such other expectations as stated by Councils.</a:t>
          </a:r>
        </a:p>
      </dsp:txBody>
      <dsp:txXfrm>
        <a:off x="3821016" y="722899"/>
        <a:ext cx="1673969" cy="3294000"/>
      </dsp:txXfrm>
    </dsp:sp>
    <dsp:sp modelId="{7E277933-FA29-4122-B42E-44BF70C063DE}">
      <dsp:nvSpPr>
        <dsp:cNvPr id="0" name=""/>
        <dsp:cNvSpPr/>
      </dsp:nvSpPr>
      <dsp:spPr>
        <a:xfrm>
          <a:off x="5729341" y="377299"/>
          <a:ext cx="1673969" cy="345600"/>
        </a:xfrm>
        <a:prstGeom prst="rect">
          <a:avLst/>
        </a:prstGeom>
        <a:solidFill>
          <a:schemeClr val="accent2">
            <a:hueOff val="-7236889"/>
            <a:satOff val="-19399"/>
            <a:lumOff val="11323"/>
            <a:alphaOff val="0"/>
          </a:schemeClr>
        </a:solidFill>
        <a:ln w="12700" cap="flat" cmpd="sng" algn="ctr">
          <a:solidFill>
            <a:schemeClr val="accent2">
              <a:hueOff val="-7236889"/>
              <a:satOff val="-19399"/>
              <a:lumOff val="113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defRPr b="1"/>
          </a:pPr>
          <a:r>
            <a:rPr lang="en-US" sz="1200" kern="1200">
              <a:latin typeface="Cera Pro"/>
            </a:rPr>
            <a:t>Customers </a:t>
          </a:r>
        </a:p>
      </dsp:txBody>
      <dsp:txXfrm>
        <a:off x="5729341" y="377299"/>
        <a:ext cx="1673969" cy="345600"/>
      </dsp:txXfrm>
    </dsp:sp>
    <dsp:sp modelId="{F53FA9BB-DF87-431B-9A1D-CB703D282F72}">
      <dsp:nvSpPr>
        <dsp:cNvPr id="0" name=""/>
        <dsp:cNvSpPr/>
      </dsp:nvSpPr>
      <dsp:spPr>
        <a:xfrm>
          <a:off x="5729341" y="722899"/>
          <a:ext cx="1673969" cy="3294000"/>
        </a:xfrm>
        <a:prstGeom prst="rect">
          <a:avLst/>
        </a:prstGeom>
        <a:solidFill>
          <a:schemeClr val="accent2">
            <a:tint val="40000"/>
            <a:alpha val="90000"/>
            <a:hueOff val="-7267260"/>
            <a:satOff val="-10787"/>
            <a:lumOff val="2201"/>
            <a:alphaOff val="0"/>
          </a:schemeClr>
        </a:solidFill>
        <a:ln w="12700" cap="flat" cmpd="sng" algn="ctr">
          <a:solidFill>
            <a:schemeClr val="accent2">
              <a:tint val="40000"/>
              <a:alpha val="90000"/>
              <a:hueOff val="-7267260"/>
              <a:satOff val="-10787"/>
              <a:lumOff val="220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Cera Pro"/>
            </a:rPr>
            <a:t>The WCCO will </a:t>
          </a:r>
          <a:r>
            <a:rPr lang="en-US" sz="1200" kern="1200">
              <a:latin typeface="Cera Pro"/>
              <a:ea typeface="Calibri"/>
              <a:cs typeface="Calibri"/>
            </a:rPr>
            <a:t>invoice customers directly for water services and will </a:t>
          </a:r>
          <a:r>
            <a:rPr lang="en-US" sz="1200" kern="1200">
              <a:latin typeface="Cera Pro"/>
            </a:rPr>
            <a:t>independently set the price based on the cost of delivery – but this will be subject to regulation (e.g. Commerce Commission).</a:t>
          </a:r>
        </a:p>
      </dsp:txBody>
      <dsp:txXfrm>
        <a:off x="5729341" y="722899"/>
        <a:ext cx="1673969" cy="3294000"/>
      </dsp:txXfrm>
    </dsp:sp>
    <dsp:sp modelId="{6369E776-3C9C-425B-8C1A-D1AD61CF254D}">
      <dsp:nvSpPr>
        <dsp:cNvPr id="0" name=""/>
        <dsp:cNvSpPr/>
      </dsp:nvSpPr>
      <dsp:spPr>
        <a:xfrm>
          <a:off x="7637666" y="377299"/>
          <a:ext cx="1673969" cy="345600"/>
        </a:xfrm>
        <a:prstGeom prst="rect">
          <a:avLst/>
        </a:prstGeom>
        <a:solidFill>
          <a:schemeClr val="accent2">
            <a:hueOff val="-9649186"/>
            <a:satOff val="-25865"/>
            <a:lumOff val="15098"/>
            <a:alphaOff val="0"/>
          </a:schemeClr>
        </a:solidFill>
        <a:ln w="12700" cap="flat" cmpd="sng" algn="ctr">
          <a:solidFill>
            <a:schemeClr val="accent2">
              <a:hueOff val="-9649186"/>
              <a:satOff val="-25865"/>
              <a:lumOff val="1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defRPr b="1"/>
          </a:pPr>
          <a:r>
            <a:rPr lang="en-US" sz="1200" kern="1200">
              <a:latin typeface="Cera Pro"/>
            </a:rPr>
            <a:t>Timing</a:t>
          </a:r>
        </a:p>
      </dsp:txBody>
      <dsp:txXfrm>
        <a:off x="7637666" y="377299"/>
        <a:ext cx="1673969" cy="345600"/>
      </dsp:txXfrm>
    </dsp:sp>
    <dsp:sp modelId="{6AC77E5D-4850-4F52-BF34-28F417E9D9B1}">
      <dsp:nvSpPr>
        <dsp:cNvPr id="0" name=""/>
        <dsp:cNvSpPr/>
      </dsp:nvSpPr>
      <dsp:spPr>
        <a:xfrm>
          <a:off x="7637666" y="722899"/>
          <a:ext cx="1673969" cy="3294000"/>
        </a:xfrm>
        <a:prstGeom prst="rect">
          <a:avLst/>
        </a:prstGeom>
        <a:solidFill>
          <a:schemeClr val="accent2">
            <a:tint val="40000"/>
            <a:alpha val="90000"/>
            <a:hueOff val="-9689680"/>
            <a:satOff val="-14383"/>
            <a:lumOff val="2934"/>
            <a:alphaOff val="0"/>
          </a:schemeClr>
        </a:solidFill>
        <a:ln w="12700" cap="flat" cmpd="sng" algn="ctr">
          <a:solidFill>
            <a:schemeClr val="accent2">
              <a:tint val="40000"/>
              <a:alpha val="90000"/>
              <a:hueOff val="-9689680"/>
              <a:satOff val="-14383"/>
              <a:lumOff val="29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latin typeface="Cera Pro"/>
            </a:rPr>
            <a:t>When the WCCO is established will be agreed after consultation and when councils have decided whether they wish to be part of the WCCO.</a:t>
          </a:r>
        </a:p>
        <a:p>
          <a:pPr marL="114300" lvl="1" indent="-114300" algn="l" defTabSz="533400">
            <a:lnSpc>
              <a:spcPct val="90000"/>
            </a:lnSpc>
            <a:spcBef>
              <a:spcPct val="0"/>
            </a:spcBef>
            <a:spcAft>
              <a:spcPct val="15000"/>
            </a:spcAft>
            <a:buChar char="•"/>
          </a:pPr>
          <a:r>
            <a:rPr lang="en-US" sz="1200" kern="1200">
              <a:latin typeface="Cera Pro"/>
            </a:rPr>
            <a:t>Councils can join the WCCO later subject to a pre-agreed process</a:t>
          </a:r>
        </a:p>
      </dsp:txBody>
      <dsp:txXfrm>
        <a:off x="7637666" y="722899"/>
        <a:ext cx="1673969" cy="3294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AF897-2CF1-4A47-AB39-A685B5A476DA}">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b="1" kern="1200"/>
            <a:t>Step 1</a:t>
          </a:r>
          <a:r>
            <a:rPr lang="en-US" sz="2600" kern="1200"/>
            <a:t>: Agree response to "relevant questions" for nominal CCO </a:t>
          </a:r>
        </a:p>
      </dsp:txBody>
      <dsp:txXfrm>
        <a:off x="0" y="1653508"/>
        <a:ext cx="3286125" cy="2610802"/>
      </dsp:txXfrm>
    </dsp:sp>
    <dsp:sp modelId="{23C7FE18-6558-4B62-9F87-7C3F7FA8F0AF}">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6B3891CE-9F26-450F-AE0A-0969872F172C}">
      <dsp:nvSpPr>
        <dsp:cNvPr id="0" name=""/>
        <dsp:cNvSpPr/>
      </dsp:nvSpPr>
      <dsp:spPr>
        <a:xfrm>
          <a:off x="0" y="4351266"/>
          <a:ext cx="3286125" cy="72"/>
        </a:xfrm>
        <a:prstGeom prst="rect">
          <a:avLst/>
        </a:prstGeom>
        <a:solidFill>
          <a:schemeClr val="accent2">
            <a:hueOff val="-1929837"/>
            <a:satOff val="-5173"/>
            <a:lumOff val="3020"/>
            <a:alphaOff val="0"/>
          </a:schemeClr>
        </a:solidFill>
        <a:ln w="12700" cap="flat" cmpd="sng" algn="ctr">
          <a:solidFill>
            <a:schemeClr val="accent2">
              <a:hueOff val="-1929837"/>
              <a:satOff val="-5173"/>
              <a:lumOff val="302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7625C-9C46-4A5C-BCCD-A3C4E903C063}">
      <dsp:nvSpPr>
        <dsp:cNvPr id="0" name=""/>
        <dsp:cNvSpPr/>
      </dsp:nvSpPr>
      <dsp:spPr>
        <a:xfrm>
          <a:off x="3614737" y="0"/>
          <a:ext cx="3286125" cy="4351338"/>
        </a:xfrm>
        <a:prstGeom prst="rect">
          <a:avLst/>
        </a:prstGeom>
        <a:solidFill>
          <a:schemeClr val="accent2">
            <a:tint val="40000"/>
            <a:alpha val="90000"/>
            <a:hueOff val="-4844840"/>
            <a:satOff val="-7192"/>
            <a:lumOff val="1467"/>
            <a:alphaOff val="0"/>
          </a:schemeClr>
        </a:solidFill>
        <a:ln w="12700" cap="flat" cmpd="sng" algn="ctr">
          <a:solidFill>
            <a:schemeClr val="accent2">
              <a:tint val="40000"/>
              <a:alpha val="90000"/>
              <a:hueOff val="-4844840"/>
              <a:satOff val="-7192"/>
              <a:lumOff val="146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b="1" kern="1200"/>
            <a:t>Step 2</a:t>
          </a:r>
          <a:r>
            <a:rPr lang="en-US" sz="2600" kern="1200"/>
            <a:t>: Confirm preferred option</a:t>
          </a:r>
        </a:p>
      </dsp:txBody>
      <dsp:txXfrm>
        <a:off x="3614737" y="1653508"/>
        <a:ext cx="3286125" cy="2610802"/>
      </dsp:txXfrm>
    </dsp:sp>
    <dsp:sp modelId="{70A700D0-DA54-492A-96B8-FF56060C7F83}">
      <dsp:nvSpPr>
        <dsp:cNvPr id="0" name=""/>
        <dsp:cNvSpPr/>
      </dsp:nvSpPr>
      <dsp:spPr>
        <a:xfrm>
          <a:off x="4605099" y="435133"/>
          <a:ext cx="1305401" cy="1305401"/>
        </a:xfrm>
        <a:prstGeom prst="ellipse">
          <a:avLst/>
        </a:prstGeom>
        <a:solidFill>
          <a:schemeClr val="accent2">
            <a:hueOff val="-3859674"/>
            <a:satOff val="-10346"/>
            <a:lumOff val="6039"/>
            <a:alphaOff val="0"/>
          </a:schemeClr>
        </a:solidFill>
        <a:ln w="12700" cap="flat" cmpd="sng" algn="ctr">
          <a:solidFill>
            <a:schemeClr val="accent2">
              <a:hueOff val="-3859674"/>
              <a:satOff val="-10346"/>
              <a:lumOff val="6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FDDACE2A-D7CC-465F-B1A0-559DAED4B761}">
      <dsp:nvSpPr>
        <dsp:cNvPr id="0" name=""/>
        <dsp:cNvSpPr/>
      </dsp:nvSpPr>
      <dsp:spPr>
        <a:xfrm>
          <a:off x="3614737" y="4351266"/>
          <a:ext cx="3286125" cy="72"/>
        </a:xfrm>
        <a:prstGeom prst="rect">
          <a:avLst/>
        </a:prstGeom>
        <a:solidFill>
          <a:schemeClr val="accent2">
            <a:hueOff val="-5789512"/>
            <a:satOff val="-15519"/>
            <a:lumOff val="9059"/>
            <a:alphaOff val="0"/>
          </a:schemeClr>
        </a:solidFill>
        <a:ln w="12700" cap="flat" cmpd="sng" algn="ctr">
          <a:solidFill>
            <a:schemeClr val="accent2">
              <a:hueOff val="-5789512"/>
              <a:satOff val="-15519"/>
              <a:lumOff val="9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AEFB6-0097-4071-9460-73416FADCA7A}">
      <dsp:nvSpPr>
        <dsp:cNvPr id="0" name=""/>
        <dsp:cNvSpPr/>
      </dsp:nvSpPr>
      <dsp:spPr>
        <a:xfrm>
          <a:off x="7229475" y="0"/>
          <a:ext cx="3286125" cy="4351338"/>
        </a:xfrm>
        <a:prstGeom prst="rect">
          <a:avLst/>
        </a:prstGeom>
        <a:solidFill>
          <a:schemeClr val="accent2">
            <a:tint val="40000"/>
            <a:alpha val="90000"/>
            <a:hueOff val="-9689680"/>
            <a:satOff val="-14383"/>
            <a:lumOff val="2934"/>
            <a:alphaOff val="0"/>
          </a:schemeClr>
        </a:solidFill>
        <a:ln w="12700" cap="flat" cmpd="sng" algn="ctr">
          <a:solidFill>
            <a:schemeClr val="accent2">
              <a:tint val="40000"/>
              <a:alpha val="90000"/>
              <a:hueOff val="-9689680"/>
              <a:satOff val="-14383"/>
              <a:lumOff val="29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b="1" kern="1200"/>
            <a:t>Step 3</a:t>
          </a:r>
          <a:r>
            <a:rPr lang="en-US" sz="2600" kern="1200"/>
            <a:t>: Report to Mayoral Forum to capture preferred options for the nominal CCO</a:t>
          </a:r>
        </a:p>
      </dsp:txBody>
      <dsp:txXfrm>
        <a:off x="7229475" y="1653508"/>
        <a:ext cx="3286125" cy="2610802"/>
      </dsp:txXfrm>
    </dsp:sp>
    <dsp:sp modelId="{1FCC98DE-EF54-4950-9CD7-E611DE17D30F}">
      <dsp:nvSpPr>
        <dsp:cNvPr id="0" name=""/>
        <dsp:cNvSpPr/>
      </dsp:nvSpPr>
      <dsp:spPr>
        <a:xfrm>
          <a:off x="8219836" y="435133"/>
          <a:ext cx="1305401" cy="1305401"/>
        </a:xfrm>
        <a:prstGeom prst="ellipse">
          <a:avLst/>
        </a:prstGeom>
        <a:solidFill>
          <a:schemeClr val="accent2">
            <a:hueOff val="-7719348"/>
            <a:satOff val="-20692"/>
            <a:lumOff val="12078"/>
            <a:alphaOff val="0"/>
          </a:schemeClr>
        </a:solidFill>
        <a:ln w="12700" cap="flat" cmpd="sng" algn="ctr">
          <a:solidFill>
            <a:schemeClr val="accent2">
              <a:hueOff val="-7719348"/>
              <a:satOff val="-20692"/>
              <a:lumOff val="12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6E912558-CBBF-4B89-8747-AAB8E86CE169}">
      <dsp:nvSpPr>
        <dsp:cNvPr id="0" name=""/>
        <dsp:cNvSpPr/>
      </dsp:nvSpPr>
      <dsp:spPr>
        <a:xfrm>
          <a:off x="7229475" y="4351266"/>
          <a:ext cx="3286125" cy="72"/>
        </a:xfrm>
        <a:prstGeom prst="rect">
          <a:avLst/>
        </a:prstGeom>
        <a:solidFill>
          <a:schemeClr val="accent2">
            <a:hueOff val="-9649186"/>
            <a:satOff val="-25865"/>
            <a:lumOff val="15098"/>
            <a:alphaOff val="0"/>
          </a:schemeClr>
        </a:solidFill>
        <a:ln w="12700" cap="flat" cmpd="sng" algn="ctr">
          <a:solidFill>
            <a:schemeClr val="accent2">
              <a:hueOff val="-9649186"/>
              <a:satOff val="-25865"/>
              <a:lumOff val="1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88D78-3B68-4476-8396-32BFAB3B2E71}">
      <dsp:nvSpPr>
        <dsp:cNvPr id="0" name=""/>
        <dsp:cNvSpPr/>
      </dsp:nvSpPr>
      <dsp:spPr>
        <a:xfrm>
          <a:off x="582645" y="1178"/>
          <a:ext cx="2174490" cy="130469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NZ" sz="1900" kern="1200">
              <a:latin typeface="Cera Pro"/>
            </a:rPr>
            <a:t>Form of entity </a:t>
          </a:r>
          <a:endParaRPr lang="en-US" sz="1900" kern="1200">
            <a:latin typeface="Cera Pro"/>
          </a:endParaRPr>
        </a:p>
      </dsp:txBody>
      <dsp:txXfrm>
        <a:off x="582645" y="1178"/>
        <a:ext cx="2174490" cy="1304694"/>
      </dsp:txXfrm>
    </dsp:sp>
    <dsp:sp modelId="{655A0B03-0237-4F0C-8031-6B4888A0A443}">
      <dsp:nvSpPr>
        <dsp:cNvPr id="0" name=""/>
        <dsp:cNvSpPr/>
      </dsp:nvSpPr>
      <dsp:spPr>
        <a:xfrm>
          <a:off x="2974584" y="1178"/>
          <a:ext cx="2174490" cy="130469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NZ" sz="1900" kern="1200">
              <a:latin typeface="Cera Pro"/>
            </a:rPr>
            <a:t>Purpose of entity </a:t>
          </a:r>
          <a:endParaRPr lang="en-US" sz="1900" kern="1200"/>
        </a:p>
      </dsp:txBody>
      <dsp:txXfrm>
        <a:off x="2974584" y="1178"/>
        <a:ext cx="2174490" cy="1304694"/>
      </dsp:txXfrm>
    </dsp:sp>
    <dsp:sp modelId="{39B64DF8-5297-4747-A568-ECEB4A82F363}">
      <dsp:nvSpPr>
        <dsp:cNvPr id="0" name=""/>
        <dsp:cNvSpPr/>
      </dsp:nvSpPr>
      <dsp:spPr>
        <a:xfrm>
          <a:off x="5366524" y="1178"/>
          <a:ext cx="2174490" cy="130469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NZ" sz="1900" kern="1200">
              <a:latin typeface="Cera Pro"/>
            </a:rPr>
            <a:t>How will shares be allocated? </a:t>
          </a:r>
          <a:endParaRPr lang="en-US" sz="1900" kern="1200">
            <a:latin typeface="Cera Pro"/>
          </a:endParaRPr>
        </a:p>
      </dsp:txBody>
      <dsp:txXfrm>
        <a:off x="5366524" y="1178"/>
        <a:ext cx="2174490" cy="1304694"/>
      </dsp:txXfrm>
    </dsp:sp>
    <dsp:sp modelId="{72165C43-D879-4A02-8BC4-2C895AB23A27}">
      <dsp:nvSpPr>
        <dsp:cNvPr id="0" name=""/>
        <dsp:cNvSpPr/>
      </dsp:nvSpPr>
      <dsp:spPr>
        <a:xfrm>
          <a:off x="7758464" y="1178"/>
          <a:ext cx="2174490" cy="130469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NZ" sz="1900" kern="1200">
              <a:latin typeface="Cera Pro"/>
            </a:rPr>
            <a:t>Who is on shareholder forum?</a:t>
          </a:r>
          <a:endParaRPr lang="en-US" sz="1900" kern="1200">
            <a:latin typeface="Cera Pro"/>
          </a:endParaRPr>
        </a:p>
      </dsp:txBody>
      <dsp:txXfrm>
        <a:off x="7758464" y="1178"/>
        <a:ext cx="2174490" cy="1304694"/>
      </dsp:txXfrm>
    </dsp:sp>
    <dsp:sp modelId="{0F2D6BF5-8A97-4D9D-979D-C89483E2A15C}">
      <dsp:nvSpPr>
        <dsp:cNvPr id="0" name=""/>
        <dsp:cNvSpPr/>
      </dsp:nvSpPr>
      <dsp:spPr>
        <a:xfrm>
          <a:off x="582645" y="1523321"/>
          <a:ext cx="2174490" cy="130469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NZ" sz="1900" kern="1200">
              <a:latin typeface="Cera Pro"/>
            </a:rPr>
            <a:t>How will shareholders make decisions? </a:t>
          </a:r>
          <a:endParaRPr lang="en-US" sz="1900" kern="1200"/>
        </a:p>
      </dsp:txBody>
      <dsp:txXfrm>
        <a:off x="582645" y="1523321"/>
        <a:ext cx="2174490" cy="1304694"/>
      </dsp:txXfrm>
    </dsp:sp>
    <dsp:sp modelId="{A720E21B-47D3-4652-BE99-ED034318011F}">
      <dsp:nvSpPr>
        <dsp:cNvPr id="0" name=""/>
        <dsp:cNvSpPr/>
      </dsp:nvSpPr>
      <dsp:spPr>
        <a:xfrm>
          <a:off x="2974584" y="1523321"/>
          <a:ext cx="2174490" cy="130469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NZ" sz="1900" kern="1200">
              <a:latin typeface="Cera Pro"/>
            </a:rPr>
            <a:t>How will directors be appointed?  </a:t>
          </a:r>
          <a:endParaRPr lang="en-US" sz="1900" kern="1200">
            <a:latin typeface="Cera Pro"/>
          </a:endParaRPr>
        </a:p>
      </dsp:txBody>
      <dsp:txXfrm>
        <a:off x="2974584" y="1523321"/>
        <a:ext cx="2174490" cy="1304694"/>
      </dsp:txXfrm>
    </dsp:sp>
    <dsp:sp modelId="{BE25253F-D8B8-4E48-8E77-ECE1E9FA7744}">
      <dsp:nvSpPr>
        <dsp:cNvPr id="0" name=""/>
        <dsp:cNvSpPr/>
      </dsp:nvSpPr>
      <dsp:spPr>
        <a:xfrm>
          <a:off x="5366524" y="1523321"/>
          <a:ext cx="2174490" cy="130469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NZ" sz="1900" kern="1200">
              <a:latin typeface="Cera Pro"/>
            </a:rPr>
            <a:t>Key matters required in statement of expectations? </a:t>
          </a:r>
          <a:endParaRPr lang="en-US" sz="1900" kern="1200">
            <a:latin typeface="Aptos Display" panose="020F0302020204030204"/>
          </a:endParaRPr>
        </a:p>
      </dsp:txBody>
      <dsp:txXfrm>
        <a:off x="5366524" y="1523321"/>
        <a:ext cx="2174490" cy="1304694"/>
      </dsp:txXfrm>
    </dsp:sp>
    <dsp:sp modelId="{BB2EDEC8-840C-4DB6-958C-C186AEE06E61}">
      <dsp:nvSpPr>
        <dsp:cNvPr id="0" name=""/>
        <dsp:cNvSpPr/>
      </dsp:nvSpPr>
      <dsp:spPr>
        <a:xfrm>
          <a:off x="7758464" y="1523321"/>
          <a:ext cx="2174490" cy="130469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NZ" sz="1900" kern="1200">
              <a:latin typeface="Cera Pro"/>
            </a:rPr>
            <a:t>Establishment principles</a:t>
          </a:r>
          <a:endParaRPr lang="en-US" sz="1900"/>
        </a:p>
      </dsp:txBody>
      <dsp:txXfrm>
        <a:off x="7758464" y="1523321"/>
        <a:ext cx="2174490" cy="1304694"/>
      </dsp:txXfrm>
    </dsp:sp>
    <dsp:sp modelId="{BDC31491-78B0-4B78-AC70-0D64C6C9457F}">
      <dsp:nvSpPr>
        <dsp:cNvPr id="0" name=""/>
        <dsp:cNvSpPr/>
      </dsp:nvSpPr>
      <dsp:spPr>
        <a:xfrm>
          <a:off x="4170554" y="3045465"/>
          <a:ext cx="2174490" cy="1304694"/>
        </a:xfrm>
        <a:prstGeom prst="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en-NZ" sz="1900" kern="1200">
              <a:latin typeface="Cera Pro"/>
            </a:rPr>
            <a:t>Admission of shareholders (agreed in principle)</a:t>
          </a:r>
        </a:p>
      </dsp:txBody>
      <dsp:txXfrm>
        <a:off x="4170554" y="3045465"/>
        <a:ext cx="2174490" cy="13046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4D082-5B90-46A7-A996-20BE91796C63}">
      <dsp:nvSpPr>
        <dsp:cNvPr id="0" name=""/>
        <dsp:cNvSpPr/>
      </dsp:nvSpPr>
      <dsp:spPr>
        <a:xfrm>
          <a:off x="0" y="217966"/>
          <a:ext cx="10515600" cy="1003275"/>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latin typeface="Cera Pro"/>
            </a:rPr>
            <a:t>Limited liability company</a:t>
          </a:r>
        </a:p>
        <a:p>
          <a:pPr marL="114300" lvl="1" indent="-114300" algn="l" defTabSz="577850">
            <a:lnSpc>
              <a:spcPct val="90000"/>
            </a:lnSpc>
            <a:spcBef>
              <a:spcPct val="0"/>
            </a:spcBef>
            <a:spcAft>
              <a:spcPct val="15000"/>
            </a:spcAft>
            <a:buChar char="•"/>
          </a:pPr>
          <a:r>
            <a:rPr lang="en-US" sz="1300" kern="1200">
              <a:latin typeface="Cera Pro"/>
            </a:rPr>
            <a:t>Name: Bay of Plenty Water Limited</a:t>
          </a:r>
        </a:p>
        <a:p>
          <a:pPr marL="114300" lvl="1" indent="-114300" algn="l" defTabSz="577850">
            <a:lnSpc>
              <a:spcPct val="90000"/>
            </a:lnSpc>
            <a:spcBef>
              <a:spcPct val="0"/>
            </a:spcBef>
            <a:spcAft>
              <a:spcPct val="15000"/>
            </a:spcAft>
            <a:buChar char="•"/>
          </a:pPr>
          <a:r>
            <a:rPr lang="en-US" sz="1300" kern="1200">
              <a:latin typeface="Cera Pro"/>
            </a:rPr>
            <a:t>Owned by Councils </a:t>
          </a:r>
        </a:p>
      </dsp:txBody>
      <dsp:txXfrm>
        <a:off x="0" y="217966"/>
        <a:ext cx="10515600" cy="1003275"/>
      </dsp:txXfrm>
    </dsp:sp>
    <dsp:sp modelId="{E1488EE8-5177-4965-9185-0475FC038E1B}">
      <dsp:nvSpPr>
        <dsp:cNvPr id="0" name=""/>
        <dsp:cNvSpPr/>
      </dsp:nvSpPr>
      <dsp:spPr>
        <a:xfrm>
          <a:off x="525780" y="26086"/>
          <a:ext cx="736092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rtl="0">
            <a:lnSpc>
              <a:spcPct val="90000"/>
            </a:lnSpc>
            <a:spcBef>
              <a:spcPct val="0"/>
            </a:spcBef>
            <a:spcAft>
              <a:spcPct val="35000"/>
            </a:spcAft>
            <a:buNone/>
          </a:pPr>
          <a:r>
            <a:rPr lang="en-NZ" sz="1300" kern="1200">
              <a:latin typeface="Cera Pro"/>
            </a:rPr>
            <a:t>Form of entity</a:t>
          </a:r>
          <a:endParaRPr lang="en-US" sz="1300" kern="1200">
            <a:latin typeface="Cera Pro"/>
          </a:endParaRPr>
        </a:p>
      </dsp:txBody>
      <dsp:txXfrm>
        <a:off x="544514" y="44820"/>
        <a:ext cx="7323452" cy="346292"/>
      </dsp:txXfrm>
    </dsp:sp>
    <dsp:sp modelId="{56D62201-28A5-4757-BA9F-322C60B846F5}">
      <dsp:nvSpPr>
        <dsp:cNvPr id="0" name=""/>
        <dsp:cNvSpPr/>
      </dsp:nvSpPr>
      <dsp:spPr>
        <a:xfrm>
          <a:off x="0" y="1483321"/>
          <a:ext cx="10515600" cy="13923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solidFill>
                <a:srgbClr val="000000"/>
              </a:solidFill>
              <a:latin typeface="Cera Pro"/>
            </a:rPr>
            <a:t>Deliver on statutory objectives (to be confirmed in Bill#3)</a:t>
          </a:r>
        </a:p>
        <a:p>
          <a:pPr marL="114300" lvl="1" indent="-114300" algn="l" defTabSz="577850">
            <a:lnSpc>
              <a:spcPct val="90000"/>
            </a:lnSpc>
            <a:spcBef>
              <a:spcPct val="0"/>
            </a:spcBef>
            <a:spcAft>
              <a:spcPct val="15000"/>
            </a:spcAft>
            <a:buChar char="•"/>
          </a:pPr>
          <a:r>
            <a:rPr lang="en-US" sz="1300" kern="1200">
              <a:solidFill>
                <a:srgbClr val="000000"/>
              </a:solidFill>
              <a:latin typeface="Cera Pro"/>
            </a:rPr>
            <a:t>Deliver water services across service area of shareholding councils in a manner that meets regulatory requirements and is financially sustainable</a:t>
          </a:r>
        </a:p>
        <a:p>
          <a:pPr marL="114300" lvl="1" indent="-114300" algn="l" defTabSz="577850" rtl="0">
            <a:lnSpc>
              <a:spcPct val="90000"/>
            </a:lnSpc>
            <a:spcBef>
              <a:spcPct val="0"/>
            </a:spcBef>
            <a:spcAft>
              <a:spcPct val="15000"/>
            </a:spcAft>
            <a:buChar char="•"/>
          </a:pPr>
          <a:r>
            <a:rPr lang="en-US" sz="1300" kern="1200" dirty="0">
              <a:solidFill>
                <a:srgbClr val="000000"/>
              </a:solidFill>
              <a:latin typeface="Cera Pro"/>
            </a:rPr>
            <a:t>Achieve objectives set in Statement of Expectations by shareholders</a:t>
          </a:r>
        </a:p>
        <a:p>
          <a:pPr marL="114300" lvl="1" indent="-114300" algn="l" defTabSz="577850">
            <a:lnSpc>
              <a:spcPct val="90000"/>
            </a:lnSpc>
            <a:spcBef>
              <a:spcPct val="0"/>
            </a:spcBef>
            <a:spcAft>
              <a:spcPct val="15000"/>
            </a:spcAft>
            <a:buChar char="•"/>
          </a:pPr>
          <a:r>
            <a:rPr lang="en-NZ" sz="1300" kern="1200">
              <a:solidFill>
                <a:srgbClr val="000000"/>
              </a:solidFill>
              <a:latin typeface="Cera Pro"/>
            </a:rPr>
            <a:t>Agreed in principle: Assets that are solely used for stormwater service delivery to transfer to CCO </a:t>
          </a:r>
          <a:endParaRPr lang="en-US" sz="1300" kern="1200">
            <a:solidFill>
              <a:srgbClr val="000000"/>
            </a:solidFill>
            <a:latin typeface="Cera Pro"/>
          </a:endParaRPr>
        </a:p>
      </dsp:txBody>
      <dsp:txXfrm>
        <a:off x="0" y="1483321"/>
        <a:ext cx="10515600" cy="1392300"/>
      </dsp:txXfrm>
    </dsp:sp>
    <dsp:sp modelId="{898343E2-C15F-4C40-BAD0-AD972072271E}">
      <dsp:nvSpPr>
        <dsp:cNvPr id="0" name=""/>
        <dsp:cNvSpPr/>
      </dsp:nvSpPr>
      <dsp:spPr>
        <a:xfrm>
          <a:off x="525780" y="1291441"/>
          <a:ext cx="736092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NZ" sz="1300" kern="1200">
              <a:latin typeface="Cera Pro"/>
            </a:rPr>
            <a:t>Purpose of entity </a:t>
          </a:r>
          <a:endParaRPr lang="en-US" sz="1300" kern="1200"/>
        </a:p>
      </dsp:txBody>
      <dsp:txXfrm>
        <a:off x="544514" y="1310175"/>
        <a:ext cx="7323452" cy="346292"/>
      </dsp:txXfrm>
    </dsp:sp>
    <dsp:sp modelId="{D3262823-588C-4D03-93C8-C67F1F22E98E}">
      <dsp:nvSpPr>
        <dsp:cNvPr id="0" name=""/>
        <dsp:cNvSpPr/>
      </dsp:nvSpPr>
      <dsp:spPr>
        <a:xfrm>
          <a:off x="0" y="3137701"/>
          <a:ext cx="10515600" cy="11875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rtl="0">
            <a:lnSpc>
              <a:spcPct val="90000"/>
            </a:lnSpc>
            <a:spcBef>
              <a:spcPct val="0"/>
            </a:spcBef>
            <a:spcAft>
              <a:spcPct val="15000"/>
            </a:spcAft>
            <a:buChar char="•"/>
          </a:pPr>
          <a:r>
            <a:rPr lang="en-US" sz="1300" kern="1200">
              <a:solidFill>
                <a:schemeClr val="bg1"/>
              </a:solidFill>
              <a:latin typeface="Calibri"/>
              <a:ea typeface="Calibri"/>
              <a:cs typeface="Calibri"/>
            </a:rPr>
            <a:t>Shares held by Councils and cannot be sold or transferred </a:t>
          </a:r>
        </a:p>
        <a:p>
          <a:pPr marL="114300" lvl="1" indent="-114300" algn="l" defTabSz="577850">
            <a:lnSpc>
              <a:spcPct val="90000"/>
            </a:lnSpc>
            <a:spcBef>
              <a:spcPct val="0"/>
            </a:spcBef>
            <a:spcAft>
              <a:spcPct val="15000"/>
            </a:spcAft>
            <a:buChar char="•"/>
          </a:pPr>
          <a:r>
            <a:rPr lang="en-US" sz="1300" kern="1200">
              <a:solidFill>
                <a:schemeClr val="bg1"/>
              </a:solidFill>
              <a:latin typeface="Calibri"/>
              <a:ea typeface="Calibri"/>
              <a:cs typeface="Calibri"/>
            </a:rPr>
            <a:t>Shareholder must be party to shareholders agreement </a:t>
          </a:r>
        </a:p>
        <a:p>
          <a:pPr marL="114300" lvl="1" indent="-114300" algn="l" defTabSz="577850">
            <a:lnSpc>
              <a:spcPct val="90000"/>
            </a:lnSpc>
            <a:spcBef>
              <a:spcPct val="0"/>
            </a:spcBef>
            <a:spcAft>
              <a:spcPct val="15000"/>
            </a:spcAft>
            <a:buChar char="•"/>
          </a:pPr>
          <a:r>
            <a:rPr lang="en-US" sz="1300" kern="1200" dirty="0">
              <a:solidFill>
                <a:schemeClr val="bg1"/>
              </a:solidFill>
              <a:latin typeface="Calibri"/>
              <a:ea typeface="Calibri"/>
              <a:cs typeface="Calibri"/>
            </a:rPr>
            <a:t>Ability to pay dividend to be kept open and reviewed against Bill#3</a:t>
          </a:r>
        </a:p>
        <a:p>
          <a:pPr marL="114300" lvl="1" indent="-114300" algn="l" defTabSz="577850">
            <a:lnSpc>
              <a:spcPct val="90000"/>
            </a:lnSpc>
            <a:spcBef>
              <a:spcPct val="0"/>
            </a:spcBef>
            <a:spcAft>
              <a:spcPct val="15000"/>
            </a:spcAft>
            <a:buChar char="•"/>
          </a:pPr>
          <a:r>
            <a:rPr lang="en-US" sz="1300" kern="1200">
              <a:solidFill>
                <a:schemeClr val="bg1"/>
              </a:solidFill>
              <a:latin typeface="Calibri"/>
              <a:ea typeface="Calibri"/>
              <a:cs typeface="Calibri"/>
            </a:rPr>
            <a:t>Security interest cannot be given over shares (Bill#3 will prohibit assets being used as security)</a:t>
          </a:r>
          <a:endParaRPr lang="en-NZ" sz="1300" kern="1200">
            <a:solidFill>
              <a:schemeClr val="bg1"/>
            </a:solidFill>
          </a:endParaRPr>
        </a:p>
      </dsp:txBody>
      <dsp:txXfrm>
        <a:off x="0" y="3137701"/>
        <a:ext cx="10515600" cy="1187550"/>
      </dsp:txXfrm>
    </dsp:sp>
    <dsp:sp modelId="{F22647E6-9A96-498D-8B8F-E166407979A5}">
      <dsp:nvSpPr>
        <dsp:cNvPr id="0" name=""/>
        <dsp:cNvSpPr/>
      </dsp:nvSpPr>
      <dsp:spPr>
        <a:xfrm>
          <a:off x="525780" y="2945821"/>
          <a:ext cx="736092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rtl="0">
            <a:lnSpc>
              <a:spcPct val="90000"/>
            </a:lnSpc>
            <a:spcBef>
              <a:spcPct val="0"/>
            </a:spcBef>
            <a:spcAft>
              <a:spcPct val="35000"/>
            </a:spcAft>
            <a:buNone/>
          </a:pPr>
          <a:r>
            <a:rPr lang="en-NZ" sz="1300" kern="1200">
              <a:latin typeface="Cera Pro"/>
            </a:rPr>
            <a:t>Terms of Shares</a:t>
          </a:r>
          <a:endParaRPr lang="en-US" sz="1300" kern="1200">
            <a:latin typeface="Cera Pro"/>
          </a:endParaRPr>
        </a:p>
      </dsp:txBody>
      <dsp:txXfrm>
        <a:off x="544514" y="2964555"/>
        <a:ext cx="7323452" cy="3462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4FCDC-480F-49B4-8ED1-3C945714CBF7}">
      <dsp:nvSpPr>
        <dsp:cNvPr id="0" name=""/>
        <dsp:cNvSpPr/>
      </dsp:nvSpPr>
      <dsp:spPr>
        <a:xfrm>
          <a:off x="0" y="338769"/>
          <a:ext cx="10515600" cy="14332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100000"/>
            </a:lnSpc>
            <a:spcBef>
              <a:spcPct val="0"/>
            </a:spcBef>
            <a:spcAft>
              <a:spcPct val="15000"/>
            </a:spcAft>
            <a:buChar char="•"/>
          </a:pPr>
          <a:r>
            <a:rPr lang="en-US" sz="1300" kern="1200">
              <a:solidFill>
                <a:srgbClr val="444444"/>
              </a:solidFill>
              <a:latin typeface="Calibri"/>
              <a:ea typeface="Calibri"/>
              <a:cs typeface="Calibri"/>
            </a:rPr>
            <a:t>S</a:t>
          </a:r>
          <a:r>
            <a:rPr lang="en-US" sz="1300" kern="1200">
              <a:solidFill>
                <a:schemeClr val="bg1"/>
              </a:solidFill>
              <a:latin typeface="Calibri"/>
              <a:ea typeface="Calibri"/>
              <a:cs typeface="Calibri"/>
            </a:rPr>
            <a:t>hares issued on transfer of a council's water services business into the CCO </a:t>
          </a:r>
        </a:p>
        <a:p>
          <a:pPr marL="114300" lvl="1" indent="-114300" algn="l" defTabSz="577850" rtl="0">
            <a:lnSpc>
              <a:spcPct val="100000"/>
            </a:lnSpc>
            <a:spcBef>
              <a:spcPct val="0"/>
            </a:spcBef>
            <a:spcAft>
              <a:spcPct val="15000"/>
            </a:spcAft>
            <a:buChar char="•"/>
          </a:pPr>
          <a:r>
            <a:rPr lang="en-US" sz="1300" kern="1200">
              <a:solidFill>
                <a:schemeClr val="bg1"/>
              </a:solidFill>
              <a:latin typeface="Calibri"/>
              <a:ea typeface="Calibri"/>
              <a:cs typeface="Calibri"/>
            </a:rPr>
            <a:t>Allocation of shares - principle is that allocation must reflect the value of what is transferred. </a:t>
          </a:r>
          <a:r>
            <a:rPr lang="en-US" sz="1300" b="0" kern="1200">
              <a:solidFill>
                <a:schemeClr val="bg1"/>
              </a:solidFill>
              <a:latin typeface="Calibri"/>
              <a:ea typeface="Calibri"/>
              <a:cs typeface="Calibri"/>
            </a:rPr>
            <a:t>Number of connections considered as an option and not agreed </a:t>
          </a:r>
          <a:endParaRPr lang="en-NZ" sz="1300" b="0" kern="1200">
            <a:solidFill>
              <a:schemeClr val="bg1"/>
            </a:solidFill>
            <a:latin typeface="Cera Pro"/>
          </a:endParaRPr>
        </a:p>
        <a:p>
          <a:pPr marL="114300" lvl="1" indent="-114300" algn="l" defTabSz="577850" rtl="0">
            <a:lnSpc>
              <a:spcPct val="90000"/>
            </a:lnSpc>
            <a:spcBef>
              <a:spcPct val="0"/>
            </a:spcBef>
            <a:spcAft>
              <a:spcPct val="15000"/>
            </a:spcAft>
            <a:buChar char="•"/>
          </a:pPr>
          <a:r>
            <a:rPr lang="en-US" sz="1300" b="0" i="0" kern="1200" dirty="0">
              <a:solidFill>
                <a:srgbClr val="000000"/>
              </a:solidFill>
              <a:latin typeface="Calibri"/>
              <a:ea typeface="Calibri"/>
              <a:cs typeface="Calibri"/>
            </a:rPr>
            <a:t>Share allocation methodology in principle based on value of assets minus (value of debt transferring to CCO plus capital cost to get to agreed regional standard – this to be assessed with regard to </a:t>
          </a:r>
          <a:r>
            <a:rPr lang="en-US" sz="1300" b="0" i="0" kern="1200" dirty="0">
              <a:solidFill>
                <a:schemeClr val="bg1"/>
              </a:solidFill>
              <a:latin typeface="Calibri"/>
              <a:ea typeface="Calibri"/>
              <a:cs typeface="Calibri"/>
            </a:rPr>
            <a:t>WSDP – see below)</a:t>
          </a:r>
        </a:p>
      </dsp:txBody>
      <dsp:txXfrm>
        <a:off x="0" y="338769"/>
        <a:ext cx="10515600" cy="1433250"/>
      </dsp:txXfrm>
    </dsp:sp>
    <dsp:sp modelId="{2B7B01D7-7DA8-40DB-925C-E956B223942B}">
      <dsp:nvSpPr>
        <dsp:cNvPr id="0" name=""/>
        <dsp:cNvSpPr/>
      </dsp:nvSpPr>
      <dsp:spPr>
        <a:xfrm>
          <a:off x="525780" y="146888"/>
          <a:ext cx="736092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rtl="0">
            <a:lnSpc>
              <a:spcPct val="100000"/>
            </a:lnSpc>
            <a:spcBef>
              <a:spcPct val="0"/>
            </a:spcBef>
            <a:spcAft>
              <a:spcPct val="35000"/>
            </a:spcAft>
            <a:buNone/>
          </a:pPr>
          <a:r>
            <a:rPr lang="en-NZ" sz="1300" kern="1200">
              <a:solidFill>
                <a:schemeClr val="tx1"/>
              </a:solidFill>
              <a:latin typeface="Calibri"/>
              <a:ea typeface="Calibri"/>
              <a:cs typeface="Calibri"/>
            </a:rPr>
            <a:t>How will shares be allocated?</a:t>
          </a:r>
          <a:endParaRPr lang="en-US" sz="1300" kern="1200">
            <a:solidFill>
              <a:schemeClr val="tx1"/>
            </a:solidFill>
            <a:latin typeface="Calibri"/>
            <a:ea typeface="Calibri"/>
            <a:cs typeface="Calibri"/>
          </a:endParaRPr>
        </a:p>
      </dsp:txBody>
      <dsp:txXfrm>
        <a:off x="544514" y="165622"/>
        <a:ext cx="7323452" cy="346292"/>
      </dsp:txXfrm>
    </dsp:sp>
    <dsp:sp modelId="{1BA7C8B0-768D-45B6-9AFC-4BE7C2709B4D}">
      <dsp:nvSpPr>
        <dsp:cNvPr id="0" name=""/>
        <dsp:cNvSpPr/>
      </dsp:nvSpPr>
      <dsp:spPr>
        <a:xfrm>
          <a:off x="0" y="2034099"/>
          <a:ext cx="10515600" cy="21703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solidFill>
                <a:schemeClr val="bg1"/>
              </a:solidFill>
              <a:latin typeface="Calibri"/>
              <a:ea typeface="Calibri"/>
              <a:cs typeface="Calibri"/>
            </a:rPr>
            <a:t>Assets to transfer (including stormwater assets used solely for stormwater)</a:t>
          </a:r>
        </a:p>
        <a:p>
          <a:pPr marL="114300" lvl="1" indent="-114300" algn="l" defTabSz="577850" rtl="0">
            <a:lnSpc>
              <a:spcPct val="90000"/>
            </a:lnSpc>
            <a:spcBef>
              <a:spcPct val="0"/>
            </a:spcBef>
            <a:spcAft>
              <a:spcPct val="15000"/>
            </a:spcAft>
            <a:buChar char="•"/>
          </a:pPr>
          <a:r>
            <a:rPr lang="en-US" sz="1300" kern="1200">
              <a:solidFill>
                <a:schemeClr val="bg1"/>
              </a:solidFill>
              <a:latin typeface="Calibri"/>
              <a:ea typeface="Calibri"/>
              <a:cs typeface="Calibri"/>
            </a:rPr>
            <a:t>Value: Valuation of transferring assets to be carried out before CCO established. Common valuation methodology to be applied – starting point will be most recent valuation but need to assess if valuations are consistent</a:t>
          </a:r>
        </a:p>
        <a:p>
          <a:pPr marL="114300" lvl="1" indent="-114300" algn="l" defTabSz="577850">
            <a:lnSpc>
              <a:spcPct val="90000"/>
            </a:lnSpc>
            <a:spcBef>
              <a:spcPct val="0"/>
            </a:spcBef>
            <a:spcAft>
              <a:spcPct val="15000"/>
            </a:spcAft>
            <a:buChar char="•"/>
          </a:pPr>
          <a:r>
            <a:rPr lang="en-US" sz="1300" kern="1200">
              <a:solidFill>
                <a:schemeClr val="bg1"/>
              </a:solidFill>
              <a:latin typeface="Calibri"/>
              <a:ea typeface="Calibri"/>
              <a:cs typeface="Calibri"/>
            </a:rPr>
            <a:t>Deduct:</a:t>
          </a:r>
          <a:endParaRPr lang="en-US" sz="1300" kern="1200">
            <a:solidFill>
              <a:schemeClr val="bg1"/>
            </a:solidFill>
          </a:endParaRPr>
        </a:p>
        <a:p>
          <a:pPr marL="228600" lvl="2" indent="-114300" algn="l" defTabSz="577850" rtl="0">
            <a:lnSpc>
              <a:spcPct val="90000"/>
            </a:lnSpc>
            <a:spcBef>
              <a:spcPct val="0"/>
            </a:spcBef>
            <a:spcAft>
              <a:spcPct val="15000"/>
            </a:spcAft>
            <a:buChar char="•"/>
          </a:pPr>
          <a:r>
            <a:rPr lang="en-US" sz="1300" kern="1200">
              <a:solidFill>
                <a:schemeClr val="bg1"/>
              </a:solidFill>
              <a:latin typeface="Calibri"/>
              <a:ea typeface="Calibri"/>
              <a:cs typeface="Calibri"/>
            </a:rPr>
            <a:t>Ring-fenced water services debt immediately prior to establishment </a:t>
          </a:r>
        </a:p>
        <a:p>
          <a:pPr marL="228600" lvl="2" indent="-114300" algn="l" defTabSz="577850">
            <a:lnSpc>
              <a:spcPct val="90000"/>
            </a:lnSpc>
            <a:spcBef>
              <a:spcPct val="0"/>
            </a:spcBef>
            <a:spcAft>
              <a:spcPct val="15000"/>
            </a:spcAft>
            <a:buChar char="•"/>
          </a:pPr>
          <a:r>
            <a:rPr lang="en-US" sz="1300" kern="1200">
              <a:solidFill>
                <a:schemeClr val="bg1"/>
              </a:solidFill>
              <a:latin typeface="Calibri"/>
              <a:ea typeface="Calibri"/>
              <a:cs typeface="Calibri"/>
            </a:rPr>
            <a:t>Regional standard for assets condition to be agreed (e.g. must have water meters). Any shortfall identified, capital cost to get to standard quantified </a:t>
          </a:r>
          <a:endParaRPr lang="en-US" sz="1300" kern="1200">
            <a:solidFill>
              <a:schemeClr val="bg1"/>
            </a:solidFill>
          </a:endParaRPr>
        </a:p>
        <a:p>
          <a:pPr marL="114300" lvl="1" indent="-114300" algn="l" defTabSz="577850">
            <a:lnSpc>
              <a:spcPct val="90000"/>
            </a:lnSpc>
            <a:spcBef>
              <a:spcPct val="0"/>
            </a:spcBef>
            <a:spcAft>
              <a:spcPct val="15000"/>
            </a:spcAft>
            <a:buChar char="•"/>
          </a:pPr>
          <a:r>
            <a:rPr lang="en-US" sz="1300" kern="1200">
              <a:solidFill>
                <a:schemeClr val="bg1"/>
              </a:solidFill>
              <a:latin typeface="Calibri"/>
              <a:ea typeface="Calibri"/>
              <a:cs typeface="Calibri"/>
            </a:rPr>
            <a:t>Note:  agreement on the standard and underpinning assumptions will to be fleshed out and developed if this option is to develop. Bill#3 also to be considered.</a:t>
          </a:r>
        </a:p>
      </dsp:txBody>
      <dsp:txXfrm>
        <a:off x="0" y="2034099"/>
        <a:ext cx="10515600" cy="2170350"/>
      </dsp:txXfrm>
    </dsp:sp>
    <dsp:sp modelId="{634A3F70-E149-4D0E-9A9E-13A171AF6AD5}">
      <dsp:nvSpPr>
        <dsp:cNvPr id="0" name=""/>
        <dsp:cNvSpPr/>
      </dsp:nvSpPr>
      <dsp:spPr>
        <a:xfrm>
          <a:off x="525780" y="1842219"/>
          <a:ext cx="736092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rtl="0">
            <a:lnSpc>
              <a:spcPct val="90000"/>
            </a:lnSpc>
            <a:spcBef>
              <a:spcPct val="0"/>
            </a:spcBef>
            <a:spcAft>
              <a:spcPct val="35000"/>
            </a:spcAft>
            <a:buNone/>
          </a:pPr>
          <a:r>
            <a:rPr lang="en-NZ" sz="1300" kern="1200">
              <a:latin typeface="Cera Pro"/>
            </a:rPr>
            <a:t>Component parts share allocation:</a:t>
          </a:r>
          <a:endParaRPr lang="en-US" sz="1300" kern="1200">
            <a:solidFill>
              <a:srgbClr val="444444"/>
            </a:solidFill>
            <a:latin typeface="Calibri"/>
            <a:ea typeface="Calibri"/>
            <a:cs typeface="Calibri"/>
          </a:endParaRPr>
        </a:p>
      </dsp:txBody>
      <dsp:txXfrm>
        <a:off x="544514" y="1860953"/>
        <a:ext cx="7323452"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7565C-1E07-4663-96BC-5E80EA20B7A9}">
      <dsp:nvSpPr>
        <dsp:cNvPr id="0" name=""/>
        <dsp:cNvSpPr/>
      </dsp:nvSpPr>
      <dsp:spPr>
        <a:xfrm>
          <a:off x="0" y="289628"/>
          <a:ext cx="10515600" cy="18837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a:t>Changes to constitution </a:t>
          </a:r>
        </a:p>
        <a:p>
          <a:pPr marL="114300" lvl="1" indent="-114300" algn="l" defTabSz="577850">
            <a:lnSpc>
              <a:spcPct val="90000"/>
            </a:lnSpc>
            <a:spcBef>
              <a:spcPct val="0"/>
            </a:spcBef>
            <a:spcAft>
              <a:spcPct val="15000"/>
            </a:spcAft>
            <a:buChar char="•"/>
          </a:pPr>
          <a:r>
            <a:rPr lang="en-US" sz="1300" b="0" kern="1200" dirty="0"/>
            <a:t>Issue of shares to new shareholders</a:t>
          </a:r>
        </a:p>
        <a:p>
          <a:pPr marL="114300" lvl="1" indent="-114300" algn="l" defTabSz="577850">
            <a:lnSpc>
              <a:spcPct val="90000"/>
            </a:lnSpc>
            <a:spcBef>
              <a:spcPct val="0"/>
            </a:spcBef>
            <a:spcAft>
              <a:spcPct val="15000"/>
            </a:spcAft>
            <a:buChar char="•"/>
          </a:pPr>
          <a:r>
            <a:rPr lang="en-US" sz="1300" b="0" kern="1200"/>
            <a:t>Changes to shares right</a:t>
          </a:r>
        </a:p>
        <a:p>
          <a:pPr marL="114300" lvl="1" indent="-114300" algn="l" defTabSz="577850">
            <a:lnSpc>
              <a:spcPct val="90000"/>
            </a:lnSpc>
            <a:spcBef>
              <a:spcPct val="0"/>
            </a:spcBef>
            <a:spcAft>
              <a:spcPct val="15000"/>
            </a:spcAft>
            <a:buChar char="•"/>
          </a:pPr>
          <a:r>
            <a:rPr lang="en-NZ" sz="1300" b="0" kern="1200" dirty="0"/>
            <a:t>Any winding up or restructuring (includes any merger or amalgamation)  </a:t>
          </a:r>
          <a:endParaRPr lang="en-US" sz="1300" b="0" kern="1200" dirty="0"/>
        </a:p>
        <a:p>
          <a:pPr marL="114300" lvl="1" indent="-114300" algn="l" defTabSz="577850">
            <a:lnSpc>
              <a:spcPct val="90000"/>
            </a:lnSpc>
            <a:spcBef>
              <a:spcPct val="0"/>
            </a:spcBef>
            <a:spcAft>
              <a:spcPct val="15000"/>
            </a:spcAft>
            <a:buChar char="•"/>
          </a:pPr>
          <a:r>
            <a:rPr lang="en-US" sz="1300" b="0" kern="1200" dirty="0"/>
            <a:t>Any major transaction </a:t>
          </a:r>
        </a:p>
        <a:p>
          <a:pPr marL="114300" lvl="1" indent="-114300" algn="l" defTabSz="577850">
            <a:lnSpc>
              <a:spcPct val="90000"/>
            </a:lnSpc>
            <a:spcBef>
              <a:spcPct val="0"/>
            </a:spcBef>
            <a:spcAft>
              <a:spcPct val="15000"/>
            </a:spcAft>
            <a:buChar char="•"/>
          </a:pPr>
          <a:r>
            <a:rPr lang="en-US" sz="1300" b="0" kern="1200" dirty="0"/>
            <a:t>Appointment of directors</a:t>
          </a:r>
        </a:p>
        <a:p>
          <a:pPr marL="114300" lvl="1" indent="-114300" algn="l" defTabSz="577850">
            <a:lnSpc>
              <a:spcPct val="90000"/>
            </a:lnSpc>
            <a:spcBef>
              <a:spcPct val="0"/>
            </a:spcBef>
            <a:spcAft>
              <a:spcPct val="15000"/>
            </a:spcAft>
            <a:buChar char="•"/>
          </a:pPr>
          <a:r>
            <a:rPr lang="en-US" sz="1300" b="1" kern="1200" dirty="0"/>
            <a:t>Combined Statement of Expectations (SOE)</a:t>
          </a:r>
        </a:p>
      </dsp:txBody>
      <dsp:txXfrm>
        <a:off x="0" y="289628"/>
        <a:ext cx="10515600" cy="1883700"/>
      </dsp:txXfrm>
    </dsp:sp>
    <dsp:sp modelId="{6A7F78CE-B8D7-4CCF-B258-21D53AB49B69}">
      <dsp:nvSpPr>
        <dsp:cNvPr id="0" name=""/>
        <dsp:cNvSpPr/>
      </dsp:nvSpPr>
      <dsp:spPr>
        <a:xfrm>
          <a:off x="525780" y="97748"/>
          <a:ext cx="736092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b="1" kern="1200"/>
            <a:t>What decisions go to shareholders?</a:t>
          </a:r>
          <a:endParaRPr lang="en-US" sz="1300" kern="1200"/>
        </a:p>
      </dsp:txBody>
      <dsp:txXfrm>
        <a:off x="544514" y="116482"/>
        <a:ext cx="7323452" cy="346292"/>
      </dsp:txXfrm>
    </dsp:sp>
    <dsp:sp modelId="{1B38D350-B49C-4151-B702-4BB4BEDBD62F}">
      <dsp:nvSpPr>
        <dsp:cNvPr id="0" name=""/>
        <dsp:cNvSpPr/>
      </dsp:nvSpPr>
      <dsp:spPr>
        <a:xfrm>
          <a:off x="0" y="2435409"/>
          <a:ext cx="10515600" cy="7780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a:lnSpc>
              <a:spcPct val="90000"/>
            </a:lnSpc>
            <a:spcBef>
              <a:spcPct val="0"/>
            </a:spcBef>
            <a:spcAft>
              <a:spcPct val="15000"/>
            </a:spcAft>
            <a:buChar char="•"/>
          </a:pPr>
          <a:r>
            <a:rPr lang="en-US" sz="1300" b="0" kern="1200" dirty="0"/>
            <a:t>By consensus to extent possible </a:t>
          </a:r>
        </a:p>
        <a:p>
          <a:pPr marL="114300" lvl="1" indent="-114300" algn="l" defTabSz="577850">
            <a:lnSpc>
              <a:spcPct val="90000"/>
            </a:lnSpc>
            <a:spcBef>
              <a:spcPct val="0"/>
            </a:spcBef>
            <a:spcAft>
              <a:spcPct val="15000"/>
            </a:spcAft>
            <a:buChar char="•"/>
          </a:pPr>
          <a:r>
            <a:rPr lang="en-US" sz="1300" b="0" kern="1200" dirty="0"/>
            <a:t>Default 75% number of shareholders and 80% vote is starting point</a:t>
          </a:r>
        </a:p>
      </dsp:txBody>
      <dsp:txXfrm>
        <a:off x="0" y="2435409"/>
        <a:ext cx="10515600" cy="778050"/>
      </dsp:txXfrm>
    </dsp:sp>
    <dsp:sp modelId="{13DC184C-0E00-4A0D-AAB3-BD2B4A8D82EE}">
      <dsp:nvSpPr>
        <dsp:cNvPr id="0" name=""/>
        <dsp:cNvSpPr/>
      </dsp:nvSpPr>
      <dsp:spPr>
        <a:xfrm>
          <a:off x="525780" y="2243529"/>
          <a:ext cx="736092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b="1" kern="1200"/>
            <a:t>How will shareholders make decisions?</a:t>
          </a:r>
          <a:endParaRPr lang="en-US" sz="1300" kern="1200"/>
        </a:p>
      </dsp:txBody>
      <dsp:txXfrm>
        <a:off x="544514" y="2262263"/>
        <a:ext cx="7323452" cy="346292"/>
      </dsp:txXfrm>
    </dsp:sp>
    <dsp:sp modelId="{3343AAFE-DFCF-4CC9-BCA7-13CD42E7386D}">
      <dsp:nvSpPr>
        <dsp:cNvPr id="0" name=""/>
        <dsp:cNvSpPr/>
      </dsp:nvSpPr>
      <dsp:spPr>
        <a:xfrm>
          <a:off x="0" y="3475539"/>
          <a:ext cx="10515600" cy="7780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270764" rIns="816127" bIns="92456" numCol="1" spcCol="1270" anchor="t" anchorCtr="0">
          <a:noAutofit/>
        </a:bodyPr>
        <a:lstStyle/>
        <a:p>
          <a:pPr marL="114300" lvl="1" indent="-114300" algn="l" defTabSz="577850" rtl="0">
            <a:lnSpc>
              <a:spcPct val="90000"/>
            </a:lnSpc>
            <a:spcBef>
              <a:spcPct val="0"/>
            </a:spcBef>
            <a:spcAft>
              <a:spcPct val="15000"/>
            </a:spcAft>
            <a:buChar char="•"/>
          </a:pPr>
          <a:r>
            <a:rPr lang="en-US" sz="1300" b="0" kern="1200" dirty="0"/>
            <a:t>Asset management plan and funding plan</a:t>
          </a:r>
          <a:r>
            <a:rPr lang="en-US" sz="1300" b="0" kern="1200" dirty="0">
              <a:latin typeface="Cera Pro"/>
            </a:rPr>
            <a:t> (subject to regulation)</a:t>
          </a:r>
          <a:endParaRPr lang="en-US" sz="1300" b="0" kern="1200" dirty="0"/>
        </a:p>
        <a:p>
          <a:pPr marL="114300" lvl="1" indent="-114300" algn="l" defTabSz="577850" rtl="0">
            <a:lnSpc>
              <a:spcPct val="90000"/>
            </a:lnSpc>
            <a:spcBef>
              <a:spcPct val="0"/>
            </a:spcBef>
            <a:spcAft>
              <a:spcPct val="15000"/>
            </a:spcAft>
            <a:buChar char="•"/>
          </a:pPr>
          <a:r>
            <a:rPr lang="en-US" sz="1300" b="0" kern="1200" dirty="0"/>
            <a:t>Water services strategy (Board </a:t>
          </a:r>
          <a:r>
            <a:rPr lang="en-US" sz="1300" b="0" kern="1200" dirty="0" err="1">
              <a:latin typeface="Cera Pro"/>
            </a:rPr>
            <a:t>particularises</a:t>
          </a:r>
          <a:r>
            <a:rPr lang="en-US" sz="1300" b="0" kern="1200" dirty="0">
              <a:latin typeface="Cera Pro"/>
            </a:rPr>
            <a:t> </a:t>
          </a:r>
          <a:r>
            <a:rPr lang="en-US" sz="1300" b="0" kern="1200" dirty="0"/>
            <a:t>how it will respond to SOE)</a:t>
          </a:r>
        </a:p>
      </dsp:txBody>
      <dsp:txXfrm>
        <a:off x="0" y="3475539"/>
        <a:ext cx="10515600" cy="778050"/>
      </dsp:txXfrm>
    </dsp:sp>
    <dsp:sp modelId="{79C5DB61-8613-45CD-8FC7-5A6419689683}">
      <dsp:nvSpPr>
        <dsp:cNvPr id="0" name=""/>
        <dsp:cNvSpPr/>
      </dsp:nvSpPr>
      <dsp:spPr>
        <a:xfrm>
          <a:off x="525780" y="3283659"/>
          <a:ext cx="7360920" cy="3837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577850">
            <a:lnSpc>
              <a:spcPct val="90000"/>
            </a:lnSpc>
            <a:spcBef>
              <a:spcPct val="0"/>
            </a:spcBef>
            <a:spcAft>
              <a:spcPct val="35000"/>
            </a:spcAft>
            <a:buNone/>
          </a:pPr>
          <a:r>
            <a:rPr lang="en-US" sz="1300" b="1" kern="1200"/>
            <a:t>What matters will shareholders have input into </a:t>
          </a:r>
          <a:endParaRPr lang="en-US" sz="1300" kern="1200"/>
        </a:p>
      </dsp:txBody>
      <dsp:txXfrm>
        <a:off x="544514" y="3302393"/>
        <a:ext cx="7323452" cy="34629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C687E-BDD4-44B6-97DF-8BFB08A855EE}">
      <dsp:nvSpPr>
        <dsp:cNvPr id="0" name=""/>
        <dsp:cNvSpPr/>
      </dsp:nvSpPr>
      <dsp:spPr>
        <a:xfrm>
          <a:off x="0" y="328328"/>
          <a:ext cx="10515600" cy="40194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16127" tIns="458216" rIns="816127" bIns="156464" numCol="1" spcCol="1270" anchor="t" anchorCtr="0">
          <a:noAutofit/>
        </a:bodyPr>
        <a:lstStyle/>
        <a:p>
          <a:pPr marL="228600" lvl="1" indent="-228600" algn="l" defTabSz="977900" rtl="0">
            <a:lnSpc>
              <a:spcPct val="90000"/>
            </a:lnSpc>
            <a:spcBef>
              <a:spcPct val="0"/>
            </a:spcBef>
            <a:spcAft>
              <a:spcPct val="15000"/>
            </a:spcAft>
            <a:buChar char="•"/>
          </a:pPr>
          <a:r>
            <a:rPr lang="en-US" sz="2200" kern="1200">
              <a:solidFill>
                <a:schemeClr val="bg1"/>
              </a:solidFill>
              <a:latin typeface="Cera Pro"/>
            </a:rPr>
            <a:t>Joint forum where representatives of shareholders meet to support co-ordination of multiple councils interests and facilitate shareholder decision making </a:t>
          </a:r>
          <a:endParaRPr lang="en-US" sz="2200" b="1" kern="1200">
            <a:solidFill>
              <a:schemeClr val="bg1"/>
            </a:solidFill>
            <a:latin typeface="Cera Pro"/>
          </a:endParaRPr>
        </a:p>
        <a:p>
          <a:pPr marL="228600" lvl="1" indent="-228600" algn="l" defTabSz="977900" rtl="0">
            <a:lnSpc>
              <a:spcPct val="90000"/>
            </a:lnSpc>
            <a:spcBef>
              <a:spcPct val="0"/>
            </a:spcBef>
            <a:spcAft>
              <a:spcPct val="15000"/>
            </a:spcAft>
            <a:buChar char="•"/>
          </a:pPr>
          <a:r>
            <a:rPr lang="en-US" sz="2200" kern="1200">
              <a:solidFill>
                <a:schemeClr val="bg1"/>
              </a:solidFill>
              <a:latin typeface="Cera Pro"/>
            </a:rPr>
            <a:t>Detailed terms of reference to be developed setting out scope and responsibilities </a:t>
          </a:r>
        </a:p>
        <a:p>
          <a:pPr marL="228600" lvl="1" indent="-228600" algn="l" defTabSz="977900" rtl="0">
            <a:lnSpc>
              <a:spcPct val="90000"/>
            </a:lnSpc>
            <a:spcBef>
              <a:spcPct val="0"/>
            </a:spcBef>
            <a:spcAft>
              <a:spcPct val="15000"/>
            </a:spcAft>
            <a:buChar char="•"/>
          </a:pPr>
          <a:r>
            <a:rPr lang="en-NZ" sz="2200" kern="1200">
              <a:solidFill>
                <a:schemeClr val="bg1"/>
              </a:solidFill>
              <a:latin typeface="Cera Pro"/>
            </a:rPr>
            <a:t>No statutory restrictions on who can be appointed</a:t>
          </a:r>
        </a:p>
        <a:p>
          <a:pPr marL="228600" lvl="1" indent="-228600" algn="l" defTabSz="977900" rtl="0">
            <a:lnSpc>
              <a:spcPct val="90000"/>
            </a:lnSpc>
            <a:spcBef>
              <a:spcPct val="0"/>
            </a:spcBef>
            <a:spcAft>
              <a:spcPct val="15000"/>
            </a:spcAft>
            <a:buChar char="•"/>
          </a:pPr>
          <a:r>
            <a:rPr lang="en-US" sz="2200" kern="1200">
              <a:solidFill>
                <a:schemeClr val="bg1"/>
              </a:solidFill>
              <a:latin typeface="Cera Pro"/>
            </a:rPr>
            <a:t>Replicate Regional Transport Committee i.e. have Mayor of each Council as representative on Shareholder Representative Forum  </a:t>
          </a:r>
        </a:p>
        <a:p>
          <a:pPr marL="228600" lvl="1" indent="-228600" algn="l" defTabSz="977900">
            <a:lnSpc>
              <a:spcPct val="90000"/>
            </a:lnSpc>
            <a:spcBef>
              <a:spcPct val="0"/>
            </a:spcBef>
            <a:spcAft>
              <a:spcPct val="15000"/>
            </a:spcAft>
            <a:buChar char="•"/>
          </a:pPr>
          <a:r>
            <a:rPr lang="en-US" sz="2200" kern="1200">
              <a:solidFill>
                <a:schemeClr val="bg1"/>
              </a:solidFill>
              <a:latin typeface="Cera Pro"/>
            </a:rPr>
            <a:t>The Chief Executive, or the Chief Executive’s representative, of each Shareholding Council to attend meetings as advisors to SRF</a:t>
          </a:r>
          <a:endParaRPr lang="en-US" sz="2200" kern="1200">
            <a:solidFill>
              <a:schemeClr val="bg1"/>
            </a:solidFill>
          </a:endParaRPr>
        </a:p>
      </dsp:txBody>
      <dsp:txXfrm>
        <a:off x="0" y="328328"/>
        <a:ext cx="10515600" cy="4019400"/>
      </dsp:txXfrm>
    </dsp:sp>
    <dsp:sp modelId="{BF971472-F7A9-415D-AC12-7E5DA6FAE63B}">
      <dsp:nvSpPr>
        <dsp:cNvPr id="0" name=""/>
        <dsp:cNvSpPr/>
      </dsp:nvSpPr>
      <dsp:spPr>
        <a:xfrm>
          <a:off x="525780" y="3608"/>
          <a:ext cx="7360920" cy="64944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77900" rtl="0">
            <a:lnSpc>
              <a:spcPct val="90000"/>
            </a:lnSpc>
            <a:spcBef>
              <a:spcPct val="0"/>
            </a:spcBef>
            <a:spcAft>
              <a:spcPct val="35000"/>
            </a:spcAft>
            <a:buNone/>
          </a:pPr>
          <a:r>
            <a:rPr lang="en-NZ" sz="2200" kern="1200">
              <a:latin typeface="Cera Pro"/>
              <a:ea typeface="Calibri"/>
              <a:cs typeface="Calibri"/>
            </a:rPr>
            <a:t>Who</a:t>
          </a:r>
          <a:r>
            <a:rPr lang="en-NZ" sz="2200" kern="1200">
              <a:latin typeface="Cera Pro"/>
            </a:rPr>
            <a:t> is on shareholder forum?</a:t>
          </a:r>
          <a:endParaRPr lang="en-US" sz="2200" kern="1200">
            <a:latin typeface="Cera Pro"/>
          </a:endParaRPr>
        </a:p>
      </dsp:txBody>
      <dsp:txXfrm>
        <a:off x="557483" y="35311"/>
        <a:ext cx="7297514" cy="5860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3T22:25:20.618"/>
    </inkml:context>
    <inkml:brush xml:id="br0">
      <inkml:brushProperty name="width" value="0.1" units="cm"/>
      <inkml:brushProperty name="height" value="0.1" units="cm"/>
    </inkml:brush>
  </inkml:definitions>
  <inkml:trace contextRef="#ctx0" brushRef="#br0">31910 10107 16383 0 0,'0'5'0'0'0,"0"6"0"0"0,0 6 0 0 0,0 5 0 0 0,0 3 0 0 0,0 3 0 0 0,0 0 0 0 0,0 1 0 0 0,0 0 0 0 0,0 0 0 0 0,0 0 0 0 0,0-1 0 0 0,0 0 0 0 0,0 0 0 0 0,0 0 0 0 0,0 0 0 0 0,0 0 0 0 0,0-1 0 0 0,0 1 0 0 0,0 0 0 0 0,0 0 0 0 0,0 0 0 0 0,-5 0 0 0 0,-1-1 0 0 0,0 1 0 0 0,1 0 0 0 0,2 0 0 0 0,1 0 0 0 0,1 0 0 0 0,0 0 0 0 0,1-1 0 0 0,0 1 0 0 0,1 0 0 0 0,-1-5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2-03T22:25:20.619"/>
    </inkml:context>
    <inkml:brush xml:id="br0">
      <inkml:brushProperty name="width" value="0.1" units="cm"/>
      <inkml:brushProperty name="height" value="0.1" units="cm"/>
    </inkml:brush>
  </inkml:definitions>
  <inkml:trace contextRef="#ctx0" brushRef="#br0">27675 19341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66934-46A0-4268-A2D7-70DBE000F588}" type="datetimeFigureOut">
              <a:rPr lang="en-NZ" smtClean="0"/>
              <a:t>4/12/2024</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664F1-6223-4C23-90DA-42A04A2AC754}" type="slidenum">
              <a:rPr lang="en-NZ" smtClean="0"/>
              <a:t>‹#›</a:t>
            </a:fld>
            <a:endParaRPr lang="en-NZ"/>
          </a:p>
        </p:txBody>
      </p:sp>
    </p:spTree>
    <p:extLst>
      <p:ext uri="{BB962C8B-B14F-4D97-AF65-F5344CB8AC3E}">
        <p14:creationId xmlns:p14="http://schemas.microsoft.com/office/powerpoint/2010/main" val="1203304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E3FC859A-323B-4DED-83BD-8FCA85FF6193}" type="slidenum">
              <a:rPr lang="en-NZ" smtClean="0"/>
              <a:t>1</a:t>
            </a:fld>
            <a:endParaRPr lang="en-NZ"/>
          </a:p>
        </p:txBody>
      </p:sp>
    </p:spTree>
    <p:extLst>
      <p:ext uri="{BB962C8B-B14F-4D97-AF65-F5344CB8AC3E}">
        <p14:creationId xmlns:p14="http://schemas.microsoft.com/office/powerpoint/2010/main" val="127954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3664F1-6223-4C23-90DA-42A04A2AC754}" type="slidenum">
              <a:rPr lang="en-NZ" smtClean="0"/>
              <a:t>6</a:t>
            </a:fld>
            <a:endParaRPr lang="en-NZ"/>
          </a:p>
        </p:txBody>
      </p:sp>
    </p:spTree>
    <p:extLst>
      <p:ext uri="{BB962C8B-B14F-4D97-AF65-F5344CB8AC3E}">
        <p14:creationId xmlns:p14="http://schemas.microsoft.com/office/powerpoint/2010/main" val="2332651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3664F1-6223-4C23-90DA-42A04A2AC754}" type="slidenum">
              <a:rPr lang="en-NZ" smtClean="0"/>
              <a:t>7</a:t>
            </a:fld>
            <a:endParaRPr lang="en-NZ"/>
          </a:p>
        </p:txBody>
      </p:sp>
    </p:spTree>
    <p:extLst>
      <p:ext uri="{BB962C8B-B14F-4D97-AF65-F5344CB8AC3E}">
        <p14:creationId xmlns:p14="http://schemas.microsoft.com/office/powerpoint/2010/main" val="1666390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5"/>
          </p:nvPr>
        </p:nvSpPr>
        <p:spPr/>
        <p:txBody>
          <a:bodyPr/>
          <a:lstStyle/>
          <a:p>
            <a:fld id="{1C3664F1-6223-4C23-90DA-42A04A2AC754}" type="slidenum">
              <a:rPr lang="en-NZ" smtClean="0"/>
              <a:t>8</a:t>
            </a:fld>
            <a:endParaRPr lang="en-NZ"/>
          </a:p>
        </p:txBody>
      </p:sp>
    </p:spTree>
    <p:extLst>
      <p:ext uri="{BB962C8B-B14F-4D97-AF65-F5344CB8AC3E}">
        <p14:creationId xmlns:p14="http://schemas.microsoft.com/office/powerpoint/2010/main" val="393317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146A7-55FA-008B-CA28-3C9DB30078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7DC81-B3C1-96D1-63BB-66089FBA9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E4AA93-3CDF-03DC-0318-D900C09B9E76}"/>
              </a:ext>
            </a:extLst>
          </p:cNvPr>
          <p:cNvSpPr>
            <a:spLocks noGrp="1"/>
          </p:cNvSpPr>
          <p:nvPr>
            <p:ph type="body" idx="1"/>
          </p:nvPr>
        </p:nvSpPr>
        <p:spPr/>
        <p:txBody>
          <a:bodyPr/>
          <a:lstStyle/>
          <a:p>
            <a:endParaRPr lang="en-NZ"/>
          </a:p>
        </p:txBody>
      </p:sp>
      <p:sp>
        <p:nvSpPr>
          <p:cNvPr id="4" name="Slide Number Placeholder 3">
            <a:extLst>
              <a:ext uri="{FF2B5EF4-FFF2-40B4-BE49-F238E27FC236}">
                <a16:creationId xmlns:a16="http://schemas.microsoft.com/office/drawing/2014/main" id="{3C267F5A-8C47-8257-FC78-B042C03AA7CF}"/>
              </a:ext>
            </a:extLst>
          </p:cNvPr>
          <p:cNvSpPr>
            <a:spLocks noGrp="1"/>
          </p:cNvSpPr>
          <p:nvPr>
            <p:ph type="sldNum" sz="quarter" idx="5"/>
          </p:nvPr>
        </p:nvSpPr>
        <p:spPr/>
        <p:txBody>
          <a:bodyPr/>
          <a:lstStyle/>
          <a:p>
            <a:fld id="{34A7E4B7-3A3E-405D-9393-6CB317F4F2AE}" type="slidenum">
              <a:rPr lang="en-NZ" smtClean="0"/>
              <a:t>28</a:t>
            </a:fld>
            <a:endParaRPr lang="en-NZ"/>
          </a:p>
        </p:txBody>
      </p:sp>
    </p:spTree>
    <p:extLst>
      <p:ext uri="{BB962C8B-B14F-4D97-AF65-F5344CB8AC3E}">
        <p14:creationId xmlns:p14="http://schemas.microsoft.com/office/powerpoint/2010/main" val="353387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a:latin typeface="Arial"/>
                <a:cs typeface="Calibri"/>
              </a:rPr>
              <a:t>Water services delivery plans (due 3 September 2025)</a:t>
            </a:r>
            <a:endParaRPr lang="en-US" sz="1400" b="1">
              <a:latin typeface="Cera Pro"/>
              <a:cs typeface="Calibri"/>
            </a:endParaRPr>
          </a:p>
          <a:p>
            <a:pPr lvl="1"/>
            <a:r>
              <a:rPr lang="en-US" sz="1400">
                <a:ea typeface="+mn-lt"/>
                <a:cs typeface="+mn-lt"/>
              </a:rPr>
              <a:t>must identify a future service delivery model that is sustainable</a:t>
            </a:r>
          </a:p>
          <a:p>
            <a:pPr lvl="1"/>
            <a:r>
              <a:rPr lang="en-US" sz="1400">
                <a:ea typeface="+mn-lt"/>
                <a:cs typeface="+mn-lt"/>
              </a:rPr>
              <a:t>a council must </a:t>
            </a:r>
            <a:r>
              <a:rPr lang="en-US" sz="1400" err="1">
                <a:ea typeface="+mn-lt"/>
                <a:cs typeface="+mn-lt"/>
              </a:rPr>
              <a:t>analyse</a:t>
            </a:r>
            <a:r>
              <a:rPr lang="en-US" sz="1400">
                <a:ea typeface="+mn-lt"/>
                <a:cs typeface="+mn-lt"/>
              </a:rPr>
              <a:t> at least two options</a:t>
            </a:r>
            <a:endParaRPr lang="en-US" sz="1400">
              <a:ea typeface="+mn-lt"/>
              <a:cs typeface="Calibri"/>
            </a:endParaRPr>
          </a:p>
          <a:p>
            <a:pPr lvl="1"/>
            <a:r>
              <a:rPr lang="en-US" sz="1400">
                <a:latin typeface="Cera Pro"/>
                <a:cs typeface="Calibri"/>
              </a:rPr>
              <a:t>must consult on one option but make the analysis of the other option(s) publicly available </a:t>
            </a:r>
            <a:endParaRPr lang="en-US" sz="1400">
              <a:latin typeface="Aptos" panose="020B0004020202020204"/>
              <a:cs typeface="Calibri"/>
            </a:endParaRPr>
          </a:p>
          <a:p>
            <a:r>
              <a:rPr lang="en-US" sz="1400" b="1">
                <a:latin typeface="Arial"/>
                <a:cs typeface="Calibri"/>
              </a:rPr>
              <a:t>Service delivery options – to be an option, it must be reasonably practicable</a:t>
            </a:r>
            <a:r>
              <a:rPr lang="en-US" sz="1400" b="1">
                <a:latin typeface="Cera Pro"/>
                <a:cs typeface="Calibri"/>
              </a:rPr>
              <a:t> </a:t>
            </a:r>
          </a:p>
          <a:p>
            <a:pPr lvl="1"/>
            <a:r>
              <a:rPr lang="en-AU" sz="1400">
                <a:latin typeface="Calibri"/>
                <a:cs typeface="Calibri"/>
              </a:rPr>
              <a:t>Option 1: inhouse business unit</a:t>
            </a:r>
            <a:endParaRPr lang="en-US" sz="1400">
              <a:latin typeface="Aptos" panose="020B0004020202020204"/>
              <a:cs typeface="Calibri"/>
            </a:endParaRPr>
          </a:p>
          <a:p>
            <a:pPr lvl="1"/>
            <a:r>
              <a:rPr lang="en-AU" sz="1400">
                <a:latin typeface="Calibri"/>
                <a:cs typeface="Calibri"/>
              </a:rPr>
              <a:t>Option 2: single council owned CCO</a:t>
            </a:r>
            <a:endParaRPr lang="en-US" sz="1400">
              <a:latin typeface="Aptos" panose="020B0004020202020204"/>
              <a:cs typeface="Calibri"/>
            </a:endParaRPr>
          </a:p>
          <a:p>
            <a:pPr lvl="1"/>
            <a:r>
              <a:rPr lang="en-AU" sz="1400">
                <a:solidFill>
                  <a:srgbClr val="00B050"/>
                </a:solidFill>
                <a:latin typeface="Calibri"/>
                <a:cs typeface="Calibri"/>
              </a:rPr>
              <a:t>Option 3: multi-Council owned CCO</a:t>
            </a:r>
            <a:r>
              <a:rPr lang="en-AU" sz="1400">
                <a:latin typeface="Calibri"/>
                <a:cs typeface="Calibri"/>
              </a:rPr>
              <a:t> </a:t>
            </a:r>
            <a:endParaRPr lang="en-US" sz="1400"/>
          </a:p>
          <a:p>
            <a:pPr lvl="1"/>
            <a:r>
              <a:rPr lang="en-US" sz="1400">
                <a:latin typeface="Calibri"/>
                <a:cs typeface="Calibri"/>
              </a:rPr>
              <a:t>Option 4: mixed Council/ consumer trust owned water </a:t>
            </a:r>
            <a:r>
              <a:rPr lang="en-US" sz="1400" err="1">
                <a:latin typeface="Calibri"/>
                <a:cs typeface="Calibri"/>
              </a:rPr>
              <a:t>organisation</a:t>
            </a:r>
            <a:endParaRPr lang="en-US" sz="1400">
              <a:latin typeface="Aptos" panose="020B0004020202020204"/>
              <a:cs typeface="Calibri"/>
            </a:endParaRPr>
          </a:p>
          <a:p>
            <a:pPr lvl="1"/>
            <a:r>
              <a:rPr lang="en-AU" sz="1400">
                <a:latin typeface="Calibri"/>
                <a:cs typeface="Calibri"/>
              </a:rPr>
              <a:t>Option 5: some other form of arrangement that meets minimum legislative requirements</a:t>
            </a:r>
            <a:endParaRPr lang="en-US" sz="1400">
              <a:latin typeface="Calibri"/>
              <a:cs typeface="Calibri"/>
            </a:endParaRPr>
          </a:p>
          <a:p>
            <a:r>
              <a:rPr lang="en-US" sz="1400" b="1">
                <a:latin typeface="Arial"/>
                <a:cs typeface="Arial"/>
              </a:rPr>
              <a:t>Provides each council with an option to assess and support public consultation</a:t>
            </a:r>
            <a:endParaRPr lang="en-US" sz="1400">
              <a:latin typeface="Arial"/>
              <a:cs typeface="Arial"/>
            </a:endParaRPr>
          </a:p>
          <a:p>
            <a:endParaRPr lang="en-NZ"/>
          </a:p>
        </p:txBody>
      </p:sp>
      <p:sp>
        <p:nvSpPr>
          <p:cNvPr id="4" name="Slide Number Placeholder 3"/>
          <p:cNvSpPr>
            <a:spLocks noGrp="1"/>
          </p:cNvSpPr>
          <p:nvPr>
            <p:ph type="sldNum" sz="quarter" idx="5"/>
          </p:nvPr>
        </p:nvSpPr>
        <p:spPr/>
        <p:txBody>
          <a:bodyPr/>
          <a:lstStyle/>
          <a:p>
            <a:fld id="{34A7E4B7-3A3E-405D-9393-6CB317F4F2AE}" type="slidenum">
              <a:rPr lang="en-NZ" smtClean="0"/>
              <a:t>30</a:t>
            </a:fld>
            <a:endParaRPr lang="en-NZ"/>
          </a:p>
        </p:txBody>
      </p:sp>
    </p:spTree>
    <p:extLst>
      <p:ext uri="{BB962C8B-B14F-4D97-AF65-F5344CB8AC3E}">
        <p14:creationId xmlns:p14="http://schemas.microsoft.com/office/powerpoint/2010/main" val="3725250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EC81-A814-3AA8-8514-F5EF43A791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36D23C2-BD85-2091-85B0-44A6F3F04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AB117C7-35C9-20FF-E581-C5A73C08CB4F}"/>
              </a:ext>
            </a:extLst>
          </p:cNvPr>
          <p:cNvSpPr>
            <a:spLocks noGrp="1"/>
          </p:cNvSpPr>
          <p:nvPr>
            <p:ph type="dt" sz="half" idx="10"/>
          </p:nvPr>
        </p:nvSpPr>
        <p:spPr/>
        <p:txBody>
          <a:bodyPr/>
          <a:lstStyle/>
          <a:p>
            <a:fld id="{7D2DBD14-FAE4-42B5-9B37-EB8D03AB962B}" type="datetimeFigureOut">
              <a:rPr lang="en-NZ" smtClean="0"/>
              <a:t>4/12/2024</a:t>
            </a:fld>
            <a:endParaRPr lang="en-NZ"/>
          </a:p>
        </p:txBody>
      </p:sp>
      <p:sp>
        <p:nvSpPr>
          <p:cNvPr id="5" name="Footer Placeholder 4">
            <a:extLst>
              <a:ext uri="{FF2B5EF4-FFF2-40B4-BE49-F238E27FC236}">
                <a16:creationId xmlns:a16="http://schemas.microsoft.com/office/drawing/2014/main" id="{03F73F32-C208-1E9E-69E4-77120B90989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79436D9-01A2-FE98-EA10-329E7E7DB2E3}"/>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335838784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EEC81-A814-3AA8-8514-F5EF43A791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536D23C2-BD85-2091-85B0-44A6F3F049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6AB117C7-35C9-20FF-E581-C5A73C08CB4F}"/>
              </a:ext>
            </a:extLst>
          </p:cNvPr>
          <p:cNvSpPr>
            <a:spLocks noGrp="1"/>
          </p:cNvSpPr>
          <p:nvPr>
            <p:ph type="dt" sz="half" idx="10"/>
          </p:nvPr>
        </p:nvSpPr>
        <p:spPr/>
        <p:txBody>
          <a:bodyPr/>
          <a:lstStyle/>
          <a:p>
            <a:fld id="{83776FF7-E617-44B1-9C75-D841CDA8E5C0}" type="datetime1">
              <a:rPr lang="en-NZ" smtClean="0"/>
              <a:t>4/12/2024</a:t>
            </a:fld>
            <a:endParaRPr lang="en-NZ"/>
          </a:p>
        </p:txBody>
      </p:sp>
      <p:sp>
        <p:nvSpPr>
          <p:cNvPr id="5" name="Footer Placeholder 4">
            <a:extLst>
              <a:ext uri="{FF2B5EF4-FFF2-40B4-BE49-F238E27FC236}">
                <a16:creationId xmlns:a16="http://schemas.microsoft.com/office/drawing/2014/main" id="{03F73F32-C208-1E9E-69E4-77120B90989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79436D9-01A2-FE98-EA10-329E7E7DB2E3}"/>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335838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A059-C101-26CE-002B-8A32CC0CF0E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FC376D7-F07B-723A-6CB3-6411DBEFA0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A09AAC5-8033-36C8-5B49-AD1B63FE8CC8}"/>
              </a:ext>
            </a:extLst>
          </p:cNvPr>
          <p:cNvSpPr>
            <a:spLocks noGrp="1"/>
          </p:cNvSpPr>
          <p:nvPr>
            <p:ph type="dt" sz="half" idx="10"/>
          </p:nvPr>
        </p:nvSpPr>
        <p:spPr/>
        <p:txBody>
          <a:bodyPr/>
          <a:lstStyle/>
          <a:p>
            <a:fld id="{A2382775-2B99-4B91-B13B-AC203F94E070}" type="datetime1">
              <a:rPr lang="en-NZ" smtClean="0"/>
              <a:t>4/12/2024</a:t>
            </a:fld>
            <a:endParaRPr lang="en-NZ"/>
          </a:p>
        </p:txBody>
      </p:sp>
      <p:sp>
        <p:nvSpPr>
          <p:cNvPr id="5" name="Footer Placeholder 4">
            <a:extLst>
              <a:ext uri="{FF2B5EF4-FFF2-40B4-BE49-F238E27FC236}">
                <a16:creationId xmlns:a16="http://schemas.microsoft.com/office/drawing/2014/main" id="{6B0B9990-7D82-9BD1-D72A-A2A2356B35C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A4A5B25-0854-ED0C-0306-D3AD3BBD923A}"/>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3059674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802B-63FD-CAA4-94CE-C7BCD06ADC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F5A25863-27AF-E0B9-1F58-E5B00F61BB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F67725-7ADD-352F-72AE-2DF3D38CD694}"/>
              </a:ext>
            </a:extLst>
          </p:cNvPr>
          <p:cNvSpPr>
            <a:spLocks noGrp="1"/>
          </p:cNvSpPr>
          <p:nvPr>
            <p:ph type="dt" sz="half" idx="10"/>
          </p:nvPr>
        </p:nvSpPr>
        <p:spPr/>
        <p:txBody>
          <a:bodyPr/>
          <a:lstStyle/>
          <a:p>
            <a:fld id="{8BF08A51-8D80-48CE-9F76-C5A0A7F74D06}" type="datetime1">
              <a:rPr lang="en-NZ" smtClean="0"/>
              <a:t>4/12/2024</a:t>
            </a:fld>
            <a:endParaRPr lang="en-NZ"/>
          </a:p>
        </p:txBody>
      </p:sp>
      <p:sp>
        <p:nvSpPr>
          <p:cNvPr id="5" name="Footer Placeholder 4">
            <a:extLst>
              <a:ext uri="{FF2B5EF4-FFF2-40B4-BE49-F238E27FC236}">
                <a16:creationId xmlns:a16="http://schemas.microsoft.com/office/drawing/2014/main" id="{4905F9AE-D4A5-0824-0555-C213A06EA8A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A1BB619-ABB8-0256-A7AB-A3B7489DDF25}"/>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1234028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343D-FCD1-2AF9-2897-80764793376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115A79D-D91B-0456-B6AD-2315FC7B4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5794D36-1E4A-CF74-A418-1D1D669B40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BF557549-E2FA-24D9-07BB-9F13352AF870}"/>
              </a:ext>
            </a:extLst>
          </p:cNvPr>
          <p:cNvSpPr>
            <a:spLocks noGrp="1"/>
          </p:cNvSpPr>
          <p:nvPr>
            <p:ph type="dt" sz="half" idx="10"/>
          </p:nvPr>
        </p:nvSpPr>
        <p:spPr/>
        <p:txBody>
          <a:bodyPr/>
          <a:lstStyle/>
          <a:p>
            <a:fld id="{DAABB4D7-CB4B-4C41-ADA3-1D8EA8D45341}" type="datetime1">
              <a:rPr lang="en-NZ" smtClean="0"/>
              <a:t>4/12/2024</a:t>
            </a:fld>
            <a:endParaRPr lang="en-NZ"/>
          </a:p>
        </p:txBody>
      </p:sp>
      <p:sp>
        <p:nvSpPr>
          <p:cNvPr id="6" name="Footer Placeholder 5">
            <a:extLst>
              <a:ext uri="{FF2B5EF4-FFF2-40B4-BE49-F238E27FC236}">
                <a16:creationId xmlns:a16="http://schemas.microsoft.com/office/drawing/2014/main" id="{50BDB72F-FFA9-758B-B060-8DD961F8136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457B708-90E4-1B96-D63F-33686FF6ABF3}"/>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1690148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1D4E-9C68-2009-DC46-B2F60453932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11142B3-28F6-0FAD-F101-A7EAD7968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ED81AA-A355-29E2-9D2C-9EDFA393DC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C87048D-C62D-78BD-9D8A-3D6FC19E7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49D2D8-AE4D-2FC4-E302-87F6E189BB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750CE5E-1B79-8C9D-81D6-C3064BC49AE5}"/>
              </a:ext>
            </a:extLst>
          </p:cNvPr>
          <p:cNvSpPr>
            <a:spLocks noGrp="1"/>
          </p:cNvSpPr>
          <p:nvPr>
            <p:ph type="dt" sz="half" idx="10"/>
          </p:nvPr>
        </p:nvSpPr>
        <p:spPr/>
        <p:txBody>
          <a:bodyPr/>
          <a:lstStyle/>
          <a:p>
            <a:fld id="{A6BD75DC-42BC-4796-B08E-8285558E0FC4}" type="datetime1">
              <a:rPr lang="en-NZ" smtClean="0"/>
              <a:t>4/12/2024</a:t>
            </a:fld>
            <a:endParaRPr lang="en-NZ"/>
          </a:p>
        </p:txBody>
      </p:sp>
      <p:sp>
        <p:nvSpPr>
          <p:cNvPr id="8" name="Footer Placeholder 7">
            <a:extLst>
              <a:ext uri="{FF2B5EF4-FFF2-40B4-BE49-F238E27FC236}">
                <a16:creationId xmlns:a16="http://schemas.microsoft.com/office/drawing/2014/main" id="{4D21B55D-DD05-163B-BD17-DA1E67F1BA6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4CC6C80-594D-4FE6-660A-4A1A7772BF42}"/>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75615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E3EE-B3C6-F5B3-E992-8D8B14B5307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F767472-EDC1-3F3D-EBD5-E8F20D550626}"/>
              </a:ext>
            </a:extLst>
          </p:cNvPr>
          <p:cNvSpPr>
            <a:spLocks noGrp="1"/>
          </p:cNvSpPr>
          <p:nvPr>
            <p:ph type="dt" sz="half" idx="10"/>
          </p:nvPr>
        </p:nvSpPr>
        <p:spPr/>
        <p:txBody>
          <a:bodyPr/>
          <a:lstStyle/>
          <a:p>
            <a:fld id="{2B34DE9F-E203-450D-B0D6-002D9B116862}" type="datetime1">
              <a:rPr lang="en-NZ" smtClean="0"/>
              <a:t>4/12/2024</a:t>
            </a:fld>
            <a:endParaRPr lang="en-NZ"/>
          </a:p>
        </p:txBody>
      </p:sp>
      <p:sp>
        <p:nvSpPr>
          <p:cNvPr id="4" name="Footer Placeholder 3">
            <a:extLst>
              <a:ext uri="{FF2B5EF4-FFF2-40B4-BE49-F238E27FC236}">
                <a16:creationId xmlns:a16="http://schemas.microsoft.com/office/drawing/2014/main" id="{E685F11E-091E-D47B-0AD7-5399EFED47D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B463D01-2A05-4F3B-7886-A6468FB6CE3F}"/>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41018340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2EDB0-D8EE-4433-FA76-8B5BA07FF2F3}"/>
              </a:ext>
            </a:extLst>
          </p:cNvPr>
          <p:cNvSpPr>
            <a:spLocks noGrp="1"/>
          </p:cNvSpPr>
          <p:nvPr>
            <p:ph type="dt" sz="half" idx="10"/>
          </p:nvPr>
        </p:nvSpPr>
        <p:spPr/>
        <p:txBody>
          <a:bodyPr/>
          <a:lstStyle/>
          <a:p>
            <a:fld id="{CBA57D37-9B0B-4C84-A8F8-CF9383CEA003}" type="datetime1">
              <a:rPr lang="en-NZ" smtClean="0"/>
              <a:t>4/12/2024</a:t>
            </a:fld>
            <a:endParaRPr lang="en-NZ"/>
          </a:p>
        </p:txBody>
      </p:sp>
      <p:sp>
        <p:nvSpPr>
          <p:cNvPr id="3" name="Footer Placeholder 2">
            <a:extLst>
              <a:ext uri="{FF2B5EF4-FFF2-40B4-BE49-F238E27FC236}">
                <a16:creationId xmlns:a16="http://schemas.microsoft.com/office/drawing/2014/main" id="{F68A6B7F-35AC-4179-C08C-C206B55BEF5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A98099EB-154A-C5AD-81BD-025DD3ECBA5C}"/>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238663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0D3B-B9EA-66BC-2F40-F6A3B6CC5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1EE4126-A153-EE97-19DD-D98288D19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4EA56DA-F3FA-EDB8-00B5-3448194C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CBE05-4719-D5BB-14E0-D4A509D3FF35}"/>
              </a:ext>
            </a:extLst>
          </p:cNvPr>
          <p:cNvSpPr>
            <a:spLocks noGrp="1"/>
          </p:cNvSpPr>
          <p:nvPr>
            <p:ph type="dt" sz="half" idx="10"/>
          </p:nvPr>
        </p:nvSpPr>
        <p:spPr/>
        <p:txBody>
          <a:bodyPr/>
          <a:lstStyle/>
          <a:p>
            <a:fld id="{8544836D-5655-41F5-B91D-ACCA0FD4D879}" type="datetime1">
              <a:rPr lang="en-NZ" smtClean="0"/>
              <a:t>4/12/2024</a:t>
            </a:fld>
            <a:endParaRPr lang="en-NZ"/>
          </a:p>
        </p:txBody>
      </p:sp>
      <p:sp>
        <p:nvSpPr>
          <p:cNvPr id="6" name="Footer Placeholder 5">
            <a:extLst>
              <a:ext uri="{FF2B5EF4-FFF2-40B4-BE49-F238E27FC236}">
                <a16:creationId xmlns:a16="http://schemas.microsoft.com/office/drawing/2014/main" id="{D0D7F39C-BB53-EFDE-29CB-557E760BD25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36CFAF0-584C-B4D0-0E8A-BB6C1DF2F37C}"/>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923703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25C3-8E8D-E14C-35C8-AC741734A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0A398D1-038E-4098-0C13-189EC533C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1B3BA1D3-2104-3D34-F884-4FAF7A5D2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D3FB2-994E-1420-44BC-2C14AA65D726}"/>
              </a:ext>
            </a:extLst>
          </p:cNvPr>
          <p:cNvSpPr>
            <a:spLocks noGrp="1"/>
          </p:cNvSpPr>
          <p:nvPr>
            <p:ph type="dt" sz="half" idx="10"/>
          </p:nvPr>
        </p:nvSpPr>
        <p:spPr/>
        <p:txBody>
          <a:bodyPr/>
          <a:lstStyle/>
          <a:p>
            <a:fld id="{A442DF49-73A6-488A-B47A-6F55558272D1}" type="datetime1">
              <a:rPr lang="en-NZ" smtClean="0"/>
              <a:t>4/12/2024</a:t>
            </a:fld>
            <a:endParaRPr lang="en-NZ"/>
          </a:p>
        </p:txBody>
      </p:sp>
      <p:sp>
        <p:nvSpPr>
          <p:cNvPr id="6" name="Footer Placeholder 5">
            <a:extLst>
              <a:ext uri="{FF2B5EF4-FFF2-40B4-BE49-F238E27FC236}">
                <a16:creationId xmlns:a16="http://schemas.microsoft.com/office/drawing/2014/main" id="{80D2234D-EF5D-CBF3-DB57-F88CB273FB6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0B2AC3-2DB2-0321-6C7A-738691131B54}"/>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2122266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1 Standard (No heading)">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B0BE4B-D944-4D5E-80F0-70BD6E3133A1}"/>
              </a:ext>
            </a:extLst>
          </p:cNvPr>
          <p:cNvSpPr>
            <a:spLocks noGrp="1"/>
          </p:cNvSpPr>
          <p:nvPr>
            <p:ph type="body" sz="quarter" idx="10"/>
          </p:nvPr>
        </p:nvSpPr>
        <p:spPr>
          <a:xfrm>
            <a:off x="263525" y="441327"/>
            <a:ext cx="11664950" cy="5795961"/>
          </a:xfrm>
        </p:spPr>
        <p:txBody>
          <a:bodyPr/>
          <a:lstStyle>
            <a:lvl1pPr>
              <a:defRPr b="0" i="0"/>
            </a:lvl1pPr>
            <a:lvl2pPr marL="360000" indent="-360000">
              <a:buFont typeface="Arial" panose="020B0604020202020204" pitchFamily="34" charset="0"/>
              <a:buChar char="•"/>
              <a:defRPr b="0" i="0"/>
            </a:lvl2pPr>
            <a:lvl3pPr marL="720000" indent="-360000">
              <a:buFont typeface="Arial" panose="020B0604020202020204" pitchFamily="34" charset="0"/>
              <a:buChar char="-"/>
              <a:defRPr b="0" i="0"/>
            </a:lvl3pPr>
            <a:lvl4pPr marL="1080000" indent="-360000">
              <a:buFont typeface="Wingdings" panose="05000000000000000000" pitchFamily="2" charset="2"/>
              <a:buChar char="§"/>
              <a:defRPr b="0" i="0"/>
            </a:lvl4pPr>
            <a:lvl5pPr>
              <a:defRPr b="0" i="0"/>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8" name="Straight Connector 7">
            <a:extLst>
              <a:ext uri="{FF2B5EF4-FFF2-40B4-BE49-F238E27FC236}">
                <a16:creationId xmlns:a16="http://schemas.microsoft.com/office/drawing/2014/main" id="{FEEC3561-D742-1140-9E18-E9665E6131DC}"/>
              </a:ext>
            </a:extLst>
          </p:cNvPr>
          <p:cNvCxnSpPr>
            <a:cxnSpLocks/>
          </p:cNvCxnSpPr>
          <p:nvPr userDrawn="1"/>
        </p:nvCxnSpPr>
        <p:spPr>
          <a:xfrm>
            <a:off x="263525" y="260350"/>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7B69F88D-C038-D14B-A9B2-C7097F3F6E98}"/>
              </a:ext>
            </a:extLst>
          </p:cNvPr>
          <p:cNvGrpSpPr/>
          <p:nvPr userDrawn="1"/>
        </p:nvGrpSpPr>
        <p:grpSpPr>
          <a:xfrm>
            <a:off x="10814051" y="6438651"/>
            <a:ext cx="1111250" cy="225425"/>
            <a:chOff x="292100" y="6413250"/>
            <a:chExt cx="1111250" cy="225425"/>
          </a:xfrm>
        </p:grpSpPr>
        <p:sp>
          <p:nvSpPr>
            <p:cNvPr id="9" name="Freeform: Shape 12">
              <a:extLst>
                <a:ext uri="{FF2B5EF4-FFF2-40B4-BE49-F238E27FC236}">
                  <a16:creationId xmlns:a16="http://schemas.microsoft.com/office/drawing/2014/main" id="{C87F6670-C61B-5B45-BDEF-8692ACF9949E}"/>
                </a:ext>
              </a:extLst>
            </p:cNvPr>
            <p:cNvSpPr/>
            <p:nvPr userDrawn="1"/>
          </p:nvSpPr>
          <p:spPr>
            <a:xfrm>
              <a:off x="292100" y="6413250"/>
              <a:ext cx="225425" cy="225425"/>
            </a:xfrm>
            <a:custGeom>
              <a:avLst/>
              <a:gdLst>
                <a:gd name="connsiteX0" fmla="*/ 329565 w 342900"/>
                <a:gd name="connsiteY0" fmla="*/ 104775 h 342900"/>
                <a:gd name="connsiteX1" fmla="*/ 292418 w 342900"/>
                <a:gd name="connsiteY1" fmla="*/ 50483 h 342900"/>
                <a:gd name="connsiteX2" fmla="*/ 238125 w 342900"/>
                <a:gd name="connsiteY2" fmla="*/ 13335 h 342900"/>
                <a:gd name="connsiteX3" fmla="*/ 171450 w 342900"/>
                <a:gd name="connsiteY3" fmla="*/ 0 h 342900"/>
                <a:gd name="connsiteX4" fmla="*/ 104775 w 342900"/>
                <a:gd name="connsiteY4" fmla="*/ 13335 h 342900"/>
                <a:gd name="connsiteX5" fmla="*/ 50483 w 342900"/>
                <a:gd name="connsiteY5" fmla="*/ 50483 h 342900"/>
                <a:gd name="connsiteX6" fmla="*/ 13335 w 342900"/>
                <a:gd name="connsiteY6" fmla="*/ 104775 h 342900"/>
                <a:gd name="connsiteX7" fmla="*/ 0 w 342900"/>
                <a:gd name="connsiteY7" fmla="*/ 171450 h 342900"/>
                <a:gd name="connsiteX8" fmla="*/ 13335 w 342900"/>
                <a:gd name="connsiteY8" fmla="*/ 238125 h 342900"/>
                <a:gd name="connsiteX9" fmla="*/ 50483 w 342900"/>
                <a:gd name="connsiteY9" fmla="*/ 292418 h 342900"/>
                <a:gd name="connsiteX10" fmla="*/ 104775 w 342900"/>
                <a:gd name="connsiteY10" fmla="*/ 329565 h 342900"/>
                <a:gd name="connsiteX11" fmla="*/ 171450 w 342900"/>
                <a:gd name="connsiteY11" fmla="*/ 342900 h 342900"/>
                <a:gd name="connsiteX12" fmla="*/ 171450 w 342900"/>
                <a:gd name="connsiteY12" fmla="*/ 308610 h 342900"/>
                <a:gd name="connsiteX13" fmla="*/ 74295 w 342900"/>
                <a:gd name="connsiteY13" fmla="*/ 268605 h 342900"/>
                <a:gd name="connsiteX14" fmla="*/ 35243 w 342900"/>
                <a:gd name="connsiteY14" fmla="*/ 188595 h 342900"/>
                <a:gd name="connsiteX15" fmla="*/ 180975 w 342900"/>
                <a:gd name="connsiteY15" fmla="*/ 188595 h 342900"/>
                <a:gd name="connsiteX16" fmla="*/ 141923 w 342900"/>
                <a:gd name="connsiteY16" fmla="*/ 227648 h 342900"/>
                <a:gd name="connsiteX17" fmla="*/ 165735 w 342900"/>
                <a:gd name="connsiteY17" fmla="*/ 251460 h 342900"/>
                <a:gd name="connsiteX18" fmla="*/ 246698 w 342900"/>
                <a:gd name="connsiteY18" fmla="*/ 170498 h 342900"/>
                <a:gd name="connsiteX19" fmla="*/ 165735 w 342900"/>
                <a:gd name="connsiteY19" fmla="*/ 89535 h 342900"/>
                <a:gd name="connsiteX20" fmla="*/ 141923 w 342900"/>
                <a:gd name="connsiteY20" fmla="*/ 113348 h 342900"/>
                <a:gd name="connsiteX21" fmla="*/ 180975 w 342900"/>
                <a:gd name="connsiteY21" fmla="*/ 152400 h 342900"/>
                <a:gd name="connsiteX22" fmla="*/ 35243 w 342900"/>
                <a:gd name="connsiteY22" fmla="*/ 152400 h 342900"/>
                <a:gd name="connsiteX23" fmla="*/ 74295 w 342900"/>
                <a:gd name="connsiteY23" fmla="*/ 72390 h 342900"/>
                <a:gd name="connsiteX24" fmla="*/ 171450 w 342900"/>
                <a:gd name="connsiteY24" fmla="*/ 32385 h 342900"/>
                <a:gd name="connsiteX25" fmla="*/ 268605 w 342900"/>
                <a:gd name="connsiteY25" fmla="*/ 72390 h 342900"/>
                <a:gd name="connsiteX26" fmla="*/ 308610 w 342900"/>
                <a:gd name="connsiteY26" fmla="*/ 169545 h 342900"/>
                <a:gd name="connsiteX27" fmla="*/ 342900 w 342900"/>
                <a:gd name="connsiteY27" fmla="*/ 169545 h 342900"/>
                <a:gd name="connsiteX28" fmla="*/ 329565 w 342900"/>
                <a:gd name="connsiteY28" fmla="*/ 104775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42900" h="342900">
                  <a:moveTo>
                    <a:pt x="329565" y="104775"/>
                  </a:moveTo>
                  <a:cubicBezTo>
                    <a:pt x="320993" y="84773"/>
                    <a:pt x="308610" y="65723"/>
                    <a:pt x="292418" y="50483"/>
                  </a:cubicBezTo>
                  <a:cubicBezTo>
                    <a:pt x="276225" y="34290"/>
                    <a:pt x="258128" y="21908"/>
                    <a:pt x="238125" y="13335"/>
                  </a:cubicBezTo>
                  <a:cubicBezTo>
                    <a:pt x="217170" y="4763"/>
                    <a:pt x="194310" y="0"/>
                    <a:pt x="171450" y="0"/>
                  </a:cubicBezTo>
                  <a:cubicBezTo>
                    <a:pt x="148590" y="0"/>
                    <a:pt x="125730" y="4763"/>
                    <a:pt x="104775" y="13335"/>
                  </a:cubicBezTo>
                  <a:cubicBezTo>
                    <a:pt x="83820" y="21908"/>
                    <a:pt x="65723" y="34290"/>
                    <a:pt x="50483" y="50483"/>
                  </a:cubicBezTo>
                  <a:cubicBezTo>
                    <a:pt x="34290" y="66675"/>
                    <a:pt x="21908" y="84773"/>
                    <a:pt x="13335" y="104775"/>
                  </a:cubicBezTo>
                  <a:cubicBezTo>
                    <a:pt x="4763" y="125730"/>
                    <a:pt x="0" y="148590"/>
                    <a:pt x="0" y="171450"/>
                  </a:cubicBezTo>
                  <a:cubicBezTo>
                    <a:pt x="0" y="194310"/>
                    <a:pt x="4763" y="217170"/>
                    <a:pt x="13335" y="238125"/>
                  </a:cubicBezTo>
                  <a:cubicBezTo>
                    <a:pt x="21908" y="258128"/>
                    <a:pt x="34290" y="277178"/>
                    <a:pt x="50483" y="292418"/>
                  </a:cubicBezTo>
                  <a:cubicBezTo>
                    <a:pt x="66675" y="308610"/>
                    <a:pt x="84773" y="320993"/>
                    <a:pt x="104775" y="329565"/>
                  </a:cubicBezTo>
                  <a:cubicBezTo>
                    <a:pt x="125730" y="338138"/>
                    <a:pt x="148590" y="342900"/>
                    <a:pt x="171450" y="342900"/>
                  </a:cubicBezTo>
                  <a:lnTo>
                    <a:pt x="171450" y="308610"/>
                  </a:lnTo>
                  <a:cubicBezTo>
                    <a:pt x="135255" y="308610"/>
                    <a:pt x="100013" y="294323"/>
                    <a:pt x="74295" y="268605"/>
                  </a:cubicBezTo>
                  <a:cubicBezTo>
                    <a:pt x="52388" y="246698"/>
                    <a:pt x="39053" y="219075"/>
                    <a:pt x="35243" y="188595"/>
                  </a:cubicBezTo>
                  <a:lnTo>
                    <a:pt x="180975" y="188595"/>
                  </a:lnTo>
                  <a:lnTo>
                    <a:pt x="141923" y="227648"/>
                  </a:lnTo>
                  <a:lnTo>
                    <a:pt x="165735" y="251460"/>
                  </a:lnTo>
                  <a:lnTo>
                    <a:pt x="246698" y="170498"/>
                  </a:lnTo>
                  <a:lnTo>
                    <a:pt x="165735" y="89535"/>
                  </a:lnTo>
                  <a:lnTo>
                    <a:pt x="141923" y="113348"/>
                  </a:lnTo>
                  <a:lnTo>
                    <a:pt x="180975" y="152400"/>
                  </a:lnTo>
                  <a:lnTo>
                    <a:pt x="35243" y="152400"/>
                  </a:lnTo>
                  <a:cubicBezTo>
                    <a:pt x="39053" y="121920"/>
                    <a:pt x="52388" y="94298"/>
                    <a:pt x="74295" y="72390"/>
                  </a:cubicBezTo>
                  <a:cubicBezTo>
                    <a:pt x="100013" y="46673"/>
                    <a:pt x="134303" y="32385"/>
                    <a:pt x="171450" y="32385"/>
                  </a:cubicBezTo>
                  <a:cubicBezTo>
                    <a:pt x="207645" y="32385"/>
                    <a:pt x="242888" y="46673"/>
                    <a:pt x="268605" y="72390"/>
                  </a:cubicBezTo>
                  <a:cubicBezTo>
                    <a:pt x="294323" y="98108"/>
                    <a:pt x="308610" y="132398"/>
                    <a:pt x="308610" y="169545"/>
                  </a:cubicBezTo>
                  <a:lnTo>
                    <a:pt x="342900" y="169545"/>
                  </a:lnTo>
                  <a:cubicBezTo>
                    <a:pt x="342900" y="148590"/>
                    <a:pt x="338138" y="125730"/>
                    <a:pt x="329565" y="104775"/>
                  </a:cubicBezTo>
                </a:path>
              </a:pathLst>
            </a:custGeom>
            <a:solidFill>
              <a:schemeClr val="accent1"/>
            </a:solidFill>
            <a:ln w="9525" cap="flat">
              <a:noFill/>
              <a:prstDash val="solid"/>
              <a:miter/>
            </a:ln>
          </p:spPr>
          <p:txBody>
            <a:bodyPr rtlCol="0" anchor="ctr"/>
            <a:lstStyle/>
            <a:p>
              <a:endParaRPr lang="en-US"/>
            </a:p>
          </p:txBody>
        </p:sp>
        <p:sp>
          <p:nvSpPr>
            <p:cNvPr id="10" name="Freeform: Shape 13">
              <a:extLst>
                <a:ext uri="{FF2B5EF4-FFF2-40B4-BE49-F238E27FC236}">
                  <a16:creationId xmlns:a16="http://schemas.microsoft.com/office/drawing/2014/main" id="{91CD34D5-2C53-0445-B694-02630460009B}"/>
                </a:ext>
              </a:extLst>
            </p:cNvPr>
            <p:cNvSpPr/>
            <p:nvPr userDrawn="1"/>
          </p:nvSpPr>
          <p:spPr>
            <a:xfrm>
              <a:off x="590579" y="6484379"/>
              <a:ext cx="812771" cy="84028"/>
            </a:xfrm>
            <a:custGeom>
              <a:avLst/>
              <a:gdLst>
                <a:gd name="connsiteX0" fmla="*/ 1329690 w 1547812"/>
                <a:gd name="connsiteY0" fmla="*/ 155258 h 160020"/>
                <a:gd name="connsiteX1" fmla="*/ 1369695 w 1547812"/>
                <a:gd name="connsiteY1" fmla="*/ 155258 h 160020"/>
                <a:gd name="connsiteX2" fmla="*/ 1369695 w 1547812"/>
                <a:gd name="connsiteY2" fmla="*/ 65723 h 160020"/>
                <a:gd name="connsiteX3" fmla="*/ 1372553 w 1547812"/>
                <a:gd name="connsiteY3" fmla="*/ 53340 h 160020"/>
                <a:gd name="connsiteX4" fmla="*/ 1379220 w 1547812"/>
                <a:gd name="connsiteY4" fmla="*/ 43815 h 160020"/>
                <a:gd name="connsiteX5" fmla="*/ 1388745 w 1547812"/>
                <a:gd name="connsiteY5" fmla="*/ 37147 h 160020"/>
                <a:gd name="connsiteX6" fmla="*/ 1400175 w 1547812"/>
                <a:gd name="connsiteY6" fmla="*/ 35243 h 160020"/>
                <a:gd name="connsiteX7" fmla="*/ 1407795 w 1547812"/>
                <a:gd name="connsiteY7" fmla="*/ 36195 h 160020"/>
                <a:gd name="connsiteX8" fmla="*/ 1413510 w 1547812"/>
                <a:gd name="connsiteY8" fmla="*/ 40005 h 160020"/>
                <a:gd name="connsiteX9" fmla="*/ 1417320 w 1547812"/>
                <a:gd name="connsiteY9" fmla="*/ 47625 h 160020"/>
                <a:gd name="connsiteX10" fmla="*/ 1419225 w 1547812"/>
                <a:gd name="connsiteY10" fmla="*/ 60960 h 160020"/>
                <a:gd name="connsiteX11" fmla="*/ 1419225 w 1547812"/>
                <a:gd name="connsiteY11" fmla="*/ 155258 h 160020"/>
                <a:gd name="connsiteX12" fmla="*/ 1459230 w 1547812"/>
                <a:gd name="connsiteY12" fmla="*/ 155258 h 160020"/>
                <a:gd name="connsiteX13" fmla="*/ 1459230 w 1547812"/>
                <a:gd name="connsiteY13" fmla="*/ 63818 h 160020"/>
                <a:gd name="connsiteX14" fmla="*/ 1462088 w 1547812"/>
                <a:gd name="connsiteY14" fmla="*/ 53340 h 160020"/>
                <a:gd name="connsiteX15" fmla="*/ 1468755 w 1547812"/>
                <a:gd name="connsiteY15" fmla="*/ 43815 h 160020"/>
                <a:gd name="connsiteX16" fmla="*/ 1478280 w 1547812"/>
                <a:gd name="connsiteY16" fmla="*/ 37147 h 160020"/>
                <a:gd name="connsiteX17" fmla="*/ 1489710 w 1547812"/>
                <a:gd name="connsiteY17" fmla="*/ 35243 h 160020"/>
                <a:gd name="connsiteX18" fmla="*/ 1497330 w 1547812"/>
                <a:gd name="connsiteY18" fmla="*/ 36195 h 160020"/>
                <a:gd name="connsiteX19" fmla="*/ 1503045 w 1547812"/>
                <a:gd name="connsiteY19" fmla="*/ 40005 h 160020"/>
                <a:gd name="connsiteX20" fmla="*/ 1506855 w 1547812"/>
                <a:gd name="connsiteY20" fmla="*/ 47625 h 160020"/>
                <a:gd name="connsiteX21" fmla="*/ 1507808 w 1547812"/>
                <a:gd name="connsiteY21" fmla="*/ 60960 h 160020"/>
                <a:gd name="connsiteX22" fmla="*/ 1507808 w 1547812"/>
                <a:gd name="connsiteY22" fmla="*/ 155258 h 160020"/>
                <a:gd name="connsiteX23" fmla="*/ 1547813 w 1547812"/>
                <a:gd name="connsiteY23" fmla="*/ 155258 h 160020"/>
                <a:gd name="connsiteX24" fmla="*/ 1547813 w 1547812"/>
                <a:gd name="connsiteY24" fmla="*/ 55245 h 160020"/>
                <a:gd name="connsiteX25" fmla="*/ 1536383 w 1547812"/>
                <a:gd name="connsiteY25" fmla="*/ 14288 h 160020"/>
                <a:gd name="connsiteX26" fmla="*/ 1502093 w 1547812"/>
                <a:gd name="connsiteY26" fmla="*/ 1905 h 160020"/>
                <a:gd name="connsiteX27" fmla="*/ 1477328 w 1547812"/>
                <a:gd name="connsiteY27" fmla="*/ 7620 h 160020"/>
                <a:gd name="connsiteX28" fmla="*/ 1455420 w 1547812"/>
                <a:gd name="connsiteY28" fmla="*/ 27623 h 160020"/>
                <a:gd name="connsiteX29" fmla="*/ 1441133 w 1547812"/>
                <a:gd name="connsiteY29" fmla="*/ 8573 h 160020"/>
                <a:gd name="connsiteX30" fmla="*/ 1414463 w 1547812"/>
                <a:gd name="connsiteY30" fmla="*/ 1905 h 160020"/>
                <a:gd name="connsiteX31" fmla="*/ 1390650 w 1547812"/>
                <a:gd name="connsiteY31" fmla="*/ 7620 h 160020"/>
                <a:gd name="connsiteX32" fmla="*/ 1371600 w 1547812"/>
                <a:gd name="connsiteY32" fmla="*/ 25718 h 160020"/>
                <a:gd name="connsiteX33" fmla="*/ 1371600 w 1547812"/>
                <a:gd name="connsiteY33" fmla="*/ 5715 h 160020"/>
                <a:gd name="connsiteX34" fmla="*/ 1332548 w 1547812"/>
                <a:gd name="connsiteY34" fmla="*/ 5715 h 160020"/>
                <a:gd name="connsiteX35" fmla="*/ 1332548 w 1547812"/>
                <a:gd name="connsiteY35" fmla="*/ 155258 h 160020"/>
                <a:gd name="connsiteX36" fmla="*/ 1199198 w 1547812"/>
                <a:gd name="connsiteY36" fmla="*/ 116205 h 160020"/>
                <a:gd name="connsiteX37" fmla="*/ 1190625 w 1547812"/>
                <a:gd name="connsiteY37" fmla="*/ 80963 h 160020"/>
                <a:gd name="connsiteX38" fmla="*/ 1199198 w 1547812"/>
                <a:gd name="connsiteY38" fmla="*/ 45720 h 160020"/>
                <a:gd name="connsiteX39" fmla="*/ 1224915 w 1547812"/>
                <a:gd name="connsiteY39" fmla="*/ 33338 h 160020"/>
                <a:gd name="connsiteX40" fmla="*/ 1250633 w 1547812"/>
                <a:gd name="connsiteY40" fmla="*/ 45720 h 160020"/>
                <a:gd name="connsiteX41" fmla="*/ 1259205 w 1547812"/>
                <a:gd name="connsiteY41" fmla="*/ 80963 h 160020"/>
                <a:gd name="connsiteX42" fmla="*/ 1250633 w 1547812"/>
                <a:gd name="connsiteY42" fmla="*/ 116205 h 160020"/>
                <a:gd name="connsiteX43" fmla="*/ 1224915 w 1547812"/>
                <a:gd name="connsiteY43" fmla="*/ 128588 h 160020"/>
                <a:gd name="connsiteX44" fmla="*/ 1199198 w 1547812"/>
                <a:gd name="connsiteY44" fmla="*/ 116205 h 160020"/>
                <a:gd name="connsiteX45" fmla="*/ 1256348 w 1547812"/>
                <a:gd name="connsiteY45" fmla="*/ 154305 h 160020"/>
                <a:gd name="connsiteX46" fmla="*/ 1280160 w 1547812"/>
                <a:gd name="connsiteY46" fmla="*/ 138113 h 160020"/>
                <a:gd name="connsiteX47" fmla="*/ 1295400 w 1547812"/>
                <a:gd name="connsiteY47" fmla="*/ 113348 h 160020"/>
                <a:gd name="connsiteX48" fmla="*/ 1301115 w 1547812"/>
                <a:gd name="connsiteY48" fmla="*/ 80010 h 160020"/>
                <a:gd name="connsiteX49" fmla="*/ 1296353 w 1547812"/>
                <a:gd name="connsiteY49" fmla="*/ 46672 h 160020"/>
                <a:gd name="connsiteX50" fmla="*/ 1281113 w 1547812"/>
                <a:gd name="connsiteY50" fmla="*/ 21908 h 160020"/>
                <a:gd name="connsiteX51" fmla="*/ 1257300 w 1547812"/>
                <a:gd name="connsiteY51" fmla="*/ 6668 h 160020"/>
                <a:gd name="connsiteX52" fmla="*/ 1225868 w 1547812"/>
                <a:gd name="connsiteY52" fmla="*/ 953 h 160020"/>
                <a:gd name="connsiteX53" fmla="*/ 1194435 w 1547812"/>
                <a:gd name="connsiteY53" fmla="*/ 6668 h 160020"/>
                <a:gd name="connsiteX54" fmla="*/ 1170623 w 1547812"/>
                <a:gd name="connsiteY54" fmla="*/ 21908 h 160020"/>
                <a:gd name="connsiteX55" fmla="*/ 1155383 w 1547812"/>
                <a:gd name="connsiteY55" fmla="*/ 46672 h 160020"/>
                <a:gd name="connsiteX56" fmla="*/ 1149668 w 1547812"/>
                <a:gd name="connsiteY56" fmla="*/ 80010 h 160020"/>
                <a:gd name="connsiteX57" fmla="*/ 1169670 w 1547812"/>
                <a:gd name="connsiteY57" fmla="*/ 139065 h 160020"/>
                <a:gd name="connsiteX58" fmla="*/ 1225868 w 1547812"/>
                <a:gd name="connsiteY58" fmla="*/ 160020 h 160020"/>
                <a:gd name="connsiteX59" fmla="*/ 1256348 w 1547812"/>
                <a:gd name="connsiteY59" fmla="*/ 154305 h 160020"/>
                <a:gd name="connsiteX60" fmla="*/ 1086803 w 1547812"/>
                <a:gd name="connsiteY60" fmla="*/ 100965 h 160020"/>
                <a:gd name="connsiteX61" fmla="*/ 1079183 w 1547812"/>
                <a:gd name="connsiteY61" fmla="*/ 120968 h 160020"/>
                <a:gd name="connsiteX62" fmla="*/ 1061085 w 1547812"/>
                <a:gd name="connsiteY62" fmla="*/ 127635 h 160020"/>
                <a:gd name="connsiteX63" fmla="*/ 1045845 w 1547812"/>
                <a:gd name="connsiteY63" fmla="*/ 123825 h 160020"/>
                <a:gd name="connsiteX64" fmla="*/ 1036320 w 1547812"/>
                <a:gd name="connsiteY64" fmla="*/ 113348 h 160020"/>
                <a:gd name="connsiteX65" fmla="*/ 1031558 w 1547812"/>
                <a:gd name="connsiteY65" fmla="*/ 98108 h 160020"/>
                <a:gd name="connsiteX66" fmla="*/ 1029653 w 1547812"/>
                <a:gd name="connsiteY66" fmla="*/ 80010 h 160020"/>
                <a:gd name="connsiteX67" fmla="*/ 1031558 w 1547812"/>
                <a:gd name="connsiteY67" fmla="*/ 62865 h 160020"/>
                <a:gd name="connsiteX68" fmla="*/ 1036320 w 1547812"/>
                <a:gd name="connsiteY68" fmla="*/ 47625 h 160020"/>
                <a:gd name="connsiteX69" fmla="*/ 1045845 w 1547812"/>
                <a:gd name="connsiteY69" fmla="*/ 37147 h 160020"/>
                <a:gd name="connsiteX70" fmla="*/ 1061085 w 1547812"/>
                <a:gd name="connsiteY70" fmla="*/ 33338 h 160020"/>
                <a:gd name="connsiteX71" fmla="*/ 1079183 w 1547812"/>
                <a:gd name="connsiteY71" fmla="*/ 40005 h 160020"/>
                <a:gd name="connsiteX72" fmla="*/ 1085850 w 1547812"/>
                <a:gd name="connsiteY72" fmla="*/ 58103 h 160020"/>
                <a:gd name="connsiteX73" fmla="*/ 1125855 w 1547812"/>
                <a:gd name="connsiteY73" fmla="*/ 52388 h 160020"/>
                <a:gd name="connsiteX74" fmla="*/ 1120140 w 1547812"/>
                <a:gd name="connsiteY74" fmla="*/ 31433 h 160020"/>
                <a:gd name="connsiteX75" fmla="*/ 1107758 w 1547812"/>
                <a:gd name="connsiteY75" fmla="*/ 15240 h 160020"/>
                <a:gd name="connsiteX76" fmla="*/ 1088708 w 1547812"/>
                <a:gd name="connsiteY76" fmla="*/ 4763 h 160020"/>
                <a:gd name="connsiteX77" fmla="*/ 1062038 w 1547812"/>
                <a:gd name="connsiteY77" fmla="*/ 953 h 160020"/>
                <a:gd name="connsiteX78" fmla="*/ 1030605 w 1547812"/>
                <a:gd name="connsiteY78" fmla="*/ 6668 h 160020"/>
                <a:gd name="connsiteX79" fmla="*/ 1007745 w 1547812"/>
                <a:gd name="connsiteY79" fmla="*/ 22860 h 160020"/>
                <a:gd name="connsiteX80" fmla="*/ 993458 w 1547812"/>
                <a:gd name="connsiteY80" fmla="*/ 47625 h 160020"/>
                <a:gd name="connsiteX81" fmla="*/ 988695 w 1547812"/>
                <a:gd name="connsiteY81" fmla="*/ 80010 h 160020"/>
                <a:gd name="connsiteX82" fmla="*/ 992505 w 1547812"/>
                <a:gd name="connsiteY82" fmla="*/ 112395 h 160020"/>
                <a:gd name="connsiteX83" fmla="*/ 1005840 w 1547812"/>
                <a:gd name="connsiteY83" fmla="*/ 137160 h 160020"/>
                <a:gd name="connsiteX84" fmla="*/ 1028700 w 1547812"/>
                <a:gd name="connsiteY84" fmla="*/ 153353 h 160020"/>
                <a:gd name="connsiteX85" fmla="*/ 1061085 w 1547812"/>
                <a:gd name="connsiteY85" fmla="*/ 159068 h 160020"/>
                <a:gd name="connsiteX86" fmla="*/ 1109663 w 1547812"/>
                <a:gd name="connsiteY86" fmla="*/ 142875 h 160020"/>
                <a:gd name="connsiteX87" fmla="*/ 1127760 w 1547812"/>
                <a:gd name="connsiteY87" fmla="*/ 100013 h 160020"/>
                <a:gd name="connsiteX88" fmla="*/ 1086803 w 1547812"/>
                <a:gd name="connsiteY88" fmla="*/ 100013 h 160020"/>
                <a:gd name="connsiteX89" fmla="*/ 921068 w 1547812"/>
                <a:gd name="connsiteY89" fmla="*/ 155258 h 160020"/>
                <a:gd name="connsiteX90" fmla="*/ 962025 w 1547812"/>
                <a:gd name="connsiteY90" fmla="*/ 155258 h 160020"/>
                <a:gd name="connsiteX91" fmla="*/ 962025 w 1547812"/>
                <a:gd name="connsiteY91" fmla="*/ 109538 h 160020"/>
                <a:gd name="connsiteX92" fmla="*/ 921068 w 1547812"/>
                <a:gd name="connsiteY92" fmla="*/ 109538 h 160020"/>
                <a:gd name="connsiteX93" fmla="*/ 921068 w 1547812"/>
                <a:gd name="connsiteY93" fmla="*/ 155258 h 160020"/>
                <a:gd name="connsiteX94" fmla="*/ 671513 w 1547812"/>
                <a:gd name="connsiteY94" fmla="*/ 155258 h 160020"/>
                <a:gd name="connsiteX95" fmla="*/ 711518 w 1547812"/>
                <a:gd name="connsiteY95" fmla="*/ 155258 h 160020"/>
                <a:gd name="connsiteX96" fmla="*/ 711518 w 1547812"/>
                <a:gd name="connsiteY96" fmla="*/ 65723 h 160020"/>
                <a:gd name="connsiteX97" fmla="*/ 714375 w 1547812"/>
                <a:gd name="connsiteY97" fmla="*/ 53340 h 160020"/>
                <a:gd name="connsiteX98" fmla="*/ 721043 w 1547812"/>
                <a:gd name="connsiteY98" fmla="*/ 43815 h 160020"/>
                <a:gd name="connsiteX99" fmla="*/ 730568 w 1547812"/>
                <a:gd name="connsiteY99" fmla="*/ 37147 h 160020"/>
                <a:gd name="connsiteX100" fmla="*/ 741998 w 1547812"/>
                <a:gd name="connsiteY100" fmla="*/ 35243 h 160020"/>
                <a:gd name="connsiteX101" fmla="*/ 749618 w 1547812"/>
                <a:gd name="connsiteY101" fmla="*/ 36195 h 160020"/>
                <a:gd name="connsiteX102" fmla="*/ 755333 w 1547812"/>
                <a:gd name="connsiteY102" fmla="*/ 40005 h 160020"/>
                <a:gd name="connsiteX103" fmla="*/ 759143 w 1547812"/>
                <a:gd name="connsiteY103" fmla="*/ 47625 h 160020"/>
                <a:gd name="connsiteX104" fmla="*/ 761048 w 1547812"/>
                <a:gd name="connsiteY104" fmla="*/ 60960 h 160020"/>
                <a:gd name="connsiteX105" fmla="*/ 761048 w 1547812"/>
                <a:gd name="connsiteY105" fmla="*/ 155258 h 160020"/>
                <a:gd name="connsiteX106" fmla="*/ 801053 w 1547812"/>
                <a:gd name="connsiteY106" fmla="*/ 155258 h 160020"/>
                <a:gd name="connsiteX107" fmla="*/ 801053 w 1547812"/>
                <a:gd name="connsiteY107" fmla="*/ 63818 h 160020"/>
                <a:gd name="connsiteX108" fmla="*/ 803910 w 1547812"/>
                <a:gd name="connsiteY108" fmla="*/ 53340 h 160020"/>
                <a:gd name="connsiteX109" fmla="*/ 810578 w 1547812"/>
                <a:gd name="connsiteY109" fmla="*/ 43815 h 160020"/>
                <a:gd name="connsiteX110" fmla="*/ 820103 w 1547812"/>
                <a:gd name="connsiteY110" fmla="*/ 37147 h 160020"/>
                <a:gd name="connsiteX111" fmla="*/ 831533 w 1547812"/>
                <a:gd name="connsiteY111" fmla="*/ 35243 h 160020"/>
                <a:gd name="connsiteX112" fmla="*/ 839153 w 1547812"/>
                <a:gd name="connsiteY112" fmla="*/ 36195 h 160020"/>
                <a:gd name="connsiteX113" fmla="*/ 844868 w 1547812"/>
                <a:gd name="connsiteY113" fmla="*/ 40005 h 160020"/>
                <a:gd name="connsiteX114" fmla="*/ 848678 w 1547812"/>
                <a:gd name="connsiteY114" fmla="*/ 47625 h 160020"/>
                <a:gd name="connsiteX115" fmla="*/ 849630 w 1547812"/>
                <a:gd name="connsiteY115" fmla="*/ 60960 h 160020"/>
                <a:gd name="connsiteX116" fmla="*/ 849630 w 1547812"/>
                <a:gd name="connsiteY116" fmla="*/ 155258 h 160020"/>
                <a:gd name="connsiteX117" fmla="*/ 889635 w 1547812"/>
                <a:gd name="connsiteY117" fmla="*/ 155258 h 160020"/>
                <a:gd name="connsiteX118" fmla="*/ 889635 w 1547812"/>
                <a:gd name="connsiteY118" fmla="*/ 55245 h 160020"/>
                <a:gd name="connsiteX119" fmla="*/ 878205 w 1547812"/>
                <a:gd name="connsiteY119" fmla="*/ 14288 h 160020"/>
                <a:gd name="connsiteX120" fmla="*/ 843915 w 1547812"/>
                <a:gd name="connsiteY120" fmla="*/ 1905 h 160020"/>
                <a:gd name="connsiteX121" fmla="*/ 819150 w 1547812"/>
                <a:gd name="connsiteY121" fmla="*/ 7620 h 160020"/>
                <a:gd name="connsiteX122" fmla="*/ 797243 w 1547812"/>
                <a:gd name="connsiteY122" fmla="*/ 27623 h 160020"/>
                <a:gd name="connsiteX123" fmla="*/ 782955 w 1547812"/>
                <a:gd name="connsiteY123" fmla="*/ 8573 h 160020"/>
                <a:gd name="connsiteX124" fmla="*/ 756285 w 1547812"/>
                <a:gd name="connsiteY124" fmla="*/ 1905 h 160020"/>
                <a:gd name="connsiteX125" fmla="*/ 732473 w 1547812"/>
                <a:gd name="connsiteY125" fmla="*/ 7620 h 160020"/>
                <a:gd name="connsiteX126" fmla="*/ 713423 w 1547812"/>
                <a:gd name="connsiteY126" fmla="*/ 25718 h 160020"/>
                <a:gd name="connsiteX127" fmla="*/ 713423 w 1547812"/>
                <a:gd name="connsiteY127" fmla="*/ 5715 h 160020"/>
                <a:gd name="connsiteX128" fmla="*/ 674370 w 1547812"/>
                <a:gd name="connsiteY128" fmla="*/ 5715 h 160020"/>
                <a:gd name="connsiteX129" fmla="*/ 674370 w 1547812"/>
                <a:gd name="connsiteY129" fmla="*/ 155258 h 160020"/>
                <a:gd name="connsiteX130" fmla="*/ 541973 w 1547812"/>
                <a:gd name="connsiteY130" fmla="*/ 116205 h 160020"/>
                <a:gd name="connsiteX131" fmla="*/ 533400 w 1547812"/>
                <a:gd name="connsiteY131" fmla="*/ 80963 h 160020"/>
                <a:gd name="connsiteX132" fmla="*/ 541973 w 1547812"/>
                <a:gd name="connsiteY132" fmla="*/ 45720 h 160020"/>
                <a:gd name="connsiteX133" fmla="*/ 567690 w 1547812"/>
                <a:gd name="connsiteY133" fmla="*/ 33338 h 160020"/>
                <a:gd name="connsiteX134" fmla="*/ 593408 w 1547812"/>
                <a:gd name="connsiteY134" fmla="*/ 45720 h 160020"/>
                <a:gd name="connsiteX135" fmla="*/ 601980 w 1547812"/>
                <a:gd name="connsiteY135" fmla="*/ 80963 h 160020"/>
                <a:gd name="connsiteX136" fmla="*/ 593408 w 1547812"/>
                <a:gd name="connsiteY136" fmla="*/ 116205 h 160020"/>
                <a:gd name="connsiteX137" fmla="*/ 567690 w 1547812"/>
                <a:gd name="connsiteY137" fmla="*/ 128588 h 160020"/>
                <a:gd name="connsiteX138" fmla="*/ 541973 w 1547812"/>
                <a:gd name="connsiteY138" fmla="*/ 116205 h 160020"/>
                <a:gd name="connsiteX139" fmla="*/ 598170 w 1547812"/>
                <a:gd name="connsiteY139" fmla="*/ 154305 h 160020"/>
                <a:gd name="connsiteX140" fmla="*/ 621983 w 1547812"/>
                <a:gd name="connsiteY140" fmla="*/ 138113 h 160020"/>
                <a:gd name="connsiteX141" fmla="*/ 637223 w 1547812"/>
                <a:gd name="connsiteY141" fmla="*/ 113348 h 160020"/>
                <a:gd name="connsiteX142" fmla="*/ 642938 w 1547812"/>
                <a:gd name="connsiteY142" fmla="*/ 80010 h 160020"/>
                <a:gd name="connsiteX143" fmla="*/ 638175 w 1547812"/>
                <a:gd name="connsiteY143" fmla="*/ 46672 h 160020"/>
                <a:gd name="connsiteX144" fmla="*/ 622935 w 1547812"/>
                <a:gd name="connsiteY144" fmla="*/ 21908 h 160020"/>
                <a:gd name="connsiteX145" fmla="*/ 599123 w 1547812"/>
                <a:gd name="connsiteY145" fmla="*/ 6668 h 160020"/>
                <a:gd name="connsiteX146" fmla="*/ 567690 w 1547812"/>
                <a:gd name="connsiteY146" fmla="*/ 953 h 160020"/>
                <a:gd name="connsiteX147" fmla="*/ 536258 w 1547812"/>
                <a:gd name="connsiteY147" fmla="*/ 6668 h 160020"/>
                <a:gd name="connsiteX148" fmla="*/ 512445 w 1547812"/>
                <a:gd name="connsiteY148" fmla="*/ 21908 h 160020"/>
                <a:gd name="connsiteX149" fmla="*/ 497205 w 1547812"/>
                <a:gd name="connsiteY149" fmla="*/ 46672 h 160020"/>
                <a:gd name="connsiteX150" fmla="*/ 491490 w 1547812"/>
                <a:gd name="connsiteY150" fmla="*/ 80010 h 160020"/>
                <a:gd name="connsiteX151" fmla="*/ 511492 w 1547812"/>
                <a:gd name="connsiteY151" fmla="*/ 139065 h 160020"/>
                <a:gd name="connsiteX152" fmla="*/ 566738 w 1547812"/>
                <a:gd name="connsiteY152" fmla="*/ 160020 h 160020"/>
                <a:gd name="connsiteX153" fmla="*/ 598170 w 1547812"/>
                <a:gd name="connsiteY153" fmla="*/ 154305 h 160020"/>
                <a:gd name="connsiteX154" fmla="*/ 429578 w 1547812"/>
                <a:gd name="connsiteY154" fmla="*/ 100965 h 160020"/>
                <a:gd name="connsiteX155" fmla="*/ 421958 w 1547812"/>
                <a:gd name="connsiteY155" fmla="*/ 120968 h 160020"/>
                <a:gd name="connsiteX156" fmla="*/ 403860 w 1547812"/>
                <a:gd name="connsiteY156" fmla="*/ 127635 h 160020"/>
                <a:gd name="connsiteX157" fmla="*/ 388620 w 1547812"/>
                <a:gd name="connsiteY157" fmla="*/ 123825 h 160020"/>
                <a:gd name="connsiteX158" fmla="*/ 379095 w 1547812"/>
                <a:gd name="connsiteY158" fmla="*/ 113348 h 160020"/>
                <a:gd name="connsiteX159" fmla="*/ 374333 w 1547812"/>
                <a:gd name="connsiteY159" fmla="*/ 98108 h 160020"/>
                <a:gd name="connsiteX160" fmla="*/ 372428 w 1547812"/>
                <a:gd name="connsiteY160" fmla="*/ 80010 h 160020"/>
                <a:gd name="connsiteX161" fmla="*/ 374333 w 1547812"/>
                <a:gd name="connsiteY161" fmla="*/ 62865 h 160020"/>
                <a:gd name="connsiteX162" fmla="*/ 379095 w 1547812"/>
                <a:gd name="connsiteY162" fmla="*/ 47625 h 160020"/>
                <a:gd name="connsiteX163" fmla="*/ 388620 w 1547812"/>
                <a:gd name="connsiteY163" fmla="*/ 37147 h 160020"/>
                <a:gd name="connsiteX164" fmla="*/ 403860 w 1547812"/>
                <a:gd name="connsiteY164" fmla="*/ 33338 h 160020"/>
                <a:gd name="connsiteX165" fmla="*/ 421958 w 1547812"/>
                <a:gd name="connsiteY165" fmla="*/ 40005 h 160020"/>
                <a:gd name="connsiteX166" fmla="*/ 428625 w 1547812"/>
                <a:gd name="connsiteY166" fmla="*/ 58103 h 160020"/>
                <a:gd name="connsiteX167" fmla="*/ 468630 w 1547812"/>
                <a:gd name="connsiteY167" fmla="*/ 52388 h 160020"/>
                <a:gd name="connsiteX168" fmla="*/ 462915 w 1547812"/>
                <a:gd name="connsiteY168" fmla="*/ 31433 h 160020"/>
                <a:gd name="connsiteX169" fmla="*/ 450533 w 1547812"/>
                <a:gd name="connsiteY169" fmla="*/ 15240 h 160020"/>
                <a:gd name="connsiteX170" fmla="*/ 431483 w 1547812"/>
                <a:gd name="connsiteY170" fmla="*/ 4763 h 160020"/>
                <a:gd name="connsiteX171" fmla="*/ 404813 w 1547812"/>
                <a:gd name="connsiteY171" fmla="*/ 953 h 160020"/>
                <a:gd name="connsiteX172" fmla="*/ 373380 w 1547812"/>
                <a:gd name="connsiteY172" fmla="*/ 6668 h 160020"/>
                <a:gd name="connsiteX173" fmla="*/ 350520 w 1547812"/>
                <a:gd name="connsiteY173" fmla="*/ 22860 h 160020"/>
                <a:gd name="connsiteX174" fmla="*/ 336233 w 1547812"/>
                <a:gd name="connsiteY174" fmla="*/ 47625 h 160020"/>
                <a:gd name="connsiteX175" fmla="*/ 331470 w 1547812"/>
                <a:gd name="connsiteY175" fmla="*/ 80010 h 160020"/>
                <a:gd name="connsiteX176" fmla="*/ 336233 w 1547812"/>
                <a:gd name="connsiteY176" fmla="*/ 112395 h 160020"/>
                <a:gd name="connsiteX177" fmla="*/ 349567 w 1547812"/>
                <a:gd name="connsiteY177" fmla="*/ 137160 h 160020"/>
                <a:gd name="connsiteX178" fmla="*/ 372428 w 1547812"/>
                <a:gd name="connsiteY178" fmla="*/ 153353 h 160020"/>
                <a:gd name="connsiteX179" fmla="*/ 404813 w 1547812"/>
                <a:gd name="connsiteY179" fmla="*/ 159068 h 160020"/>
                <a:gd name="connsiteX180" fmla="*/ 453390 w 1547812"/>
                <a:gd name="connsiteY180" fmla="*/ 142875 h 160020"/>
                <a:gd name="connsiteX181" fmla="*/ 471488 w 1547812"/>
                <a:gd name="connsiteY181" fmla="*/ 100013 h 160020"/>
                <a:gd name="connsiteX182" fmla="*/ 429578 w 1547812"/>
                <a:gd name="connsiteY182" fmla="*/ 100013 h 160020"/>
                <a:gd name="connsiteX183" fmla="*/ 203835 w 1547812"/>
                <a:gd name="connsiteY183" fmla="*/ 63818 h 160020"/>
                <a:gd name="connsiteX184" fmla="*/ 206692 w 1547812"/>
                <a:gd name="connsiteY184" fmla="*/ 51435 h 160020"/>
                <a:gd name="connsiteX185" fmla="*/ 213360 w 1547812"/>
                <a:gd name="connsiteY185" fmla="*/ 40958 h 160020"/>
                <a:gd name="connsiteX186" fmla="*/ 223838 w 1547812"/>
                <a:gd name="connsiteY186" fmla="*/ 34290 h 160020"/>
                <a:gd name="connsiteX187" fmla="*/ 238125 w 1547812"/>
                <a:gd name="connsiteY187" fmla="*/ 31433 h 160020"/>
                <a:gd name="connsiteX188" fmla="*/ 261938 w 1547812"/>
                <a:gd name="connsiteY188" fmla="*/ 40005 h 160020"/>
                <a:gd name="connsiteX189" fmla="*/ 269558 w 1547812"/>
                <a:gd name="connsiteY189" fmla="*/ 63818 h 160020"/>
                <a:gd name="connsiteX190" fmla="*/ 203835 w 1547812"/>
                <a:gd name="connsiteY190" fmla="*/ 63818 h 160020"/>
                <a:gd name="connsiteX191" fmla="*/ 266700 w 1547812"/>
                <a:gd name="connsiteY191" fmla="*/ 108585 h 160020"/>
                <a:gd name="connsiteX192" fmla="*/ 239077 w 1547812"/>
                <a:gd name="connsiteY192" fmla="*/ 128588 h 160020"/>
                <a:gd name="connsiteX193" fmla="*/ 213360 w 1547812"/>
                <a:gd name="connsiteY193" fmla="*/ 118110 h 160020"/>
                <a:gd name="connsiteX194" fmla="*/ 203835 w 1547812"/>
                <a:gd name="connsiteY194" fmla="*/ 89535 h 160020"/>
                <a:gd name="connsiteX195" fmla="*/ 307658 w 1547812"/>
                <a:gd name="connsiteY195" fmla="*/ 89535 h 160020"/>
                <a:gd name="connsiteX196" fmla="*/ 307658 w 1547812"/>
                <a:gd name="connsiteY196" fmla="*/ 73343 h 160020"/>
                <a:gd name="connsiteX197" fmla="*/ 290513 w 1547812"/>
                <a:gd name="connsiteY197" fmla="*/ 20003 h 160020"/>
                <a:gd name="connsiteX198" fmla="*/ 239077 w 1547812"/>
                <a:gd name="connsiteY198" fmla="*/ 0 h 160020"/>
                <a:gd name="connsiteX199" fmla="*/ 208598 w 1547812"/>
                <a:gd name="connsiteY199" fmla="*/ 5715 h 160020"/>
                <a:gd name="connsiteX200" fmla="*/ 184785 w 1547812"/>
                <a:gd name="connsiteY200" fmla="*/ 20955 h 160020"/>
                <a:gd name="connsiteX201" fmla="*/ 169545 w 1547812"/>
                <a:gd name="connsiteY201" fmla="*/ 45720 h 160020"/>
                <a:gd name="connsiteX202" fmla="*/ 163830 w 1547812"/>
                <a:gd name="connsiteY202" fmla="*/ 79058 h 160020"/>
                <a:gd name="connsiteX203" fmla="*/ 182880 w 1547812"/>
                <a:gd name="connsiteY203" fmla="*/ 137160 h 160020"/>
                <a:gd name="connsiteX204" fmla="*/ 239077 w 1547812"/>
                <a:gd name="connsiteY204" fmla="*/ 158115 h 160020"/>
                <a:gd name="connsiteX205" fmla="*/ 285750 w 1547812"/>
                <a:gd name="connsiteY205" fmla="*/ 144780 h 160020"/>
                <a:gd name="connsiteX206" fmla="*/ 305753 w 1547812"/>
                <a:gd name="connsiteY206" fmla="*/ 106680 h 160020"/>
                <a:gd name="connsiteX207" fmla="*/ 266700 w 1547812"/>
                <a:gd name="connsiteY207" fmla="*/ 106680 h 160020"/>
                <a:gd name="connsiteX208" fmla="*/ 97155 w 1547812"/>
                <a:gd name="connsiteY208" fmla="*/ 96203 h 160020"/>
                <a:gd name="connsiteX209" fmla="*/ 93345 w 1547812"/>
                <a:gd name="connsiteY209" fmla="*/ 111443 h 160020"/>
                <a:gd name="connsiteX210" fmla="*/ 84773 w 1547812"/>
                <a:gd name="connsiteY210" fmla="*/ 121920 h 160020"/>
                <a:gd name="connsiteX211" fmla="*/ 60007 w 1547812"/>
                <a:gd name="connsiteY211" fmla="*/ 129540 h 160020"/>
                <a:gd name="connsiteX212" fmla="*/ 45720 w 1547812"/>
                <a:gd name="connsiteY212" fmla="*/ 124778 h 160020"/>
                <a:gd name="connsiteX213" fmla="*/ 40957 w 1547812"/>
                <a:gd name="connsiteY213" fmla="*/ 113348 h 160020"/>
                <a:gd name="connsiteX214" fmla="*/ 42863 w 1547812"/>
                <a:gd name="connsiteY214" fmla="*/ 104775 h 160020"/>
                <a:gd name="connsiteX215" fmla="*/ 48577 w 1547812"/>
                <a:gd name="connsiteY215" fmla="*/ 98108 h 160020"/>
                <a:gd name="connsiteX216" fmla="*/ 60007 w 1547812"/>
                <a:gd name="connsiteY216" fmla="*/ 93345 h 160020"/>
                <a:gd name="connsiteX217" fmla="*/ 80010 w 1547812"/>
                <a:gd name="connsiteY217" fmla="*/ 90488 h 160020"/>
                <a:gd name="connsiteX218" fmla="*/ 98107 w 1547812"/>
                <a:gd name="connsiteY218" fmla="*/ 89535 h 160020"/>
                <a:gd name="connsiteX219" fmla="*/ 98107 w 1547812"/>
                <a:gd name="connsiteY219" fmla="*/ 96203 h 160020"/>
                <a:gd name="connsiteX220" fmla="*/ 98107 w 1547812"/>
                <a:gd name="connsiteY220" fmla="*/ 155258 h 160020"/>
                <a:gd name="connsiteX221" fmla="*/ 136208 w 1547812"/>
                <a:gd name="connsiteY221" fmla="*/ 155258 h 160020"/>
                <a:gd name="connsiteX222" fmla="*/ 136208 w 1547812"/>
                <a:gd name="connsiteY222" fmla="*/ 60960 h 160020"/>
                <a:gd name="connsiteX223" fmla="*/ 133350 w 1547812"/>
                <a:gd name="connsiteY223" fmla="*/ 36195 h 160020"/>
                <a:gd name="connsiteX224" fmla="*/ 122873 w 1547812"/>
                <a:gd name="connsiteY224" fmla="*/ 17145 h 160020"/>
                <a:gd name="connsiteX225" fmla="*/ 103823 w 1547812"/>
                <a:gd name="connsiteY225" fmla="*/ 5715 h 160020"/>
                <a:gd name="connsiteX226" fmla="*/ 74295 w 1547812"/>
                <a:gd name="connsiteY226" fmla="*/ 1905 h 160020"/>
                <a:gd name="connsiteX227" fmla="*/ 29527 w 1547812"/>
                <a:gd name="connsiteY227" fmla="*/ 12383 h 160020"/>
                <a:gd name="connsiteX228" fmla="*/ 8573 w 1547812"/>
                <a:gd name="connsiteY228" fmla="*/ 46672 h 160020"/>
                <a:gd name="connsiteX229" fmla="*/ 44768 w 1547812"/>
                <a:gd name="connsiteY229" fmla="*/ 50483 h 160020"/>
                <a:gd name="connsiteX230" fmla="*/ 71438 w 1547812"/>
                <a:gd name="connsiteY230" fmla="*/ 32385 h 160020"/>
                <a:gd name="connsiteX231" fmla="*/ 89535 w 1547812"/>
                <a:gd name="connsiteY231" fmla="*/ 37147 h 160020"/>
                <a:gd name="connsiteX232" fmla="*/ 97155 w 1547812"/>
                <a:gd name="connsiteY232" fmla="*/ 56197 h 160020"/>
                <a:gd name="connsiteX233" fmla="*/ 97155 w 1547812"/>
                <a:gd name="connsiteY233" fmla="*/ 62865 h 160020"/>
                <a:gd name="connsiteX234" fmla="*/ 78105 w 1547812"/>
                <a:gd name="connsiteY234" fmla="*/ 63818 h 160020"/>
                <a:gd name="connsiteX235" fmla="*/ 49530 w 1547812"/>
                <a:gd name="connsiteY235" fmla="*/ 66675 h 160020"/>
                <a:gd name="connsiteX236" fmla="*/ 24765 w 1547812"/>
                <a:gd name="connsiteY236" fmla="*/ 74295 h 160020"/>
                <a:gd name="connsiteX237" fmla="*/ 6668 w 1547812"/>
                <a:gd name="connsiteY237" fmla="*/ 89535 h 160020"/>
                <a:gd name="connsiteX238" fmla="*/ 0 w 1547812"/>
                <a:gd name="connsiteY238" fmla="*/ 114300 h 160020"/>
                <a:gd name="connsiteX239" fmla="*/ 3810 w 1547812"/>
                <a:gd name="connsiteY239" fmla="*/ 134303 h 160020"/>
                <a:gd name="connsiteX240" fmla="*/ 14288 w 1547812"/>
                <a:gd name="connsiteY240" fmla="*/ 148590 h 160020"/>
                <a:gd name="connsiteX241" fmla="*/ 29527 w 1547812"/>
                <a:gd name="connsiteY241" fmla="*/ 156210 h 160020"/>
                <a:gd name="connsiteX242" fmla="*/ 48577 w 1547812"/>
                <a:gd name="connsiteY242" fmla="*/ 159068 h 160020"/>
                <a:gd name="connsiteX243" fmla="*/ 77152 w 1547812"/>
                <a:gd name="connsiteY243" fmla="*/ 152400 h 160020"/>
                <a:gd name="connsiteX244" fmla="*/ 97155 w 1547812"/>
                <a:gd name="connsiteY244" fmla="*/ 136208 h 160020"/>
                <a:gd name="connsiteX245" fmla="*/ 97155 w 1547812"/>
                <a:gd name="connsiteY245" fmla="*/ 155258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Lst>
              <a:rect l="l" t="t" r="r" b="b"/>
              <a:pathLst>
                <a:path w="1547812" h="160020">
                  <a:moveTo>
                    <a:pt x="1329690" y="155258"/>
                  </a:moveTo>
                  <a:lnTo>
                    <a:pt x="1369695" y="155258"/>
                  </a:lnTo>
                  <a:lnTo>
                    <a:pt x="1369695" y="65723"/>
                  </a:lnTo>
                  <a:cubicBezTo>
                    <a:pt x="1369695" y="60960"/>
                    <a:pt x="1370648" y="57150"/>
                    <a:pt x="1372553" y="53340"/>
                  </a:cubicBezTo>
                  <a:cubicBezTo>
                    <a:pt x="1374458" y="49530"/>
                    <a:pt x="1376363" y="46672"/>
                    <a:pt x="1379220" y="43815"/>
                  </a:cubicBezTo>
                  <a:cubicBezTo>
                    <a:pt x="1382078" y="40958"/>
                    <a:pt x="1385888" y="38100"/>
                    <a:pt x="1388745" y="37147"/>
                  </a:cubicBezTo>
                  <a:cubicBezTo>
                    <a:pt x="1392555" y="36195"/>
                    <a:pt x="1395413" y="35243"/>
                    <a:pt x="1400175" y="35243"/>
                  </a:cubicBezTo>
                  <a:cubicBezTo>
                    <a:pt x="1403033" y="35243"/>
                    <a:pt x="1404938" y="35243"/>
                    <a:pt x="1407795" y="36195"/>
                  </a:cubicBezTo>
                  <a:cubicBezTo>
                    <a:pt x="1409700" y="37147"/>
                    <a:pt x="1411605" y="38100"/>
                    <a:pt x="1413510" y="40005"/>
                  </a:cubicBezTo>
                  <a:cubicBezTo>
                    <a:pt x="1415415" y="41910"/>
                    <a:pt x="1416368" y="44768"/>
                    <a:pt x="1417320" y="47625"/>
                  </a:cubicBezTo>
                  <a:cubicBezTo>
                    <a:pt x="1418273" y="51435"/>
                    <a:pt x="1419225" y="55245"/>
                    <a:pt x="1419225" y="60960"/>
                  </a:cubicBezTo>
                  <a:lnTo>
                    <a:pt x="1419225" y="155258"/>
                  </a:lnTo>
                  <a:lnTo>
                    <a:pt x="1459230" y="155258"/>
                  </a:lnTo>
                  <a:lnTo>
                    <a:pt x="1459230" y="63818"/>
                  </a:lnTo>
                  <a:cubicBezTo>
                    <a:pt x="1459230" y="60008"/>
                    <a:pt x="1460183" y="56197"/>
                    <a:pt x="1462088" y="53340"/>
                  </a:cubicBezTo>
                  <a:cubicBezTo>
                    <a:pt x="1463993" y="49530"/>
                    <a:pt x="1465898" y="46672"/>
                    <a:pt x="1468755" y="43815"/>
                  </a:cubicBezTo>
                  <a:cubicBezTo>
                    <a:pt x="1471613" y="40958"/>
                    <a:pt x="1475423" y="38100"/>
                    <a:pt x="1478280" y="37147"/>
                  </a:cubicBezTo>
                  <a:cubicBezTo>
                    <a:pt x="1481138" y="36195"/>
                    <a:pt x="1484948" y="35243"/>
                    <a:pt x="1489710" y="35243"/>
                  </a:cubicBezTo>
                  <a:cubicBezTo>
                    <a:pt x="1492568" y="35243"/>
                    <a:pt x="1494473" y="35243"/>
                    <a:pt x="1497330" y="36195"/>
                  </a:cubicBezTo>
                  <a:cubicBezTo>
                    <a:pt x="1499235" y="37147"/>
                    <a:pt x="1501140" y="38100"/>
                    <a:pt x="1503045" y="40005"/>
                  </a:cubicBezTo>
                  <a:cubicBezTo>
                    <a:pt x="1504950" y="41910"/>
                    <a:pt x="1505903" y="44768"/>
                    <a:pt x="1506855" y="47625"/>
                  </a:cubicBezTo>
                  <a:cubicBezTo>
                    <a:pt x="1507808" y="51435"/>
                    <a:pt x="1507808" y="55245"/>
                    <a:pt x="1507808" y="60960"/>
                  </a:cubicBezTo>
                  <a:lnTo>
                    <a:pt x="1507808" y="155258"/>
                  </a:lnTo>
                  <a:lnTo>
                    <a:pt x="1547813" y="155258"/>
                  </a:lnTo>
                  <a:lnTo>
                    <a:pt x="1547813" y="55245"/>
                  </a:lnTo>
                  <a:cubicBezTo>
                    <a:pt x="1547813" y="36195"/>
                    <a:pt x="1544003" y="22860"/>
                    <a:pt x="1536383" y="14288"/>
                  </a:cubicBezTo>
                  <a:cubicBezTo>
                    <a:pt x="1528763" y="5715"/>
                    <a:pt x="1517333" y="1905"/>
                    <a:pt x="1502093" y="1905"/>
                  </a:cubicBezTo>
                  <a:cubicBezTo>
                    <a:pt x="1492568" y="1905"/>
                    <a:pt x="1484948" y="3810"/>
                    <a:pt x="1477328" y="7620"/>
                  </a:cubicBezTo>
                  <a:cubicBezTo>
                    <a:pt x="1469708" y="11430"/>
                    <a:pt x="1462088" y="18098"/>
                    <a:pt x="1455420" y="27623"/>
                  </a:cubicBezTo>
                  <a:cubicBezTo>
                    <a:pt x="1452563" y="19050"/>
                    <a:pt x="1447800" y="12383"/>
                    <a:pt x="1441133" y="8573"/>
                  </a:cubicBezTo>
                  <a:cubicBezTo>
                    <a:pt x="1434465" y="4763"/>
                    <a:pt x="1425893" y="1905"/>
                    <a:pt x="1414463" y="1905"/>
                  </a:cubicBezTo>
                  <a:cubicBezTo>
                    <a:pt x="1405890" y="1905"/>
                    <a:pt x="1398270" y="3810"/>
                    <a:pt x="1390650" y="7620"/>
                  </a:cubicBezTo>
                  <a:cubicBezTo>
                    <a:pt x="1383030" y="11430"/>
                    <a:pt x="1376363" y="18098"/>
                    <a:pt x="1371600" y="25718"/>
                  </a:cubicBezTo>
                  <a:lnTo>
                    <a:pt x="1371600" y="5715"/>
                  </a:lnTo>
                  <a:lnTo>
                    <a:pt x="1332548" y="5715"/>
                  </a:lnTo>
                  <a:lnTo>
                    <a:pt x="1332548" y="155258"/>
                  </a:lnTo>
                  <a:close/>
                  <a:moveTo>
                    <a:pt x="1199198" y="116205"/>
                  </a:moveTo>
                  <a:cubicBezTo>
                    <a:pt x="1193483" y="108585"/>
                    <a:pt x="1190625" y="96203"/>
                    <a:pt x="1190625" y="80963"/>
                  </a:cubicBezTo>
                  <a:cubicBezTo>
                    <a:pt x="1190625" y="65723"/>
                    <a:pt x="1193483" y="54293"/>
                    <a:pt x="1199198" y="45720"/>
                  </a:cubicBezTo>
                  <a:cubicBezTo>
                    <a:pt x="1204913" y="37147"/>
                    <a:pt x="1213485" y="33338"/>
                    <a:pt x="1224915" y="33338"/>
                  </a:cubicBezTo>
                  <a:cubicBezTo>
                    <a:pt x="1236345" y="33338"/>
                    <a:pt x="1244918" y="37147"/>
                    <a:pt x="1250633" y="45720"/>
                  </a:cubicBezTo>
                  <a:cubicBezTo>
                    <a:pt x="1256348" y="54293"/>
                    <a:pt x="1259205" y="65723"/>
                    <a:pt x="1259205" y="80963"/>
                  </a:cubicBezTo>
                  <a:cubicBezTo>
                    <a:pt x="1259205" y="96203"/>
                    <a:pt x="1256348" y="107633"/>
                    <a:pt x="1250633" y="116205"/>
                  </a:cubicBezTo>
                  <a:cubicBezTo>
                    <a:pt x="1244918" y="124778"/>
                    <a:pt x="1236345" y="128588"/>
                    <a:pt x="1224915" y="128588"/>
                  </a:cubicBezTo>
                  <a:cubicBezTo>
                    <a:pt x="1213485" y="127635"/>
                    <a:pt x="1204913" y="123825"/>
                    <a:pt x="1199198" y="116205"/>
                  </a:cubicBezTo>
                  <a:moveTo>
                    <a:pt x="1256348" y="154305"/>
                  </a:moveTo>
                  <a:cubicBezTo>
                    <a:pt x="1265873" y="150495"/>
                    <a:pt x="1273493" y="145733"/>
                    <a:pt x="1280160" y="138113"/>
                  </a:cubicBezTo>
                  <a:cubicBezTo>
                    <a:pt x="1286828" y="131445"/>
                    <a:pt x="1291590" y="122873"/>
                    <a:pt x="1295400" y="113348"/>
                  </a:cubicBezTo>
                  <a:cubicBezTo>
                    <a:pt x="1299210" y="103823"/>
                    <a:pt x="1301115" y="92393"/>
                    <a:pt x="1301115" y="80010"/>
                  </a:cubicBezTo>
                  <a:cubicBezTo>
                    <a:pt x="1301115" y="67628"/>
                    <a:pt x="1299210" y="57150"/>
                    <a:pt x="1296353" y="46672"/>
                  </a:cubicBezTo>
                  <a:cubicBezTo>
                    <a:pt x="1293495" y="36195"/>
                    <a:pt x="1287780" y="28575"/>
                    <a:pt x="1281113" y="21908"/>
                  </a:cubicBezTo>
                  <a:cubicBezTo>
                    <a:pt x="1274445" y="15240"/>
                    <a:pt x="1266825" y="9525"/>
                    <a:pt x="1257300" y="6668"/>
                  </a:cubicBezTo>
                  <a:cubicBezTo>
                    <a:pt x="1247775" y="2858"/>
                    <a:pt x="1237298" y="953"/>
                    <a:pt x="1225868" y="953"/>
                  </a:cubicBezTo>
                  <a:cubicBezTo>
                    <a:pt x="1214438" y="953"/>
                    <a:pt x="1203960" y="2858"/>
                    <a:pt x="1194435" y="6668"/>
                  </a:cubicBezTo>
                  <a:cubicBezTo>
                    <a:pt x="1184910" y="10478"/>
                    <a:pt x="1177290" y="15240"/>
                    <a:pt x="1170623" y="21908"/>
                  </a:cubicBezTo>
                  <a:cubicBezTo>
                    <a:pt x="1163955" y="28575"/>
                    <a:pt x="1159193" y="37147"/>
                    <a:pt x="1155383" y="46672"/>
                  </a:cubicBezTo>
                  <a:cubicBezTo>
                    <a:pt x="1151573" y="56197"/>
                    <a:pt x="1149668" y="67628"/>
                    <a:pt x="1149668" y="80010"/>
                  </a:cubicBezTo>
                  <a:cubicBezTo>
                    <a:pt x="1149668" y="105728"/>
                    <a:pt x="1156335" y="124778"/>
                    <a:pt x="1169670" y="139065"/>
                  </a:cubicBezTo>
                  <a:cubicBezTo>
                    <a:pt x="1183005" y="152400"/>
                    <a:pt x="1201103" y="160020"/>
                    <a:pt x="1225868" y="160020"/>
                  </a:cubicBezTo>
                  <a:cubicBezTo>
                    <a:pt x="1236345" y="160020"/>
                    <a:pt x="1246823" y="158115"/>
                    <a:pt x="1256348" y="154305"/>
                  </a:cubicBezTo>
                  <a:moveTo>
                    <a:pt x="1086803" y="100965"/>
                  </a:moveTo>
                  <a:cubicBezTo>
                    <a:pt x="1085850" y="109538"/>
                    <a:pt x="1083945" y="116205"/>
                    <a:pt x="1079183" y="120968"/>
                  </a:cubicBezTo>
                  <a:cubicBezTo>
                    <a:pt x="1074420" y="125730"/>
                    <a:pt x="1068705" y="127635"/>
                    <a:pt x="1061085" y="127635"/>
                  </a:cubicBezTo>
                  <a:cubicBezTo>
                    <a:pt x="1055370" y="127635"/>
                    <a:pt x="1049655" y="126683"/>
                    <a:pt x="1045845" y="123825"/>
                  </a:cubicBezTo>
                  <a:cubicBezTo>
                    <a:pt x="1042035" y="120968"/>
                    <a:pt x="1038225" y="118110"/>
                    <a:pt x="1036320" y="113348"/>
                  </a:cubicBezTo>
                  <a:cubicBezTo>
                    <a:pt x="1034415" y="108585"/>
                    <a:pt x="1032510" y="103823"/>
                    <a:pt x="1031558" y="98108"/>
                  </a:cubicBezTo>
                  <a:cubicBezTo>
                    <a:pt x="1030605" y="92393"/>
                    <a:pt x="1029653" y="86678"/>
                    <a:pt x="1029653" y="80010"/>
                  </a:cubicBezTo>
                  <a:cubicBezTo>
                    <a:pt x="1029653" y="74295"/>
                    <a:pt x="1030605" y="67628"/>
                    <a:pt x="1031558" y="62865"/>
                  </a:cubicBezTo>
                  <a:cubicBezTo>
                    <a:pt x="1032510" y="57150"/>
                    <a:pt x="1034415" y="52388"/>
                    <a:pt x="1036320" y="47625"/>
                  </a:cubicBezTo>
                  <a:cubicBezTo>
                    <a:pt x="1038225" y="42863"/>
                    <a:pt x="1042035" y="40005"/>
                    <a:pt x="1045845" y="37147"/>
                  </a:cubicBezTo>
                  <a:cubicBezTo>
                    <a:pt x="1049655" y="34290"/>
                    <a:pt x="1054418" y="33338"/>
                    <a:pt x="1061085" y="33338"/>
                  </a:cubicBezTo>
                  <a:cubicBezTo>
                    <a:pt x="1069658" y="33338"/>
                    <a:pt x="1075373" y="35243"/>
                    <a:pt x="1079183" y="40005"/>
                  </a:cubicBezTo>
                  <a:cubicBezTo>
                    <a:pt x="1082993" y="44768"/>
                    <a:pt x="1084898" y="50483"/>
                    <a:pt x="1085850" y="58103"/>
                  </a:cubicBezTo>
                  <a:lnTo>
                    <a:pt x="1125855" y="52388"/>
                  </a:lnTo>
                  <a:cubicBezTo>
                    <a:pt x="1124903" y="44768"/>
                    <a:pt x="1122998" y="38100"/>
                    <a:pt x="1120140" y="31433"/>
                  </a:cubicBezTo>
                  <a:cubicBezTo>
                    <a:pt x="1117283" y="24765"/>
                    <a:pt x="1113473" y="20003"/>
                    <a:pt x="1107758" y="15240"/>
                  </a:cubicBezTo>
                  <a:cubicBezTo>
                    <a:pt x="1102995" y="10478"/>
                    <a:pt x="1096328" y="6668"/>
                    <a:pt x="1088708" y="4763"/>
                  </a:cubicBezTo>
                  <a:cubicBezTo>
                    <a:pt x="1081088" y="1905"/>
                    <a:pt x="1072515" y="953"/>
                    <a:pt x="1062038" y="953"/>
                  </a:cubicBezTo>
                  <a:cubicBezTo>
                    <a:pt x="1050608" y="953"/>
                    <a:pt x="1040130" y="2858"/>
                    <a:pt x="1030605" y="6668"/>
                  </a:cubicBezTo>
                  <a:cubicBezTo>
                    <a:pt x="1021080" y="10478"/>
                    <a:pt x="1013460" y="16193"/>
                    <a:pt x="1007745" y="22860"/>
                  </a:cubicBezTo>
                  <a:cubicBezTo>
                    <a:pt x="1001078" y="29528"/>
                    <a:pt x="996315" y="38100"/>
                    <a:pt x="993458" y="47625"/>
                  </a:cubicBezTo>
                  <a:cubicBezTo>
                    <a:pt x="990600" y="57150"/>
                    <a:pt x="988695" y="68580"/>
                    <a:pt x="988695" y="80010"/>
                  </a:cubicBezTo>
                  <a:cubicBezTo>
                    <a:pt x="988695" y="91440"/>
                    <a:pt x="989647" y="102870"/>
                    <a:pt x="992505" y="112395"/>
                  </a:cubicBezTo>
                  <a:cubicBezTo>
                    <a:pt x="995363" y="121920"/>
                    <a:pt x="1000125" y="130493"/>
                    <a:pt x="1005840" y="137160"/>
                  </a:cubicBezTo>
                  <a:cubicBezTo>
                    <a:pt x="1011555" y="143828"/>
                    <a:pt x="1019175" y="149543"/>
                    <a:pt x="1028700" y="153353"/>
                  </a:cubicBezTo>
                  <a:cubicBezTo>
                    <a:pt x="1038225" y="157163"/>
                    <a:pt x="1048703" y="159068"/>
                    <a:pt x="1061085" y="159068"/>
                  </a:cubicBezTo>
                  <a:cubicBezTo>
                    <a:pt x="1082993" y="159068"/>
                    <a:pt x="1099185" y="153353"/>
                    <a:pt x="1109663" y="142875"/>
                  </a:cubicBezTo>
                  <a:cubicBezTo>
                    <a:pt x="1120140" y="132398"/>
                    <a:pt x="1126808" y="118110"/>
                    <a:pt x="1127760" y="100013"/>
                  </a:cubicBezTo>
                  <a:lnTo>
                    <a:pt x="1086803" y="100013"/>
                  </a:lnTo>
                  <a:close/>
                  <a:moveTo>
                    <a:pt x="921068" y="155258"/>
                  </a:moveTo>
                  <a:lnTo>
                    <a:pt x="962025" y="155258"/>
                  </a:lnTo>
                  <a:lnTo>
                    <a:pt x="962025" y="109538"/>
                  </a:lnTo>
                  <a:lnTo>
                    <a:pt x="921068" y="109538"/>
                  </a:lnTo>
                  <a:lnTo>
                    <a:pt x="921068" y="155258"/>
                  </a:lnTo>
                  <a:close/>
                  <a:moveTo>
                    <a:pt x="671513" y="155258"/>
                  </a:moveTo>
                  <a:lnTo>
                    <a:pt x="711518" y="155258"/>
                  </a:lnTo>
                  <a:lnTo>
                    <a:pt x="711518" y="65723"/>
                  </a:lnTo>
                  <a:cubicBezTo>
                    <a:pt x="711518" y="60960"/>
                    <a:pt x="712470" y="57150"/>
                    <a:pt x="714375" y="53340"/>
                  </a:cubicBezTo>
                  <a:cubicBezTo>
                    <a:pt x="716280" y="49530"/>
                    <a:pt x="718185" y="46672"/>
                    <a:pt x="721043" y="43815"/>
                  </a:cubicBezTo>
                  <a:cubicBezTo>
                    <a:pt x="723900" y="40958"/>
                    <a:pt x="727710" y="38100"/>
                    <a:pt x="730568" y="37147"/>
                  </a:cubicBezTo>
                  <a:cubicBezTo>
                    <a:pt x="734378" y="36195"/>
                    <a:pt x="737235" y="35243"/>
                    <a:pt x="741998" y="35243"/>
                  </a:cubicBezTo>
                  <a:cubicBezTo>
                    <a:pt x="744855" y="35243"/>
                    <a:pt x="746760" y="35243"/>
                    <a:pt x="749618" y="36195"/>
                  </a:cubicBezTo>
                  <a:cubicBezTo>
                    <a:pt x="751523" y="37147"/>
                    <a:pt x="753428" y="38100"/>
                    <a:pt x="755333" y="40005"/>
                  </a:cubicBezTo>
                  <a:cubicBezTo>
                    <a:pt x="757238" y="41910"/>
                    <a:pt x="758190" y="44768"/>
                    <a:pt x="759143" y="47625"/>
                  </a:cubicBezTo>
                  <a:cubicBezTo>
                    <a:pt x="760095" y="51435"/>
                    <a:pt x="761048" y="55245"/>
                    <a:pt x="761048" y="60960"/>
                  </a:cubicBezTo>
                  <a:lnTo>
                    <a:pt x="761048" y="155258"/>
                  </a:lnTo>
                  <a:lnTo>
                    <a:pt x="801053" y="155258"/>
                  </a:lnTo>
                  <a:lnTo>
                    <a:pt x="801053" y="63818"/>
                  </a:lnTo>
                  <a:cubicBezTo>
                    <a:pt x="801053" y="60008"/>
                    <a:pt x="802005" y="56197"/>
                    <a:pt x="803910" y="53340"/>
                  </a:cubicBezTo>
                  <a:cubicBezTo>
                    <a:pt x="805815" y="49530"/>
                    <a:pt x="807720" y="46672"/>
                    <a:pt x="810578" y="43815"/>
                  </a:cubicBezTo>
                  <a:cubicBezTo>
                    <a:pt x="813435" y="40958"/>
                    <a:pt x="817245" y="38100"/>
                    <a:pt x="820103" y="37147"/>
                  </a:cubicBezTo>
                  <a:cubicBezTo>
                    <a:pt x="822960" y="36195"/>
                    <a:pt x="826770" y="35243"/>
                    <a:pt x="831533" y="35243"/>
                  </a:cubicBezTo>
                  <a:cubicBezTo>
                    <a:pt x="834390" y="35243"/>
                    <a:pt x="836295" y="35243"/>
                    <a:pt x="839153" y="36195"/>
                  </a:cubicBezTo>
                  <a:cubicBezTo>
                    <a:pt x="841058" y="37147"/>
                    <a:pt x="842963" y="38100"/>
                    <a:pt x="844868" y="40005"/>
                  </a:cubicBezTo>
                  <a:cubicBezTo>
                    <a:pt x="846772" y="41910"/>
                    <a:pt x="847725" y="44768"/>
                    <a:pt x="848678" y="47625"/>
                  </a:cubicBezTo>
                  <a:cubicBezTo>
                    <a:pt x="849630" y="51435"/>
                    <a:pt x="849630" y="55245"/>
                    <a:pt x="849630" y="60960"/>
                  </a:cubicBezTo>
                  <a:lnTo>
                    <a:pt x="849630" y="155258"/>
                  </a:lnTo>
                  <a:lnTo>
                    <a:pt x="889635" y="155258"/>
                  </a:lnTo>
                  <a:lnTo>
                    <a:pt x="889635" y="55245"/>
                  </a:lnTo>
                  <a:cubicBezTo>
                    <a:pt x="889635" y="36195"/>
                    <a:pt x="885825" y="22860"/>
                    <a:pt x="878205" y="14288"/>
                  </a:cubicBezTo>
                  <a:cubicBezTo>
                    <a:pt x="870585" y="5715"/>
                    <a:pt x="859155" y="1905"/>
                    <a:pt x="843915" y="1905"/>
                  </a:cubicBezTo>
                  <a:cubicBezTo>
                    <a:pt x="834390" y="1905"/>
                    <a:pt x="826770" y="3810"/>
                    <a:pt x="819150" y="7620"/>
                  </a:cubicBezTo>
                  <a:cubicBezTo>
                    <a:pt x="811530" y="11430"/>
                    <a:pt x="803910" y="18098"/>
                    <a:pt x="797243" y="27623"/>
                  </a:cubicBezTo>
                  <a:cubicBezTo>
                    <a:pt x="794385" y="19050"/>
                    <a:pt x="789623" y="12383"/>
                    <a:pt x="782955" y="8573"/>
                  </a:cubicBezTo>
                  <a:cubicBezTo>
                    <a:pt x="776288" y="4763"/>
                    <a:pt x="766763" y="1905"/>
                    <a:pt x="756285" y="1905"/>
                  </a:cubicBezTo>
                  <a:cubicBezTo>
                    <a:pt x="747713" y="1905"/>
                    <a:pt x="740093" y="3810"/>
                    <a:pt x="732473" y="7620"/>
                  </a:cubicBezTo>
                  <a:cubicBezTo>
                    <a:pt x="724853" y="11430"/>
                    <a:pt x="718185" y="18098"/>
                    <a:pt x="713423" y="25718"/>
                  </a:cubicBezTo>
                  <a:lnTo>
                    <a:pt x="713423" y="5715"/>
                  </a:lnTo>
                  <a:lnTo>
                    <a:pt x="674370" y="5715"/>
                  </a:lnTo>
                  <a:lnTo>
                    <a:pt x="674370" y="155258"/>
                  </a:lnTo>
                  <a:close/>
                  <a:moveTo>
                    <a:pt x="541973" y="116205"/>
                  </a:moveTo>
                  <a:cubicBezTo>
                    <a:pt x="536258" y="108585"/>
                    <a:pt x="533400" y="96203"/>
                    <a:pt x="533400" y="80963"/>
                  </a:cubicBezTo>
                  <a:cubicBezTo>
                    <a:pt x="533400" y="65723"/>
                    <a:pt x="536258" y="54293"/>
                    <a:pt x="541973" y="45720"/>
                  </a:cubicBezTo>
                  <a:cubicBezTo>
                    <a:pt x="547688" y="38100"/>
                    <a:pt x="556260" y="33338"/>
                    <a:pt x="567690" y="33338"/>
                  </a:cubicBezTo>
                  <a:cubicBezTo>
                    <a:pt x="579120" y="33338"/>
                    <a:pt x="587693" y="37147"/>
                    <a:pt x="593408" y="45720"/>
                  </a:cubicBezTo>
                  <a:cubicBezTo>
                    <a:pt x="599123" y="53340"/>
                    <a:pt x="601980" y="65723"/>
                    <a:pt x="601980" y="80963"/>
                  </a:cubicBezTo>
                  <a:cubicBezTo>
                    <a:pt x="601980" y="96203"/>
                    <a:pt x="599123" y="107633"/>
                    <a:pt x="593408" y="116205"/>
                  </a:cubicBezTo>
                  <a:cubicBezTo>
                    <a:pt x="587693" y="124778"/>
                    <a:pt x="579120" y="128588"/>
                    <a:pt x="567690" y="128588"/>
                  </a:cubicBezTo>
                  <a:cubicBezTo>
                    <a:pt x="555308" y="127635"/>
                    <a:pt x="546735" y="123825"/>
                    <a:pt x="541973" y="116205"/>
                  </a:cubicBezTo>
                  <a:moveTo>
                    <a:pt x="598170" y="154305"/>
                  </a:moveTo>
                  <a:cubicBezTo>
                    <a:pt x="607695" y="150495"/>
                    <a:pt x="615315" y="145733"/>
                    <a:pt x="621983" y="138113"/>
                  </a:cubicBezTo>
                  <a:cubicBezTo>
                    <a:pt x="628650" y="131445"/>
                    <a:pt x="633413" y="122873"/>
                    <a:pt x="637223" y="113348"/>
                  </a:cubicBezTo>
                  <a:cubicBezTo>
                    <a:pt x="641033" y="103823"/>
                    <a:pt x="642938" y="92393"/>
                    <a:pt x="642938" y="80010"/>
                  </a:cubicBezTo>
                  <a:cubicBezTo>
                    <a:pt x="642938" y="67628"/>
                    <a:pt x="641033" y="57150"/>
                    <a:pt x="638175" y="46672"/>
                  </a:cubicBezTo>
                  <a:cubicBezTo>
                    <a:pt x="635318" y="36195"/>
                    <a:pt x="629603" y="28575"/>
                    <a:pt x="622935" y="21908"/>
                  </a:cubicBezTo>
                  <a:cubicBezTo>
                    <a:pt x="616268" y="15240"/>
                    <a:pt x="608648" y="9525"/>
                    <a:pt x="599123" y="6668"/>
                  </a:cubicBezTo>
                  <a:cubicBezTo>
                    <a:pt x="589598" y="2858"/>
                    <a:pt x="579120" y="953"/>
                    <a:pt x="567690" y="953"/>
                  </a:cubicBezTo>
                  <a:cubicBezTo>
                    <a:pt x="556260" y="953"/>
                    <a:pt x="545783" y="2858"/>
                    <a:pt x="536258" y="6668"/>
                  </a:cubicBezTo>
                  <a:cubicBezTo>
                    <a:pt x="526733" y="10478"/>
                    <a:pt x="519113" y="15240"/>
                    <a:pt x="512445" y="21908"/>
                  </a:cubicBezTo>
                  <a:cubicBezTo>
                    <a:pt x="505778" y="28575"/>
                    <a:pt x="501015" y="37147"/>
                    <a:pt x="497205" y="46672"/>
                  </a:cubicBezTo>
                  <a:cubicBezTo>
                    <a:pt x="493395" y="56197"/>
                    <a:pt x="491490" y="67628"/>
                    <a:pt x="491490" y="80010"/>
                  </a:cubicBezTo>
                  <a:cubicBezTo>
                    <a:pt x="491490" y="105728"/>
                    <a:pt x="498158" y="124778"/>
                    <a:pt x="511492" y="139065"/>
                  </a:cubicBezTo>
                  <a:cubicBezTo>
                    <a:pt x="524828" y="152400"/>
                    <a:pt x="542925" y="160020"/>
                    <a:pt x="566738" y="160020"/>
                  </a:cubicBezTo>
                  <a:cubicBezTo>
                    <a:pt x="579120" y="160020"/>
                    <a:pt x="589598" y="158115"/>
                    <a:pt x="598170" y="154305"/>
                  </a:cubicBezTo>
                  <a:moveTo>
                    <a:pt x="429578" y="100965"/>
                  </a:moveTo>
                  <a:cubicBezTo>
                    <a:pt x="428625" y="109538"/>
                    <a:pt x="425767" y="116205"/>
                    <a:pt x="421958" y="120968"/>
                  </a:cubicBezTo>
                  <a:cubicBezTo>
                    <a:pt x="417195" y="125730"/>
                    <a:pt x="411480" y="127635"/>
                    <a:pt x="403860" y="127635"/>
                  </a:cubicBezTo>
                  <a:cubicBezTo>
                    <a:pt x="398145" y="127635"/>
                    <a:pt x="392430" y="126683"/>
                    <a:pt x="388620" y="123825"/>
                  </a:cubicBezTo>
                  <a:cubicBezTo>
                    <a:pt x="384810" y="120968"/>
                    <a:pt x="381000" y="118110"/>
                    <a:pt x="379095" y="113348"/>
                  </a:cubicBezTo>
                  <a:cubicBezTo>
                    <a:pt x="377190" y="108585"/>
                    <a:pt x="375285" y="103823"/>
                    <a:pt x="374333" y="98108"/>
                  </a:cubicBezTo>
                  <a:cubicBezTo>
                    <a:pt x="373380" y="92393"/>
                    <a:pt x="372428" y="86678"/>
                    <a:pt x="372428" y="80010"/>
                  </a:cubicBezTo>
                  <a:cubicBezTo>
                    <a:pt x="372428" y="74295"/>
                    <a:pt x="373380" y="67628"/>
                    <a:pt x="374333" y="62865"/>
                  </a:cubicBezTo>
                  <a:cubicBezTo>
                    <a:pt x="375285" y="57150"/>
                    <a:pt x="377190" y="52388"/>
                    <a:pt x="379095" y="47625"/>
                  </a:cubicBezTo>
                  <a:cubicBezTo>
                    <a:pt x="381000" y="42863"/>
                    <a:pt x="384810" y="40005"/>
                    <a:pt x="388620" y="37147"/>
                  </a:cubicBezTo>
                  <a:cubicBezTo>
                    <a:pt x="392430" y="34290"/>
                    <a:pt x="398145" y="33338"/>
                    <a:pt x="403860" y="33338"/>
                  </a:cubicBezTo>
                  <a:cubicBezTo>
                    <a:pt x="412433" y="33338"/>
                    <a:pt x="418148" y="35243"/>
                    <a:pt x="421958" y="40005"/>
                  </a:cubicBezTo>
                  <a:cubicBezTo>
                    <a:pt x="425767" y="44768"/>
                    <a:pt x="427673" y="50483"/>
                    <a:pt x="428625" y="58103"/>
                  </a:cubicBezTo>
                  <a:lnTo>
                    <a:pt x="468630" y="52388"/>
                  </a:lnTo>
                  <a:cubicBezTo>
                    <a:pt x="467678" y="44768"/>
                    <a:pt x="465773" y="38100"/>
                    <a:pt x="462915" y="31433"/>
                  </a:cubicBezTo>
                  <a:cubicBezTo>
                    <a:pt x="460058" y="24765"/>
                    <a:pt x="456248" y="20003"/>
                    <a:pt x="450533" y="15240"/>
                  </a:cubicBezTo>
                  <a:cubicBezTo>
                    <a:pt x="445770" y="10478"/>
                    <a:pt x="439103" y="6668"/>
                    <a:pt x="431483" y="4763"/>
                  </a:cubicBezTo>
                  <a:cubicBezTo>
                    <a:pt x="423863" y="1905"/>
                    <a:pt x="415290" y="953"/>
                    <a:pt x="404813" y="953"/>
                  </a:cubicBezTo>
                  <a:cubicBezTo>
                    <a:pt x="393383" y="953"/>
                    <a:pt x="382905" y="2858"/>
                    <a:pt x="373380" y="6668"/>
                  </a:cubicBezTo>
                  <a:cubicBezTo>
                    <a:pt x="363855" y="10478"/>
                    <a:pt x="356235" y="16193"/>
                    <a:pt x="350520" y="22860"/>
                  </a:cubicBezTo>
                  <a:cubicBezTo>
                    <a:pt x="343853" y="29528"/>
                    <a:pt x="339090" y="38100"/>
                    <a:pt x="336233" y="47625"/>
                  </a:cubicBezTo>
                  <a:cubicBezTo>
                    <a:pt x="333375" y="57150"/>
                    <a:pt x="331470" y="68580"/>
                    <a:pt x="331470" y="80010"/>
                  </a:cubicBezTo>
                  <a:cubicBezTo>
                    <a:pt x="331470" y="91440"/>
                    <a:pt x="333375" y="102870"/>
                    <a:pt x="336233" y="112395"/>
                  </a:cubicBezTo>
                  <a:cubicBezTo>
                    <a:pt x="339090" y="121920"/>
                    <a:pt x="343853" y="130493"/>
                    <a:pt x="349567" y="137160"/>
                  </a:cubicBezTo>
                  <a:cubicBezTo>
                    <a:pt x="355283" y="143828"/>
                    <a:pt x="362903" y="149543"/>
                    <a:pt x="372428" y="153353"/>
                  </a:cubicBezTo>
                  <a:cubicBezTo>
                    <a:pt x="381953" y="157163"/>
                    <a:pt x="392430" y="159068"/>
                    <a:pt x="404813" y="159068"/>
                  </a:cubicBezTo>
                  <a:cubicBezTo>
                    <a:pt x="426720" y="159068"/>
                    <a:pt x="442913" y="153353"/>
                    <a:pt x="453390" y="142875"/>
                  </a:cubicBezTo>
                  <a:cubicBezTo>
                    <a:pt x="463867" y="132398"/>
                    <a:pt x="470535" y="118110"/>
                    <a:pt x="471488" y="100013"/>
                  </a:cubicBezTo>
                  <a:lnTo>
                    <a:pt x="429578" y="100013"/>
                  </a:lnTo>
                  <a:close/>
                  <a:moveTo>
                    <a:pt x="203835" y="63818"/>
                  </a:moveTo>
                  <a:cubicBezTo>
                    <a:pt x="203835" y="59055"/>
                    <a:pt x="204788" y="55245"/>
                    <a:pt x="206692" y="51435"/>
                  </a:cubicBezTo>
                  <a:cubicBezTo>
                    <a:pt x="208598" y="47625"/>
                    <a:pt x="210502" y="43815"/>
                    <a:pt x="213360" y="40958"/>
                  </a:cubicBezTo>
                  <a:cubicBezTo>
                    <a:pt x="216217" y="38100"/>
                    <a:pt x="219075" y="35243"/>
                    <a:pt x="223838" y="34290"/>
                  </a:cubicBezTo>
                  <a:cubicBezTo>
                    <a:pt x="227648" y="32385"/>
                    <a:pt x="232410" y="31433"/>
                    <a:pt x="238125" y="31433"/>
                  </a:cubicBezTo>
                  <a:cubicBezTo>
                    <a:pt x="248602" y="31433"/>
                    <a:pt x="256223" y="34290"/>
                    <a:pt x="261938" y="40005"/>
                  </a:cubicBezTo>
                  <a:cubicBezTo>
                    <a:pt x="266700" y="45720"/>
                    <a:pt x="269558" y="53340"/>
                    <a:pt x="269558" y="63818"/>
                  </a:cubicBezTo>
                  <a:lnTo>
                    <a:pt x="203835" y="63818"/>
                  </a:lnTo>
                  <a:close/>
                  <a:moveTo>
                    <a:pt x="266700" y="108585"/>
                  </a:moveTo>
                  <a:cubicBezTo>
                    <a:pt x="263842" y="121920"/>
                    <a:pt x="254317" y="128588"/>
                    <a:pt x="239077" y="128588"/>
                  </a:cubicBezTo>
                  <a:cubicBezTo>
                    <a:pt x="227648" y="128588"/>
                    <a:pt x="219075" y="124778"/>
                    <a:pt x="213360" y="118110"/>
                  </a:cubicBezTo>
                  <a:cubicBezTo>
                    <a:pt x="207645" y="111443"/>
                    <a:pt x="204788" y="101918"/>
                    <a:pt x="203835" y="89535"/>
                  </a:cubicBezTo>
                  <a:lnTo>
                    <a:pt x="307658" y="89535"/>
                  </a:lnTo>
                  <a:lnTo>
                    <a:pt x="307658" y="73343"/>
                  </a:lnTo>
                  <a:cubicBezTo>
                    <a:pt x="307658" y="51435"/>
                    <a:pt x="301942" y="33338"/>
                    <a:pt x="290513" y="20003"/>
                  </a:cubicBezTo>
                  <a:cubicBezTo>
                    <a:pt x="279083" y="6668"/>
                    <a:pt x="261938" y="0"/>
                    <a:pt x="239077" y="0"/>
                  </a:cubicBezTo>
                  <a:cubicBezTo>
                    <a:pt x="227648" y="0"/>
                    <a:pt x="218123" y="1905"/>
                    <a:pt x="208598" y="5715"/>
                  </a:cubicBezTo>
                  <a:cubicBezTo>
                    <a:pt x="199073" y="9525"/>
                    <a:pt x="191452" y="14288"/>
                    <a:pt x="184785" y="20955"/>
                  </a:cubicBezTo>
                  <a:cubicBezTo>
                    <a:pt x="178118" y="27623"/>
                    <a:pt x="173355" y="36195"/>
                    <a:pt x="169545" y="45720"/>
                  </a:cubicBezTo>
                  <a:cubicBezTo>
                    <a:pt x="165735" y="55245"/>
                    <a:pt x="163830" y="66675"/>
                    <a:pt x="163830" y="79058"/>
                  </a:cubicBezTo>
                  <a:cubicBezTo>
                    <a:pt x="163830" y="103823"/>
                    <a:pt x="170498" y="123825"/>
                    <a:pt x="182880" y="137160"/>
                  </a:cubicBezTo>
                  <a:cubicBezTo>
                    <a:pt x="195263" y="150495"/>
                    <a:pt x="214313" y="158115"/>
                    <a:pt x="239077" y="158115"/>
                  </a:cubicBezTo>
                  <a:cubicBezTo>
                    <a:pt x="260033" y="158115"/>
                    <a:pt x="275273" y="153353"/>
                    <a:pt x="285750" y="144780"/>
                  </a:cubicBezTo>
                  <a:cubicBezTo>
                    <a:pt x="296228" y="136208"/>
                    <a:pt x="302895" y="123825"/>
                    <a:pt x="305753" y="106680"/>
                  </a:cubicBezTo>
                  <a:lnTo>
                    <a:pt x="266700" y="106680"/>
                  </a:lnTo>
                  <a:close/>
                  <a:moveTo>
                    <a:pt x="97155" y="96203"/>
                  </a:moveTo>
                  <a:cubicBezTo>
                    <a:pt x="97155" y="101918"/>
                    <a:pt x="96202" y="107633"/>
                    <a:pt x="93345" y="111443"/>
                  </a:cubicBezTo>
                  <a:cubicBezTo>
                    <a:pt x="91440" y="115253"/>
                    <a:pt x="88582" y="119063"/>
                    <a:pt x="84773" y="121920"/>
                  </a:cubicBezTo>
                  <a:cubicBezTo>
                    <a:pt x="78105" y="126683"/>
                    <a:pt x="69532" y="129540"/>
                    <a:pt x="60007" y="129540"/>
                  </a:cubicBezTo>
                  <a:cubicBezTo>
                    <a:pt x="54293" y="129540"/>
                    <a:pt x="49530" y="127635"/>
                    <a:pt x="45720" y="124778"/>
                  </a:cubicBezTo>
                  <a:cubicBezTo>
                    <a:pt x="41910" y="121920"/>
                    <a:pt x="40957" y="118110"/>
                    <a:pt x="40957" y="113348"/>
                  </a:cubicBezTo>
                  <a:cubicBezTo>
                    <a:pt x="40957" y="110490"/>
                    <a:pt x="40957" y="106680"/>
                    <a:pt x="42863" y="104775"/>
                  </a:cubicBezTo>
                  <a:cubicBezTo>
                    <a:pt x="43815" y="101918"/>
                    <a:pt x="45720" y="100013"/>
                    <a:pt x="48577" y="98108"/>
                  </a:cubicBezTo>
                  <a:cubicBezTo>
                    <a:pt x="51435" y="96203"/>
                    <a:pt x="55245" y="94298"/>
                    <a:pt x="60007" y="93345"/>
                  </a:cubicBezTo>
                  <a:cubicBezTo>
                    <a:pt x="64770" y="92393"/>
                    <a:pt x="72390" y="91440"/>
                    <a:pt x="80010" y="90488"/>
                  </a:cubicBezTo>
                  <a:lnTo>
                    <a:pt x="98107" y="89535"/>
                  </a:lnTo>
                  <a:lnTo>
                    <a:pt x="98107" y="96203"/>
                  </a:lnTo>
                  <a:close/>
                  <a:moveTo>
                    <a:pt x="98107" y="155258"/>
                  </a:moveTo>
                  <a:lnTo>
                    <a:pt x="136208" y="155258"/>
                  </a:lnTo>
                  <a:lnTo>
                    <a:pt x="136208" y="60960"/>
                  </a:lnTo>
                  <a:cubicBezTo>
                    <a:pt x="136208" y="51435"/>
                    <a:pt x="135255" y="43815"/>
                    <a:pt x="133350" y="36195"/>
                  </a:cubicBezTo>
                  <a:cubicBezTo>
                    <a:pt x="131445" y="28575"/>
                    <a:pt x="127635" y="22860"/>
                    <a:pt x="122873" y="17145"/>
                  </a:cubicBezTo>
                  <a:cubicBezTo>
                    <a:pt x="118110" y="12383"/>
                    <a:pt x="111443" y="7620"/>
                    <a:pt x="103823" y="5715"/>
                  </a:cubicBezTo>
                  <a:cubicBezTo>
                    <a:pt x="96202" y="3810"/>
                    <a:pt x="85725" y="1905"/>
                    <a:pt x="74295" y="1905"/>
                  </a:cubicBezTo>
                  <a:cubicBezTo>
                    <a:pt x="55245" y="1905"/>
                    <a:pt x="40957" y="5715"/>
                    <a:pt x="29527" y="12383"/>
                  </a:cubicBezTo>
                  <a:cubicBezTo>
                    <a:pt x="18098" y="19050"/>
                    <a:pt x="11430" y="30480"/>
                    <a:pt x="8573" y="46672"/>
                  </a:cubicBezTo>
                  <a:lnTo>
                    <a:pt x="44768" y="50483"/>
                  </a:lnTo>
                  <a:cubicBezTo>
                    <a:pt x="46673" y="38100"/>
                    <a:pt x="56198" y="32385"/>
                    <a:pt x="71438" y="32385"/>
                  </a:cubicBezTo>
                  <a:cubicBezTo>
                    <a:pt x="78105" y="32385"/>
                    <a:pt x="83820" y="34290"/>
                    <a:pt x="89535" y="37147"/>
                  </a:cubicBezTo>
                  <a:cubicBezTo>
                    <a:pt x="94298" y="40958"/>
                    <a:pt x="97155" y="46672"/>
                    <a:pt x="97155" y="56197"/>
                  </a:cubicBezTo>
                  <a:lnTo>
                    <a:pt x="97155" y="62865"/>
                  </a:lnTo>
                  <a:lnTo>
                    <a:pt x="78105" y="63818"/>
                  </a:lnTo>
                  <a:cubicBezTo>
                    <a:pt x="68580" y="63818"/>
                    <a:pt x="59055" y="64770"/>
                    <a:pt x="49530" y="66675"/>
                  </a:cubicBezTo>
                  <a:cubicBezTo>
                    <a:pt x="40005" y="68580"/>
                    <a:pt x="32385" y="70485"/>
                    <a:pt x="24765" y="74295"/>
                  </a:cubicBezTo>
                  <a:cubicBezTo>
                    <a:pt x="17145" y="78105"/>
                    <a:pt x="11430" y="82868"/>
                    <a:pt x="6668" y="89535"/>
                  </a:cubicBezTo>
                  <a:cubicBezTo>
                    <a:pt x="1905" y="96203"/>
                    <a:pt x="0" y="104775"/>
                    <a:pt x="0" y="114300"/>
                  </a:cubicBezTo>
                  <a:cubicBezTo>
                    <a:pt x="0" y="121920"/>
                    <a:pt x="952" y="128588"/>
                    <a:pt x="3810" y="134303"/>
                  </a:cubicBezTo>
                  <a:cubicBezTo>
                    <a:pt x="6668" y="140018"/>
                    <a:pt x="10477" y="144780"/>
                    <a:pt x="14288" y="148590"/>
                  </a:cubicBezTo>
                  <a:cubicBezTo>
                    <a:pt x="19050" y="152400"/>
                    <a:pt x="23813" y="155258"/>
                    <a:pt x="29527" y="156210"/>
                  </a:cubicBezTo>
                  <a:cubicBezTo>
                    <a:pt x="35243" y="157163"/>
                    <a:pt x="41910" y="159068"/>
                    <a:pt x="48577" y="159068"/>
                  </a:cubicBezTo>
                  <a:cubicBezTo>
                    <a:pt x="60007" y="159068"/>
                    <a:pt x="69532" y="157163"/>
                    <a:pt x="77152" y="152400"/>
                  </a:cubicBezTo>
                  <a:cubicBezTo>
                    <a:pt x="84773" y="147638"/>
                    <a:pt x="91440" y="142875"/>
                    <a:pt x="97155" y="136208"/>
                  </a:cubicBezTo>
                  <a:lnTo>
                    <a:pt x="97155" y="155258"/>
                  </a:lnTo>
                  <a:close/>
                </a:path>
              </a:pathLst>
            </a:custGeom>
            <a:solidFill>
              <a:schemeClr val="tx1"/>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40521816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0A059-C101-26CE-002B-8A32CC0CF0E4}"/>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BFC376D7-F07B-723A-6CB3-6411DBEFA0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A09AAC5-8033-36C8-5B49-AD1B63FE8CC8}"/>
              </a:ext>
            </a:extLst>
          </p:cNvPr>
          <p:cNvSpPr>
            <a:spLocks noGrp="1"/>
          </p:cNvSpPr>
          <p:nvPr>
            <p:ph type="dt" sz="half" idx="10"/>
          </p:nvPr>
        </p:nvSpPr>
        <p:spPr/>
        <p:txBody>
          <a:bodyPr/>
          <a:lstStyle/>
          <a:p>
            <a:fld id="{7D2DBD14-FAE4-42B5-9B37-EB8D03AB962B}" type="datetimeFigureOut">
              <a:rPr lang="en-NZ" smtClean="0"/>
              <a:t>4/12/2024</a:t>
            </a:fld>
            <a:endParaRPr lang="en-NZ"/>
          </a:p>
        </p:txBody>
      </p:sp>
      <p:sp>
        <p:nvSpPr>
          <p:cNvPr id="5" name="Footer Placeholder 4">
            <a:extLst>
              <a:ext uri="{FF2B5EF4-FFF2-40B4-BE49-F238E27FC236}">
                <a16:creationId xmlns:a16="http://schemas.microsoft.com/office/drawing/2014/main" id="{6B0B9990-7D82-9BD1-D72A-A2A2356B35C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A4A5B25-0854-ED0C-0306-D3AD3BBD923A}"/>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305967420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2871ABC-B392-4D82-BBF1-1413E3E60F90}" type="datetime1">
              <a:rPr lang="en-NZ" smtClean="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374805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5802B-63FD-CAA4-94CE-C7BCD06ADC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F5A25863-27AF-E0B9-1F58-E5B00F61BB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F67725-7ADD-352F-72AE-2DF3D38CD694}"/>
              </a:ext>
            </a:extLst>
          </p:cNvPr>
          <p:cNvSpPr>
            <a:spLocks noGrp="1"/>
          </p:cNvSpPr>
          <p:nvPr>
            <p:ph type="dt" sz="half" idx="10"/>
          </p:nvPr>
        </p:nvSpPr>
        <p:spPr/>
        <p:txBody>
          <a:bodyPr/>
          <a:lstStyle/>
          <a:p>
            <a:fld id="{7D2DBD14-FAE4-42B5-9B37-EB8D03AB962B}" type="datetimeFigureOut">
              <a:rPr lang="en-NZ" smtClean="0"/>
              <a:t>4/12/2024</a:t>
            </a:fld>
            <a:endParaRPr lang="en-NZ"/>
          </a:p>
        </p:txBody>
      </p:sp>
      <p:sp>
        <p:nvSpPr>
          <p:cNvPr id="5" name="Footer Placeholder 4">
            <a:extLst>
              <a:ext uri="{FF2B5EF4-FFF2-40B4-BE49-F238E27FC236}">
                <a16:creationId xmlns:a16="http://schemas.microsoft.com/office/drawing/2014/main" id="{4905F9AE-D4A5-0824-0555-C213A06EA8A1}"/>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A1BB619-ABB8-0256-A7AB-A3B7489DDF25}"/>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123402899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343D-FCD1-2AF9-2897-80764793376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115A79D-D91B-0456-B6AD-2315FC7B4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E5794D36-1E4A-CF74-A418-1D1D669B40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BF557549-E2FA-24D9-07BB-9F13352AF870}"/>
              </a:ext>
            </a:extLst>
          </p:cNvPr>
          <p:cNvSpPr>
            <a:spLocks noGrp="1"/>
          </p:cNvSpPr>
          <p:nvPr>
            <p:ph type="dt" sz="half" idx="10"/>
          </p:nvPr>
        </p:nvSpPr>
        <p:spPr/>
        <p:txBody>
          <a:bodyPr/>
          <a:lstStyle/>
          <a:p>
            <a:fld id="{7D2DBD14-FAE4-42B5-9B37-EB8D03AB962B}" type="datetimeFigureOut">
              <a:rPr lang="en-NZ" smtClean="0"/>
              <a:t>4/12/2024</a:t>
            </a:fld>
            <a:endParaRPr lang="en-NZ"/>
          </a:p>
        </p:txBody>
      </p:sp>
      <p:sp>
        <p:nvSpPr>
          <p:cNvPr id="6" name="Footer Placeholder 5">
            <a:extLst>
              <a:ext uri="{FF2B5EF4-FFF2-40B4-BE49-F238E27FC236}">
                <a16:creationId xmlns:a16="http://schemas.microsoft.com/office/drawing/2014/main" id="{50BDB72F-FFA9-758B-B060-8DD961F81361}"/>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457B708-90E4-1B96-D63F-33686FF6ABF3}"/>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169014883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1D4E-9C68-2009-DC46-B2F604539323}"/>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11142B3-28F6-0FAD-F101-A7EAD7968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ED81AA-A355-29E2-9D2C-9EDFA393DC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5C87048D-C62D-78BD-9D8A-3D6FC19E71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49D2D8-AE4D-2FC4-E302-87F6E189BB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7750CE5E-1B79-8C9D-81D6-C3064BC49AE5}"/>
              </a:ext>
            </a:extLst>
          </p:cNvPr>
          <p:cNvSpPr>
            <a:spLocks noGrp="1"/>
          </p:cNvSpPr>
          <p:nvPr>
            <p:ph type="dt" sz="half" idx="10"/>
          </p:nvPr>
        </p:nvSpPr>
        <p:spPr/>
        <p:txBody>
          <a:bodyPr/>
          <a:lstStyle/>
          <a:p>
            <a:fld id="{7D2DBD14-FAE4-42B5-9B37-EB8D03AB962B}" type="datetimeFigureOut">
              <a:rPr lang="en-NZ" smtClean="0"/>
              <a:t>4/12/2024</a:t>
            </a:fld>
            <a:endParaRPr lang="en-NZ"/>
          </a:p>
        </p:txBody>
      </p:sp>
      <p:sp>
        <p:nvSpPr>
          <p:cNvPr id="8" name="Footer Placeholder 7">
            <a:extLst>
              <a:ext uri="{FF2B5EF4-FFF2-40B4-BE49-F238E27FC236}">
                <a16:creationId xmlns:a16="http://schemas.microsoft.com/office/drawing/2014/main" id="{4D21B55D-DD05-163B-BD17-DA1E67F1BA63}"/>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74CC6C80-594D-4FE6-660A-4A1A7772BF42}"/>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7561558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DE3EE-B3C6-F5B3-E992-8D8B14B5307F}"/>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F767472-EDC1-3F3D-EBD5-E8F20D550626}"/>
              </a:ext>
            </a:extLst>
          </p:cNvPr>
          <p:cNvSpPr>
            <a:spLocks noGrp="1"/>
          </p:cNvSpPr>
          <p:nvPr>
            <p:ph type="dt" sz="half" idx="10"/>
          </p:nvPr>
        </p:nvSpPr>
        <p:spPr/>
        <p:txBody>
          <a:bodyPr/>
          <a:lstStyle/>
          <a:p>
            <a:fld id="{7D2DBD14-FAE4-42B5-9B37-EB8D03AB962B}" type="datetimeFigureOut">
              <a:rPr lang="en-NZ" smtClean="0"/>
              <a:t>4/12/2024</a:t>
            </a:fld>
            <a:endParaRPr lang="en-NZ"/>
          </a:p>
        </p:txBody>
      </p:sp>
      <p:sp>
        <p:nvSpPr>
          <p:cNvPr id="4" name="Footer Placeholder 3">
            <a:extLst>
              <a:ext uri="{FF2B5EF4-FFF2-40B4-BE49-F238E27FC236}">
                <a16:creationId xmlns:a16="http://schemas.microsoft.com/office/drawing/2014/main" id="{E685F11E-091E-D47B-0AD7-5399EFED47DD}"/>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B463D01-2A05-4F3B-7886-A6468FB6CE3F}"/>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410183406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B2EDB0-D8EE-4433-FA76-8B5BA07FF2F3}"/>
              </a:ext>
            </a:extLst>
          </p:cNvPr>
          <p:cNvSpPr>
            <a:spLocks noGrp="1"/>
          </p:cNvSpPr>
          <p:nvPr>
            <p:ph type="dt" sz="half" idx="10"/>
          </p:nvPr>
        </p:nvSpPr>
        <p:spPr/>
        <p:txBody>
          <a:bodyPr/>
          <a:lstStyle/>
          <a:p>
            <a:fld id="{7D2DBD14-FAE4-42B5-9B37-EB8D03AB962B}" type="datetimeFigureOut">
              <a:rPr lang="en-NZ" smtClean="0"/>
              <a:t>4/12/2024</a:t>
            </a:fld>
            <a:endParaRPr lang="en-NZ"/>
          </a:p>
        </p:txBody>
      </p:sp>
      <p:sp>
        <p:nvSpPr>
          <p:cNvPr id="3" name="Footer Placeholder 2">
            <a:extLst>
              <a:ext uri="{FF2B5EF4-FFF2-40B4-BE49-F238E27FC236}">
                <a16:creationId xmlns:a16="http://schemas.microsoft.com/office/drawing/2014/main" id="{F68A6B7F-35AC-4179-C08C-C206B55BEF54}"/>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A98099EB-154A-C5AD-81BD-025DD3ECBA5C}"/>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238663103"/>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30D3B-B9EA-66BC-2F40-F6A3B6CC5F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E1EE4126-A153-EE97-19DD-D98288D19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14EA56DA-F3FA-EDB8-00B5-3448194C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0CBE05-4719-D5BB-14E0-D4A509D3FF35}"/>
              </a:ext>
            </a:extLst>
          </p:cNvPr>
          <p:cNvSpPr>
            <a:spLocks noGrp="1"/>
          </p:cNvSpPr>
          <p:nvPr>
            <p:ph type="dt" sz="half" idx="10"/>
          </p:nvPr>
        </p:nvSpPr>
        <p:spPr/>
        <p:txBody>
          <a:bodyPr/>
          <a:lstStyle/>
          <a:p>
            <a:fld id="{7D2DBD14-FAE4-42B5-9B37-EB8D03AB962B}" type="datetimeFigureOut">
              <a:rPr lang="en-NZ" smtClean="0"/>
              <a:t>4/12/2024</a:t>
            </a:fld>
            <a:endParaRPr lang="en-NZ"/>
          </a:p>
        </p:txBody>
      </p:sp>
      <p:sp>
        <p:nvSpPr>
          <p:cNvPr id="6" name="Footer Placeholder 5">
            <a:extLst>
              <a:ext uri="{FF2B5EF4-FFF2-40B4-BE49-F238E27FC236}">
                <a16:creationId xmlns:a16="http://schemas.microsoft.com/office/drawing/2014/main" id="{D0D7F39C-BB53-EFDE-29CB-557E760BD25E}"/>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36CFAF0-584C-B4D0-0E8A-BB6C1DF2F37C}"/>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92370329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25C3-8E8D-E14C-35C8-AC741734A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0A398D1-038E-4098-0C13-189EC533C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1B3BA1D3-2104-3D34-F884-4FAF7A5D2A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FD3FB2-994E-1420-44BC-2C14AA65D726}"/>
              </a:ext>
            </a:extLst>
          </p:cNvPr>
          <p:cNvSpPr>
            <a:spLocks noGrp="1"/>
          </p:cNvSpPr>
          <p:nvPr>
            <p:ph type="dt" sz="half" idx="10"/>
          </p:nvPr>
        </p:nvSpPr>
        <p:spPr/>
        <p:txBody>
          <a:bodyPr/>
          <a:lstStyle/>
          <a:p>
            <a:fld id="{7D2DBD14-FAE4-42B5-9B37-EB8D03AB962B}" type="datetimeFigureOut">
              <a:rPr lang="en-NZ" smtClean="0"/>
              <a:t>4/12/2024</a:t>
            </a:fld>
            <a:endParaRPr lang="en-NZ"/>
          </a:p>
        </p:txBody>
      </p:sp>
      <p:sp>
        <p:nvSpPr>
          <p:cNvPr id="6" name="Footer Placeholder 5">
            <a:extLst>
              <a:ext uri="{FF2B5EF4-FFF2-40B4-BE49-F238E27FC236}">
                <a16:creationId xmlns:a16="http://schemas.microsoft.com/office/drawing/2014/main" id="{80D2234D-EF5D-CBF3-DB57-F88CB273FB6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D30B2AC3-2DB2-0321-6C7A-738691131B54}"/>
              </a:ext>
            </a:extLst>
          </p:cNvPr>
          <p:cNvSpPr>
            <a:spLocks noGrp="1"/>
          </p:cNvSpPr>
          <p:nvPr>
            <p:ph type="sldNum" sz="quarter" idx="12"/>
          </p:nvPr>
        </p:nvSpPr>
        <p:spPr/>
        <p:txBody>
          <a:bodyPr/>
          <a:lstStyle/>
          <a:p>
            <a:fld id="{1C583374-65F7-4A57-9968-707A3125BA14}" type="slidenum">
              <a:rPr lang="en-NZ" smtClean="0"/>
              <a:t>‹#›</a:t>
            </a:fld>
            <a:endParaRPr lang="en-NZ"/>
          </a:p>
        </p:txBody>
      </p:sp>
    </p:spTree>
    <p:extLst>
      <p:ext uri="{BB962C8B-B14F-4D97-AF65-F5344CB8AC3E}">
        <p14:creationId xmlns:p14="http://schemas.microsoft.com/office/powerpoint/2010/main" val="212226603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D9380-A4B8-9A20-3E1B-7F6830793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BD29523-5B75-AECF-7E79-713571BA3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B0116DD-E514-AC45-04B3-5A191B9990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DBD14-FAE4-42B5-9B37-EB8D03AB962B}" type="datetimeFigureOut">
              <a:rPr lang="en-NZ" smtClean="0"/>
              <a:t>4/12/2024</a:t>
            </a:fld>
            <a:endParaRPr lang="en-NZ"/>
          </a:p>
        </p:txBody>
      </p:sp>
      <p:sp>
        <p:nvSpPr>
          <p:cNvPr id="5" name="Footer Placeholder 4">
            <a:extLst>
              <a:ext uri="{FF2B5EF4-FFF2-40B4-BE49-F238E27FC236}">
                <a16:creationId xmlns:a16="http://schemas.microsoft.com/office/drawing/2014/main" id="{CE0E7B96-2AE1-865F-099F-E13C6B53D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18B5ED4-1885-C8B6-9F12-3500067C2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83374-65F7-4A57-9968-707A3125BA14}" type="slidenum">
              <a:rPr lang="en-NZ" smtClean="0"/>
              <a:t>‹#›</a:t>
            </a:fld>
            <a:endParaRPr lang="en-NZ"/>
          </a:p>
        </p:txBody>
      </p:sp>
    </p:spTree>
    <p:extLst>
      <p:ext uri="{BB962C8B-B14F-4D97-AF65-F5344CB8AC3E}">
        <p14:creationId xmlns:p14="http://schemas.microsoft.com/office/powerpoint/2010/main" val="7570753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D9380-A4B8-9A20-3E1B-7F68307932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BD29523-5B75-AECF-7E79-713571BA3A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B0116DD-E514-AC45-04B3-5A191B9990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5B9D63-AD92-45C8-86EC-9818751808DA}" type="datetime1">
              <a:rPr lang="en-NZ" smtClean="0"/>
              <a:t>4/12/2024</a:t>
            </a:fld>
            <a:endParaRPr lang="en-NZ"/>
          </a:p>
        </p:txBody>
      </p:sp>
      <p:sp>
        <p:nvSpPr>
          <p:cNvPr id="5" name="Footer Placeholder 4">
            <a:extLst>
              <a:ext uri="{FF2B5EF4-FFF2-40B4-BE49-F238E27FC236}">
                <a16:creationId xmlns:a16="http://schemas.microsoft.com/office/drawing/2014/main" id="{CE0E7B96-2AE1-865F-099F-E13C6B53DC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618B5ED4-1885-C8B6-9F12-3500067C2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83374-65F7-4A57-9968-707A3125BA14}" type="slidenum">
              <a:rPr lang="en-NZ" smtClean="0"/>
              <a:t>‹#›</a:t>
            </a:fld>
            <a:endParaRPr lang="en-NZ"/>
          </a:p>
        </p:txBody>
      </p:sp>
    </p:spTree>
    <p:extLst>
      <p:ext uri="{BB962C8B-B14F-4D97-AF65-F5344CB8AC3E}">
        <p14:creationId xmlns:p14="http://schemas.microsoft.com/office/powerpoint/2010/main" val="75707536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06" r:id="rId10"/>
    <p:sldLayoutId id="214748372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4.png"/><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4.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4.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2.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alpha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88D524-0342-2B05-3B25-E425D26DE88A}"/>
              </a:ext>
            </a:extLst>
          </p:cNvPr>
          <p:cNvSpPr/>
          <p:nvPr/>
        </p:nvSpPr>
        <p:spPr>
          <a:xfrm>
            <a:off x="0" y="0"/>
            <a:ext cx="12236605" cy="6858000"/>
          </a:xfrm>
          <a:prstGeom prst="rect">
            <a:avLst/>
          </a:prstGeom>
          <a:gradFill flip="none" rotWithShape="1">
            <a:gsLst>
              <a:gs pos="0">
                <a:srgbClr val="293171"/>
              </a:gs>
              <a:gs pos="50000">
                <a:srgbClr val="1C72B6"/>
              </a:gs>
              <a:gs pos="100000">
                <a:srgbClr val="2896D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outdoor, grass, tree, person">
            <a:extLst>
              <a:ext uri="{FF2B5EF4-FFF2-40B4-BE49-F238E27FC236}">
                <a16:creationId xmlns:a16="http://schemas.microsoft.com/office/drawing/2014/main" id="{9100721D-4F09-9970-004E-34CD7B95F32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rcRect l="6968" r="13217"/>
          <a:stretch/>
        </p:blipFill>
        <p:spPr>
          <a:xfrm>
            <a:off x="-1" y="0"/>
            <a:ext cx="12236605" cy="6858000"/>
          </a:xfrm>
          <a:prstGeom prst="rect">
            <a:avLst/>
          </a:prstGeom>
        </p:spPr>
      </p:pic>
      <p:sp>
        <p:nvSpPr>
          <p:cNvPr id="4" name="TextBox 3">
            <a:extLst>
              <a:ext uri="{FF2B5EF4-FFF2-40B4-BE49-F238E27FC236}">
                <a16:creationId xmlns:a16="http://schemas.microsoft.com/office/drawing/2014/main" id="{44E9EB75-C708-5520-2D5E-D74F7CFAFA8C}"/>
              </a:ext>
            </a:extLst>
          </p:cNvPr>
          <p:cNvSpPr txBox="1"/>
          <p:nvPr/>
        </p:nvSpPr>
        <p:spPr>
          <a:xfrm>
            <a:off x="2353502" y="5055082"/>
            <a:ext cx="7583604" cy="461665"/>
          </a:xfrm>
          <a:prstGeom prst="rect">
            <a:avLst/>
          </a:prstGeom>
          <a:noFill/>
        </p:spPr>
        <p:txBody>
          <a:bodyPr wrap="square" rtlCol="0">
            <a:spAutoFit/>
          </a:bodyPr>
          <a:lstStyle/>
          <a:p>
            <a:pPr algn="ctr"/>
            <a:endParaRPr lang="en-NZ" sz="2400">
              <a:solidFill>
                <a:schemeClr val="bg1"/>
              </a:solidFill>
              <a:effectLst/>
              <a:latin typeface="Fira Sans" panose="020B0503050000020004" pitchFamily="34" charset="0"/>
              <a:ea typeface="Fira Sans" panose="020B0503050000020004" pitchFamily="34" charset="0"/>
            </a:endParaRPr>
          </a:p>
        </p:txBody>
      </p:sp>
      <p:sp>
        <p:nvSpPr>
          <p:cNvPr id="6" name="TextBox 5">
            <a:extLst>
              <a:ext uri="{FF2B5EF4-FFF2-40B4-BE49-F238E27FC236}">
                <a16:creationId xmlns:a16="http://schemas.microsoft.com/office/drawing/2014/main" id="{DEE8D50A-AC07-7096-EF11-8AFA5BD29FB5}"/>
              </a:ext>
            </a:extLst>
          </p:cNvPr>
          <p:cNvSpPr txBox="1"/>
          <p:nvPr/>
        </p:nvSpPr>
        <p:spPr>
          <a:xfrm>
            <a:off x="414211" y="1114286"/>
            <a:ext cx="11306113" cy="6370975"/>
          </a:xfrm>
          <a:prstGeom prst="rect">
            <a:avLst/>
          </a:prstGeom>
          <a:noFill/>
        </p:spPr>
        <p:txBody>
          <a:bodyPr wrap="square" lIns="91440" tIns="45720" rIns="91440" bIns="45720" rtlCol="0" anchor="t">
            <a:spAutoFit/>
          </a:bodyPr>
          <a:lstStyle/>
          <a:p>
            <a:pPr algn="ctr"/>
            <a:r>
              <a:rPr lang="en-NZ" sz="4400" b="1">
                <a:solidFill>
                  <a:schemeClr val="bg1">
                    <a:lumMod val="95000"/>
                  </a:schemeClr>
                </a:solidFill>
                <a:latin typeface="Fira Sans"/>
                <a:ea typeface="Fira Sans" panose="020B0503050000020004" pitchFamily="34" charset="0"/>
              </a:rPr>
              <a:t>Update to Bay of Plenty Mayoral Forum</a:t>
            </a:r>
            <a:endParaRPr lang="en-US">
              <a:solidFill>
                <a:schemeClr val="bg1">
                  <a:lumMod val="95000"/>
                </a:schemeClr>
              </a:solidFill>
              <a:latin typeface="Fira Sans"/>
              <a:ea typeface="Fira Sans" panose="020B0503050000020004" pitchFamily="34" charset="0"/>
            </a:endParaRPr>
          </a:p>
          <a:p>
            <a:pPr algn="ctr"/>
            <a:endParaRPr lang="en-NZ" sz="4400" b="1">
              <a:solidFill>
                <a:schemeClr val="bg1">
                  <a:lumMod val="95000"/>
                </a:schemeClr>
              </a:solidFill>
              <a:latin typeface="Fira Sans"/>
              <a:ea typeface="Fira Sans" panose="020B0503050000020004" pitchFamily="34" charset="0"/>
            </a:endParaRPr>
          </a:p>
          <a:p>
            <a:pPr algn="ctr"/>
            <a:r>
              <a:rPr lang="en-NZ" sz="4400" b="1">
                <a:solidFill>
                  <a:schemeClr val="bg1">
                    <a:lumMod val="95000"/>
                  </a:schemeClr>
                </a:solidFill>
                <a:latin typeface="Fira Sans"/>
                <a:ea typeface="Fira Sans" panose="020B0503050000020004" pitchFamily="34" charset="0"/>
              </a:rPr>
              <a:t>Re 'Bay of Plenty Water Done Well'</a:t>
            </a:r>
            <a:endParaRPr lang="en-US">
              <a:solidFill>
                <a:schemeClr val="bg1">
                  <a:lumMod val="95000"/>
                </a:schemeClr>
              </a:solidFill>
              <a:latin typeface="Fira Sans"/>
            </a:endParaRPr>
          </a:p>
          <a:p>
            <a:pPr algn="ctr"/>
            <a:endParaRPr lang="en-NZ" sz="4400" b="1">
              <a:solidFill>
                <a:schemeClr val="bg1">
                  <a:lumMod val="95000"/>
                </a:schemeClr>
              </a:solidFill>
              <a:latin typeface="Fira Sans" panose="020B0503050000020004" pitchFamily="34" charset="0"/>
              <a:ea typeface="Fira Sans" panose="020B0503050000020004" pitchFamily="34" charset="0"/>
            </a:endParaRPr>
          </a:p>
          <a:p>
            <a:pPr algn="ctr"/>
            <a:r>
              <a:rPr lang="en-NZ" sz="4400" b="1">
                <a:solidFill>
                  <a:schemeClr val="bg1">
                    <a:lumMod val="95000"/>
                  </a:schemeClr>
                </a:solidFill>
                <a:latin typeface="Fira Sans"/>
                <a:ea typeface="Fira Sans" panose="020B0503050000020004" pitchFamily="34" charset="0"/>
              </a:rPr>
              <a:t>Nominal CCO development </a:t>
            </a:r>
          </a:p>
          <a:p>
            <a:pPr algn="ctr"/>
            <a:endParaRPr lang="en-NZ" sz="4400" b="1">
              <a:solidFill>
                <a:schemeClr val="bg1">
                  <a:lumMod val="95000"/>
                </a:schemeClr>
              </a:solidFill>
              <a:latin typeface="Fira Sans" panose="020B0503050000020004" pitchFamily="34" charset="0"/>
              <a:ea typeface="Fira Sans" panose="020B0503050000020004" pitchFamily="34" charset="0"/>
            </a:endParaRPr>
          </a:p>
          <a:p>
            <a:pPr algn="ctr"/>
            <a:r>
              <a:rPr lang="en-NZ" sz="4400" b="1">
                <a:solidFill>
                  <a:schemeClr val="bg1"/>
                </a:solidFill>
                <a:latin typeface="Fira Sans"/>
                <a:ea typeface="Fira Sans" panose="020B0503050000020004" pitchFamily="34" charset="0"/>
              </a:rPr>
              <a:t>12</a:t>
            </a:r>
            <a:r>
              <a:rPr lang="en-NZ" sz="4400" b="1">
                <a:solidFill>
                  <a:schemeClr val="bg1">
                    <a:lumMod val="95000"/>
                  </a:schemeClr>
                </a:solidFill>
                <a:latin typeface="Fira Sans"/>
                <a:ea typeface="Fira Sans" panose="020B0503050000020004" pitchFamily="34" charset="0"/>
              </a:rPr>
              <a:t> December 2024 </a:t>
            </a:r>
          </a:p>
          <a:p>
            <a:pPr algn="ctr"/>
            <a:endParaRPr lang="en-NZ" sz="4400" b="1">
              <a:solidFill>
                <a:schemeClr val="accent5"/>
              </a:solidFill>
              <a:latin typeface="Fira Sans" panose="020B0503050000020004" pitchFamily="34" charset="0"/>
              <a:ea typeface="Fira Sans" panose="020B0503050000020004" pitchFamily="34" charset="0"/>
            </a:endParaRPr>
          </a:p>
          <a:p>
            <a:pPr algn="ctr"/>
            <a:endParaRPr lang="en-NZ" sz="2800" b="1">
              <a:solidFill>
                <a:schemeClr val="bg1"/>
              </a:solidFill>
              <a:latin typeface="Fira Sans" panose="020B0503050000020004" pitchFamily="34" charset="0"/>
              <a:ea typeface="Fira Sans" panose="020B0503050000020004" pitchFamily="34" charset="0"/>
            </a:endParaRPr>
          </a:p>
          <a:p>
            <a:pPr algn="ctr"/>
            <a:endParaRPr lang="en-NZ" sz="2800" b="1">
              <a:solidFill>
                <a:schemeClr val="bg1"/>
              </a:solidFill>
              <a:latin typeface="Fira Sans" panose="020B0503050000020004" pitchFamily="34" charset="0"/>
              <a:ea typeface="Fira Sans" panose="020B0503050000020004" pitchFamily="34" charset="0"/>
            </a:endParaRPr>
          </a:p>
        </p:txBody>
      </p:sp>
    </p:spTree>
    <p:extLst>
      <p:ext uri="{BB962C8B-B14F-4D97-AF65-F5344CB8AC3E}">
        <p14:creationId xmlns:p14="http://schemas.microsoft.com/office/powerpoint/2010/main" val="6952406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46618-BA08-120B-DFE0-ADB5EE6565AC}"/>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a:solidFill>
                  <a:srgbClr val="FFFFFF"/>
                </a:solidFill>
              </a:rPr>
              <a:t>Overview of structure of CCO</a:t>
            </a:r>
          </a:p>
        </p:txBody>
      </p:sp>
      <p:pic>
        <p:nvPicPr>
          <p:cNvPr id="4" name="Content Placeholder 3" descr="A diagram of a company">
            <a:extLst>
              <a:ext uri="{FF2B5EF4-FFF2-40B4-BE49-F238E27FC236}">
                <a16:creationId xmlns:a16="http://schemas.microsoft.com/office/drawing/2014/main" id="{BD7056CE-5FA3-F829-B02A-798BE7A7F22D}"/>
              </a:ext>
            </a:extLst>
          </p:cNvPr>
          <p:cNvPicPr>
            <a:picLocks noGrp="1" noChangeAspect="1"/>
          </p:cNvPicPr>
          <p:nvPr>
            <p:ph idx="1"/>
          </p:nvPr>
        </p:nvPicPr>
        <p:blipFill>
          <a:blip r:embed="rId2"/>
          <a:stretch>
            <a:fillRect/>
          </a:stretch>
        </p:blipFill>
        <p:spPr>
          <a:xfrm>
            <a:off x="4699816" y="262100"/>
            <a:ext cx="6290324" cy="5794562"/>
          </a:xfrm>
          <a:prstGeom prst="rect">
            <a:avLst/>
          </a:prstGeom>
        </p:spPr>
      </p:pic>
      <p:sp>
        <p:nvSpPr>
          <p:cNvPr id="3" name="TextBox 2">
            <a:extLst>
              <a:ext uri="{FF2B5EF4-FFF2-40B4-BE49-F238E27FC236}">
                <a16:creationId xmlns:a16="http://schemas.microsoft.com/office/drawing/2014/main" id="{D7E837BB-DC83-EFD5-D88E-7462F9C2DD24}"/>
              </a:ext>
            </a:extLst>
          </p:cNvPr>
          <p:cNvSpPr txBox="1"/>
          <p:nvPr/>
        </p:nvSpPr>
        <p:spPr>
          <a:xfrm>
            <a:off x="832184" y="3920289"/>
            <a:ext cx="2997868" cy="2585323"/>
          </a:xfrm>
          <a:prstGeom prst="rect">
            <a:avLst/>
          </a:prstGeom>
          <a:solidFill>
            <a:schemeClr val="accent1">
              <a:lumMod val="40000"/>
              <a:lumOff val="6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Accountability will be locked into the legislation for an asset owning CCO.  Same accountability will not apply to non-asset owning through legislation but can be agreed in shareholder agreement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BDBD420-D0C5-792F-4F09-11536ECEBF3E}"/>
                  </a:ext>
                </a:extLst>
              </p14:cNvPr>
              <p14:cNvContentPartPr/>
              <p14:nvPr/>
            </p14:nvContentPartPr>
            <p14:xfrm>
              <a:off x="9795273" y="3158289"/>
              <a:ext cx="10463" cy="319727"/>
            </p14:xfrm>
          </p:contentPart>
        </mc:Choice>
        <mc:Fallback xmlns="">
          <p:pic>
            <p:nvPicPr>
              <p:cNvPr id="5" name="Ink 4">
                <a:extLst>
                  <a:ext uri="{FF2B5EF4-FFF2-40B4-BE49-F238E27FC236}">
                    <a16:creationId xmlns:a16="http://schemas.microsoft.com/office/drawing/2014/main" id="{3BDBD420-D0C5-792F-4F09-11536ECEBF3E}"/>
                  </a:ext>
                </a:extLst>
              </p:cNvPr>
              <p:cNvPicPr/>
              <p:nvPr/>
            </p:nvPicPr>
            <p:blipFill>
              <a:blip r:embed="rId4"/>
              <a:stretch>
                <a:fillRect/>
              </a:stretch>
            </p:blipFill>
            <p:spPr>
              <a:xfrm>
                <a:off x="9777835" y="3140307"/>
                <a:ext cx="44991" cy="355332"/>
              </a:xfrm>
              <a:prstGeom prst="rect">
                <a:avLst/>
              </a:prstGeom>
            </p:spPr>
          </p:pic>
        </mc:Fallback>
      </mc:AlternateContent>
      <p:sp>
        <p:nvSpPr>
          <p:cNvPr id="6" name="TextBox 5">
            <a:extLst>
              <a:ext uri="{FF2B5EF4-FFF2-40B4-BE49-F238E27FC236}">
                <a16:creationId xmlns:a16="http://schemas.microsoft.com/office/drawing/2014/main" id="{D288B142-B170-D024-7101-81DB1D6C158A}"/>
              </a:ext>
            </a:extLst>
          </p:cNvPr>
          <p:cNvSpPr txBox="1"/>
          <p:nvPr/>
        </p:nvSpPr>
        <p:spPr>
          <a:xfrm>
            <a:off x="4702341" y="6128496"/>
            <a:ext cx="6653463" cy="523220"/>
          </a:xfrm>
          <a:prstGeom prst="rect">
            <a:avLst/>
          </a:prstGeom>
          <a:solidFill>
            <a:schemeClr val="accent2">
              <a:lumMod val="20000"/>
              <a:lumOff val="80000"/>
            </a:schemeClr>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t>Note</a:t>
            </a:r>
            <a:r>
              <a:rPr lang="en-US" sz="1400" dirty="0"/>
              <a:t>: above taken from DIA guidance material. Shareholder Council referred to above is referred to as Shareholder Forum in subsequent slides.</a:t>
            </a:r>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5105108-7659-FA92-7128-B6D316FCDCC9}"/>
                  </a:ext>
                </a:extLst>
              </p14:cNvPr>
              <p14:cNvContentPartPr/>
              <p14:nvPr/>
            </p14:nvContentPartPr>
            <p14:xfrm>
              <a:off x="8201526" y="7529763"/>
              <a:ext cx="10026" cy="10026"/>
            </p14:xfrm>
          </p:contentPart>
        </mc:Choice>
        <mc:Fallback xmlns="">
          <p:pic>
            <p:nvPicPr>
              <p:cNvPr id="7" name="Ink 6">
                <a:extLst>
                  <a:ext uri="{FF2B5EF4-FFF2-40B4-BE49-F238E27FC236}">
                    <a16:creationId xmlns:a16="http://schemas.microsoft.com/office/drawing/2014/main" id="{05105108-7659-FA92-7128-B6D316FCDCC9}"/>
                  </a:ext>
                </a:extLst>
              </p:cNvPr>
              <p:cNvPicPr/>
              <p:nvPr/>
            </p:nvPicPr>
            <p:blipFill>
              <a:blip r:embed="rId6"/>
              <a:stretch>
                <a:fillRect/>
              </a:stretch>
            </p:blipFill>
            <p:spPr>
              <a:xfrm>
                <a:off x="7700226" y="7028463"/>
                <a:ext cx="1002600" cy="1002600"/>
              </a:xfrm>
              <a:prstGeom prst="rect">
                <a:avLst/>
              </a:prstGeom>
            </p:spPr>
          </p:pic>
        </mc:Fallback>
      </mc:AlternateContent>
    </p:spTree>
    <p:extLst>
      <p:ext uri="{BB962C8B-B14F-4D97-AF65-F5344CB8AC3E}">
        <p14:creationId xmlns:p14="http://schemas.microsoft.com/office/powerpoint/2010/main" val="1228355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E64A2C-6998-0302-0940-7608E4D717A9}"/>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4400" b="1"/>
              <a:t>Agreed design of nominal asset owning CCO (recommended option)</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BE39913-0E2D-A9D4-FF00-67A30DD87C23}"/>
              </a:ext>
            </a:extLst>
          </p:cNvPr>
          <p:cNvSpPr>
            <a:spLocks noGrp="1"/>
          </p:cNvSpPr>
          <p:nvPr>
            <p:ph type="sldNum" sz="quarter" idx="12"/>
          </p:nvPr>
        </p:nvSpPr>
        <p:spPr/>
        <p:txBody>
          <a:bodyPr/>
          <a:lstStyle/>
          <a:p>
            <a:fld id="{1C583374-65F7-4A57-9968-707A3125BA14}" type="slidenum">
              <a:rPr lang="en-NZ" smtClean="0"/>
              <a:t>11</a:t>
            </a:fld>
            <a:endParaRPr lang="en-US"/>
          </a:p>
        </p:txBody>
      </p:sp>
    </p:spTree>
    <p:extLst>
      <p:ext uri="{BB962C8B-B14F-4D97-AF65-F5344CB8AC3E}">
        <p14:creationId xmlns:p14="http://schemas.microsoft.com/office/powerpoint/2010/main" val="350283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asset owning CCO </a:t>
            </a:r>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12</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extLst>
              <p:ext uri="{D42A27DB-BD31-4B8C-83A1-F6EECF244321}">
                <p14:modId xmlns:p14="http://schemas.microsoft.com/office/powerpoint/2010/main" val="9409793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250688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asset owning CCO contd. </a:t>
            </a:r>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13</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extLst>
              <p:ext uri="{D42A27DB-BD31-4B8C-83A1-F6EECF244321}">
                <p14:modId xmlns:p14="http://schemas.microsoft.com/office/powerpoint/2010/main" val="448785030"/>
              </p:ext>
            </p:extLst>
          </p:nvPr>
        </p:nvGraphicFramePr>
        <p:xfrm>
          <a:off x="998621" y="183565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79560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643648-0C34-CEF1-1B22-11A7CF81D544}"/>
              </a:ext>
            </a:extLst>
          </p:cNvPr>
          <p:cNvSpPr>
            <a:spLocks noGrp="1"/>
          </p:cNvSpPr>
          <p:nvPr>
            <p:ph type="title"/>
          </p:nvPr>
        </p:nvSpPr>
        <p:spPr>
          <a:xfrm>
            <a:off x="1046746" y="586822"/>
            <a:ext cx="3560252" cy="1645920"/>
          </a:xfrm>
        </p:spPr>
        <p:txBody>
          <a:bodyPr vert="horz" lIns="91440" tIns="45720" rIns="91440" bIns="45720" rtlCol="0" anchor="ctr">
            <a:normAutofit/>
          </a:bodyPr>
          <a:lstStyle/>
          <a:p>
            <a:r>
              <a:rPr lang="en-US" sz="3200" b="1" kern="1200">
                <a:solidFill>
                  <a:schemeClr val="tx1"/>
                </a:solidFill>
                <a:latin typeface="+mj-lt"/>
                <a:ea typeface="+mj-ea"/>
                <a:cs typeface="+mj-cs"/>
              </a:rPr>
              <a:t>Theoretical example</a:t>
            </a:r>
            <a:endParaRPr lang="en-US" sz="3200" b="1" kern="1200">
              <a:solidFill>
                <a:schemeClr val="tx1"/>
              </a:solidFill>
              <a:highlight>
                <a:srgbClr val="FFFF00"/>
              </a:highlight>
              <a:latin typeface="+mj-lt"/>
              <a:ea typeface="+mj-ea"/>
              <a:cs typeface="+mj-cs"/>
            </a:endParaRPr>
          </a:p>
        </p:txBody>
      </p:sp>
      <p:sp>
        <p:nvSpPr>
          <p:cNvPr id="38" name="Rectangle 37">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40" name="Rectangle 39">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TextBox 4">
            <a:extLst>
              <a:ext uri="{FF2B5EF4-FFF2-40B4-BE49-F238E27FC236}">
                <a16:creationId xmlns:a16="http://schemas.microsoft.com/office/drawing/2014/main" id="{38219AF5-9B9E-021B-F546-3BBC5D29CD27}"/>
              </a:ext>
            </a:extLst>
          </p:cNvPr>
          <p:cNvSpPr txBox="1"/>
          <p:nvPr/>
        </p:nvSpPr>
        <p:spPr>
          <a:xfrm>
            <a:off x="5351164" y="586822"/>
            <a:ext cx="6002636" cy="1645920"/>
          </a:xfrm>
          <a:prstGeom prst="rect">
            <a:avLst/>
          </a:prstGeom>
          <a:solidFill>
            <a:schemeClr val="accent2">
              <a:lumMod val="20000"/>
              <a:lumOff val="80000"/>
            </a:schemeClr>
          </a:solidFill>
          <a:ln>
            <a:solidFill>
              <a:schemeClr val="tx1"/>
            </a:solidFill>
          </a:ln>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Aft>
                <a:spcPts val="600"/>
              </a:spcAft>
            </a:pPr>
            <a:r>
              <a:rPr lang="en-US" sz="1500" b="1" dirty="0"/>
              <a:t>Note</a:t>
            </a:r>
            <a:r>
              <a:rPr lang="en-US" sz="1500" dirty="0"/>
              <a:t>:  Council B is majority shareholder.  However, other councils continue to have influence under decision making framework because shareholder decisions will be made by:</a:t>
            </a:r>
          </a:p>
          <a:p>
            <a:pPr marL="285750" indent="-228600">
              <a:lnSpc>
                <a:spcPct val="90000"/>
              </a:lnSpc>
              <a:spcAft>
                <a:spcPts val="600"/>
              </a:spcAft>
              <a:buFont typeface="Arial" panose="020B0604020202020204" pitchFamily="34" charset="0"/>
              <a:buChar char="•"/>
            </a:pPr>
            <a:r>
              <a:rPr lang="en-US" sz="1500" dirty="0"/>
              <a:t>consensus to extent possible; or </a:t>
            </a:r>
          </a:p>
          <a:p>
            <a:pPr marL="285750" indent="-228600">
              <a:lnSpc>
                <a:spcPct val="90000"/>
              </a:lnSpc>
              <a:spcAft>
                <a:spcPts val="600"/>
              </a:spcAft>
              <a:buFont typeface="Arial" panose="020B0604020202020204" pitchFamily="34" charset="0"/>
              <a:buChar char="•"/>
            </a:pPr>
            <a:r>
              <a:rPr lang="en-US" sz="1500" dirty="0"/>
              <a:t>75% number of shareholders and 80% vote </a:t>
            </a:r>
          </a:p>
          <a:p>
            <a:pPr>
              <a:lnSpc>
                <a:spcPct val="90000"/>
              </a:lnSpc>
              <a:spcAft>
                <a:spcPts val="600"/>
              </a:spcAft>
            </a:pPr>
            <a:r>
              <a:rPr lang="en-US" sz="1500" dirty="0"/>
              <a:t>This will be tested to ensure fit for purpose in any end model</a:t>
            </a:r>
          </a:p>
        </p:txBody>
      </p:sp>
      <p:sp>
        <p:nvSpPr>
          <p:cNvPr id="4" name="Slide Number Placeholder 3">
            <a:extLst>
              <a:ext uri="{FF2B5EF4-FFF2-40B4-BE49-F238E27FC236}">
                <a16:creationId xmlns:a16="http://schemas.microsoft.com/office/drawing/2014/main" id="{5202AA04-4FB1-821E-1EF6-E1AF2908DBD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C583374-65F7-4A57-9968-707A3125BA14}" type="slidenum">
              <a:rPr lang="en-US">
                <a:solidFill>
                  <a:schemeClr val="tx1">
                    <a:lumMod val="50000"/>
                    <a:lumOff val="50000"/>
                  </a:schemeClr>
                </a:solidFill>
              </a:rPr>
              <a:pPr>
                <a:spcAft>
                  <a:spcPts val="600"/>
                </a:spcAft>
              </a:pPr>
              <a:t>14</a:t>
            </a:fld>
            <a:endParaRPr lang="en-US">
              <a:solidFill>
                <a:schemeClr val="tx1">
                  <a:lumMod val="50000"/>
                  <a:lumOff val="50000"/>
                </a:schemeClr>
              </a:solidFill>
            </a:endParaRPr>
          </a:p>
        </p:txBody>
      </p:sp>
      <p:graphicFrame>
        <p:nvGraphicFramePr>
          <p:cNvPr id="3" name="Table 2">
            <a:extLst>
              <a:ext uri="{FF2B5EF4-FFF2-40B4-BE49-F238E27FC236}">
                <a16:creationId xmlns:a16="http://schemas.microsoft.com/office/drawing/2014/main" id="{BF3BD432-5300-174E-06F4-9CFC4484A9A7}"/>
              </a:ext>
            </a:extLst>
          </p:cNvPr>
          <p:cNvGraphicFramePr>
            <a:graphicFrameLocks noGrp="1"/>
          </p:cNvGraphicFramePr>
          <p:nvPr>
            <p:extLst>
              <p:ext uri="{D42A27DB-BD31-4B8C-83A1-F6EECF244321}">
                <p14:modId xmlns:p14="http://schemas.microsoft.com/office/powerpoint/2010/main" val="2186253474"/>
              </p:ext>
            </p:extLst>
          </p:nvPr>
        </p:nvGraphicFramePr>
        <p:xfrm>
          <a:off x="557784" y="2919591"/>
          <a:ext cx="11164829" cy="3384184"/>
        </p:xfrm>
        <a:graphic>
          <a:graphicData uri="http://schemas.openxmlformats.org/drawingml/2006/table">
            <a:tbl>
              <a:tblPr firstRow="1" bandRow="1">
                <a:tableStyleId>{5C22544A-7EE6-4342-B048-85BDC9FD1C3A}</a:tableStyleId>
              </a:tblPr>
              <a:tblGrid>
                <a:gridCol w="1842403">
                  <a:extLst>
                    <a:ext uri="{9D8B030D-6E8A-4147-A177-3AD203B41FA5}">
                      <a16:colId xmlns:a16="http://schemas.microsoft.com/office/drawing/2014/main" val="425050688"/>
                    </a:ext>
                  </a:extLst>
                </a:gridCol>
                <a:gridCol w="1842403">
                  <a:extLst>
                    <a:ext uri="{9D8B030D-6E8A-4147-A177-3AD203B41FA5}">
                      <a16:colId xmlns:a16="http://schemas.microsoft.com/office/drawing/2014/main" val="2257476694"/>
                    </a:ext>
                  </a:extLst>
                </a:gridCol>
                <a:gridCol w="1842403">
                  <a:extLst>
                    <a:ext uri="{9D8B030D-6E8A-4147-A177-3AD203B41FA5}">
                      <a16:colId xmlns:a16="http://schemas.microsoft.com/office/drawing/2014/main" val="631729539"/>
                    </a:ext>
                  </a:extLst>
                </a:gridCol>
                <a:gridCol w="1842403">
                  <a:extLst>
                    <a:ext uri="{9D8B030D-6E8A-4147-A177-3AD203B41FA5}">
                      <a16:colId xmlns:a16="http://schemas.microsoft.com/office/drawing/2014/main" val="1749948561"/>
                    </a:ext>
                  </a:extLst>
                </a:gridCol>
                <a:gridCol w="1842403">
                  <a:extLst>
                    <a:ext uri="{9D8B030D-6E8A-4147-A177-3AD203B41FA5}">
                      <a16:colId xmlns:a16="http://schemas.microsoft.com/office/drawing/2014/main" val="3593562443"/>
                    </a:ext>
                  </a:extLst>
                </a:gridCol>
                <a:gridCol w="1952814">
                  <a:extLst>
                    <a:ext uri="{9D8B030D-6E8A-4147-A177-3AD203B41FA5}">
                      <a16:colId xmlns:a16="http://schemas.microsoft.com/office/drawing/2014/main" val="4125893070"/>
                    </a:ext>
                  </a:extLst>
                </a:gridCol>
              </a:tblGrid>
              <a:tr h="1352235">
                <a:tc>
                  <a:txBody>
                    <a:bodyPr/>
                    <a:lstStyle/>
                    <a:p>
                      <a:r>
                        <a:rPr lang="en-US" sz="2000"/>
                        <a:t>Council</a:t>
                      </a:r>
                    </a:p>
                  </a:txBody>
                  <a:tcPr marL="99623" marR="99623" marT="49812" marB="49812"/>
                </a:tc>
                <a:tc>
                  <a:txBody>
                    <a:bodyPr/>
                    <a:lstStyle/>
                    <a:p>
                      <a:r>
                        <a:rPr lang="en-US" sz="2000"/>
                        <a:t>Gross assets ('000)</a:t>
                      </a:r>
                    </a:p>
                  </a:txBody>
                  <a:tcPr marL="99623" marR="99623" marT="49812" marB="49812"/>
                </a:tc>
                <a:tc>
                  <a:txBody>
                    <a:bodyPr/>
                    <a:lstStyle/>
                    <a:p>
                      <a:r>
                        <a:rPr lang="en-US" sz="2000"/>
                        <a:t>Debt ('000)</a:t>
                      </a:r>
                    </a:p>
                  </a:txBody>
                  <a:tcPr marL="99623" marR="99623" marT="49812" marB="49812"/>
                </a:tc>
                <a:tc>
                  <a:txBody>
                    <a:bodyPr/>
                    <a:lstStyle/>
                    <a:p>
                      <a:r>
                        <a:rPr lang="en-US" sz="2000"/>
                        <a:t>Investment required (e.g. water meters)</a:t>
                      </a:r>
                    </a:p>
                    <a:p>
                      <a:pPr lvl="0">
                        <a:buNone/>
                      </a:pPr>
                      <a:r>
                        <a:rPr lang="en-US" sz="2000"/>
                        <a:t>('000)</a:t>
                      </a:r>
                    </a:p>
                  </a:txBody>
                  <a:tcPr marL="99623" marR="99623" marT="49812" marB="49812"/>
                </a:tc>
                <a:tc>
                  <a:txBody>
                    <a:bodyPr/>
                    <a:lstStyle/>
                    <a:p>
                      <a:pPr lvl="0">
                        <a:buNone/>
                      </a:pPr>
                      <a:r>
                        <a:rPr lang="en-US" sz="2000"/>
                        <a:t>Net amount</a:t>
                      </a:r>
                    </a:p>
                  </a:txBody>
                  <a:tcPr marL="99623" marR="99623" marT="49812" marB="49812"/>
                </a:tc>
                <a:tc>
                  <a:txBody>
                    <a:bodyPr/>
                    <a:lstStyle/>
                    <a:p>
                      <a:pPr lvl="0">
                        <a:buNone/>
                      </a:pPr>
                      <a:r>
                        <a:rPr lang="en-US" sz="2000"/>
                        <a:t>Shareholding %</a:t>
                      </a:r>
                    </a:p>
                  </a:txBody>
                  <a:tcPr marL="99623" marR="99623" marT="49812" marB="49812"/>
                </a:tc>
                <a:extLst>
                  <a:ext uri="{0D108BD9-81ED-4DB2-BD59-A6C34878D82A}">
                    <a16:rowId xmlns:a16="http://schemas.microsoft.com/office/drawing/2014/main" val="2933413076"/>
                  </a:ext>
                </a:extLst>
              </a:tr>
              <a:tr h="440140">
                <a:tc>
                  <a:txBody>
                    <a:bodyPr/>
                    <a:lstStyle/>
                    <a:p>
                      <a:r>
                        <a:rPr lang="en-US" sz="2000"/>
                        <a:t>Council A </a:t>
                      </a:r>
                    </a:p>
                  </a:txBody>
                  <a:tcPr marL="99623" marR="99623" marT="49812" marB="49812"/>
                </a:tc>
                <a:tc>
                  <a:txBody>
                    <a:bodyPr/>
                    <a:lstStyle/>
                    <a:p>
                      <a:r>
                        <a:rPr lang="en-US" sz="2000"/>
                        <a:t>35,000</a:t>
                      </a:r>
                    </a:p>
                  </a:txBody>
                  <a:tcPr marL="99623" marR="99623" marT="49812" marB="49812"/>
                </a:tc>
                <a:tc>
                  <a:txBody>
                    <a:bodyPr/>
                    <a:lstStyle/>
                    <a:p>
                      <a:r>
                        <a:rPr lang="en-US" sz="2000"/>
                        <a:t>5,850</a:t>
                      </a:r>
                    </a:p>
                  </a:txBody>
                  <a:tcPr marL="99623" marR="99623" marT="49812" marB="49812"/>
                </a:tc>
                <a:tc>
                  <a:txBody>
                    <a:bodyPr/>
                    <a:lstStyle/>
                    <a:p>
                      <a:r>
                        <a:rPr lang="en-US" sz="2000"/>
                        <a:t>5,000</a:t>
                      </a:r>
                    </a:p>
                  </a:txBody>
                  <a:tcPr marL="99623" marR="99623" marT="49812" marB="49812"/>
                </a:tc>
                <a:tc>
                  <a:txBody>
                    <a:bodyPr/>
                    <a:lstStyle/>
                    <a:p>
                      <a:pPr lvl="0">
                        <a:buNone/>
                      </a:pPr>
                      <a:r>
                        <a:rPr lang="en-US" sz="2000"/>
                        <a:t>24,150</a:t>
                      </a:r>
                    </a:p>
                  </a:txBody>
                  <a:tcPr marL="99623" marR="99623" marT="49812" marB="49812"/>
                </a:tc>
                <a:tc>
                  <a:txBody>
                    <a:bodyPr/>
                    <a:lstStyle/>
                    <a:p>
                      <a:pPr lvl="0">
                        <a:buNone/>
                      </a:pPr>
                      <a:r>
                        <a:rPr lang="en-US" sz="2000"/>
                        <a:t>1</a:t>
                      </a:r>
                    </a:p>
                  </a:txBody>
                  <a:tcPr marL="99623" marR="99623" marT="49812" marB="49812"/>
                </a:tc>
                <a:extLst>
                  <a:ext uri="{0D108BD9-81ED-4DB2-BD59-A6C34878D82A}">
                    <a16:rowId xmlns:a16="http://schemas.microsoft.com/office/drawing/2014/main" val="611565000"/>
                  </a:ext>
                </a:extLst>
              </a:tr>
              <a:tr h="440140">
                <a:tc>
                  <a:txBody>
                    <a:bodyPr/>
                    <a:lstStyle/>
                    <a:p>
                      <a:r>
                        <a:rPr lang="en-US" sz="2000"/>
                        <a:t>Council B</a:t>
                      </a:r>
                    </a:p>
                  </a:txBody>
                  <a:tcPr marL="99623" marR="99623" marT="49812" marB="49812"/>
                </a:tc>
                <a:tc>
                  <a:txBody>
                    <a:bodyPr/>
                    <a:lstStyle/>
                    <a:p>
                      <a:r>
                        <a:rPr lang="en-US" sz="2000"/>
                        <a:t>2,500,000</a:t>
                      </a:r>
                    </a:p>
                  </a:txBody>
                  <a:tcPr marL="99623" marR="99623" marT="49812" marB="49812"/>
                </a:tc>
                <a:tc>
                  <a:txBody>
                    <a:bodyPr/>
                    <a:lstStyle/>
                    <a:p>
                      <a:r>
                        <a:rPr lang="en-US" sz="2000"/>
                        <a:t>450,000</a:t>
                      </a:r>
                    </a:p>
                  </a:txBody>
                  <a:tcPr marL="99623" marR="99623" marT="49812" marB="49812"/>
                </a:tc>
                <a:tc>
                  <a:txBody>
                    <a:bodyPr/>
                    <a:lstStyle/>
                    <a:p>
                      <a:r>
                        <a:rPr lang="en-US" sz="2000"/>
                        <a:t>8,000</a:t>
                      </a:r>
                    </a:p>
                  </a:txBody>
                  <a:tcPr marL="99623" marR="99623" marT="49812" marB="49812"/>
                </a:tc>
                <a:tc>
                  <a:txBody>
                    <a:bodyPr/>
                    <a:lstStyle/>
                    <a:p>
                      <a:pPr lvl="0">
                        <a:buNone/>
                      </a:pPr>
                      <a:r>
                        <a:rPr lang="en-US" sz="2000"/>
                        <a:t>2,042,000</a:t>
                      </a:r>
                    </a:p>
                  </a:txBody>
                  <a:tcPr marL="99623" marR="99623" marT="49812" marB="49812"/>
                </a:tc>
                <a:tc>
                  <a:txBody>
                    <a:bodyPr/>
                    <a:lstStyle/>
                    <a:p>
                      <a:pPr lvl="0">
                        <a:buNone/>
                      </a:pPr>
                      <a:r>
                        <a:rPr lang="en-US" sz="2000"/>
                        <a:t>80</a:t>
                      </a:r>
                    </a:p>
                  </a:txBody>
                  <a:tcPr marL="99623" marR="99623" marT="49812" marB="49812"/>
                </a:tc>
                <a:extLst>
                  <a:ext uri="{0D108BD9-81ED-4DB2-BD59-A6C34878D82A}">
                    <a16:rowId xmlns:a16="http://schemas.microsoft.com/office/drawing/2014/main" val="225418582"/>
                  </a:ext>
                </a:extLst>
              </a:tr>
              <a:tr h="440140">
                <a:tc>
                  <a:txBody>
                    <a:bodyPr/>
                    <a:lstStyle/>
                    <a:p>
                      <a:r>
                        <a:rPr lang="en-US" sz="2000"/>
                        <a:t>Council C</a:t>
                      </a:r>
                    </a:p>
                  </a:txBody>
                  <a:tcPr marL="99623" marR="99623" marT="49812" marB="49812"/>
                </a:tc>
                <a:tc>
                  <a:txBody>
                    <a:bodyPr/>
                    <a:lstStyle/>
                    <a:p>
                      <a:r>
                        <a:rPr lang="en-US" sz="2000"/>
                        <a:t>400,000</a:t>
                      </a:r>
                    </a:p>
                  </a:txBody>
                  <a:tcPr marL="99623" marR="99623" marT="49812" marB="49812"/>
                </a:tc>
                <a:tc>
                  <a:txBody>
                    <a:bodyPr/>
                    <a:lstStyle/>
                    <a:p>
                      <a:r>
                        <a:rPr lang="en-US" sz="2000"/>
                        <a:t>98,000</a:t>
                      </a:r>
                    </a:p>
                  </a:txBody>
                  <a:tcPr marL="99623" marR="99623" marT="49812" marB="49812"/>
                </a:tc>
                <a:tc>
                  <a:txBody>
                    <a:bodyPr/>
                    <a:lstStyle/>
                    <a:p>
                      <a:pPr lvl="0">
                        <a:buNone/>
                      </a:pPr>
                      <a:r>
                        <a:rPr lang="en-US" sz="2000" b="0" i="0" u="none" strike="noStrike" noProof="0">
                          <a:solidFill>
                            <a:srgbClr val="000000"/>
                          </a:solidFill>
                          <a:latin typeface="Cera Pro"/>
                        </a:rPr>
                        <a:t>40,000</a:t>
                      </a:r>
                      <a:endParaRPr lang="en-US" sz="2000"/>
                    </a:p>
                  </a:txBody>
                  <a:tcPr marL="99623" marR="99623" marT="49812" marB="49812"/>
                </a:tc>
                <a:tc>
                  <a:txBody>
                    <a:bodyPr/>
                    <a:lstStyle/>
                    <a:p>
                      <a:pPr lvl="0">
                        <a:buNone/>
                      </a:pPr>
                      <a:r>
                        <a:rPr lang="en-US" sz="2000" b="0" i="0" u="none" strike="noStrike" noProof="0">
                          <a:solidFill>
                            <a:srgbClr val="000000"/>
                          </a:solidFill>
                          <a:latin typeface="Cera Pro"/>
                        </a:rPr>
                        <a:t>262,000</a:t>
                      </a:r>
                    </a:p>
                  </a:txBody>
                  <a:tcPr marL="99623" marR="99623" marT="49812" marB="49812"/>
                </a:tc>
                <a:tc>
                  <a:txBody>
                    <a:bodyPr/>
                    <a:lstStyle/>
                    <a:p>
                      <a:pPr lvl="0">
                        <a:buNone/>
                      </a:pPr>
                      <a:r>
                        <a:rPr lang="en-US" sz="2000"/>
                        <a:t>10</a:t>
                      </a:r>
                    </a:p>
                  </a:txBody>
                  <a:tcPr marL="99623" marR="99623" marT="49812" marB="49812"/>
                </a:tc>
                <a:extLst>
                  <a:ext uri="{0D108BD9-81ED-4DB2-BD59-A6C34878D82A}">
                    <a16:rowId xmlns:a16="http://schemas.microsoft.com/office/drawing/2014/main" val="2035872927"/>
                  </a:ext>
                </a:extLst>
              </a:tr>
              <a:tr h="440140">
                <a:tc>
                  <a:txBody>
                    <a:bodyPr/>
                    <a:lstStyle/>
                    <a:p>
                      <a:pPr lvl="0">
                        <a:buNone/>
                      </a:pPr>
                      <a:r>
                        <a:rPr lang="en-US" sz="2000"/>
                        <a:t>Council D</a:t>
                      </a:r>
                    </a:p>
                  </a:txBody>
                  <a:tcPr marL="99623" marR="99623" marT="49812" marB="49812"/>
                </a:tc>
                <a:tc>
                  <a:txBody>
                    <a:bodyPr/>
                    <a:lstStyle/>
                    <a:p>
                      <a:pPr lvl="0">
                        <a:buNone/>
                      </a:pPr>
                      <a:r>
                        <a:rPr lang="en-US" sz="2000"/>
                        <a:t>350,000</a:t>
                      </a:r>
                    </a:p>
                  </a:txBody>
                  <a:tcPr marL="99623" marR="99623" marT="49812" marB="49812"/>
                </a:tc>
                <a:tc>
                  <a:txBody>
                    <a:bodyPr/>
                    <a:lstStyle/>
                    <a:p>
                      <a:pPr lvl="0">
                        <a:buNone/>
                      </a:pPr>
                      <a:r>
                        <a:rPr lang="en-US" sz="2000"/>
                        <a:t>45,000</a:t>
                      </a:r>
                    </a:p>
                  </a:txBody>
                  <a:tcPr marL="99623" marR="99623" marT="49812" marB="49812"/>
                </a:tc>
                <a:tc>
                  <a:txBody>
                    <a:bodyPr/>
                    <a:lstStyle/>
                    <a:p>
                      <a:pPr lvl="0">
                        <a:buNone/>
                      </a:pPr>
                      <a:r>
                        <a:rPr lang="en-US" sz="2000" b="0" i="0" u="none" strike="noStrike" noProof="0">
                          <a:solidFill>
                            <a:srgbClr val="000000"/>
                          </a:solidFill>
                          <a:latin typeface="Cera Pro"/>
                        </a:rPr>
                        <a:t>80,000</a:t>
                      </a:r>
                    </a:p>
                  </a:txBody>
                  <a:tcPr marL="99623" marR="99623" marT="49812" marB="49812"/>
                </a:tc>
                <a:tc>
                  <a:txBody>
                    <a:bodyPr/>
                    <a:lstStyle/>
                    <a:p>
                      <a:pPr lvl="0">
                        <a:buNone/>
                      </a:pPr>
                      <a:r>
                        <a:rPr lang="en-US" sz="2000" b="0" i="0" u="none" strike="noStrike" noProof="0">
                          <a:solidFill>
                            <a:srgbClr val="000000"/>
                          </a:solidFill>
                          <a:latin typeface="Cera Pro"/>
                        </a:rPr>
                        <a:t>225,000</a:t>
                      </a:r>
                    </a:p>
                  </a:txBody>
                  <a:tcPr marL="99623" marR="99623" marT="49812" marB="49812"/>
                </a:tc>
                <a:tc>
                  <a:txBody>
                    <a:bodyPr/>
                    <a:lstStyle/>
                    <a:p>
                      <a:pPr lvl="0">
                        <a:buNone/>
                      </a:pPr>
                      <a:r>
                        <a:rPr lang="en-US" sz="2000"/>
                        <a:t>9</a:t>
                      </a:r>
                    </a:p>
                  </a:txBody>
                  <a:tcPr marL="99623" marR="99623" marT="49812" marB="49812"/>
                </a:tc>
                <a:extLst>
                  <a:ext uri="{0D108BD9-81ED-4DB2-BD59-A6C34878D82A}">
                    <a16:rowId xmlns:a16="http://schemas.microsoft.com/office/drawing/2014/main" val="4198439135"/>
                  </a:ext>
                </a:extLst>
              </a:tr>
            </a:tbl>
          </a:graphicData>
        </a:graphic>
      </p:graphicFrame>
    </p:spTree>
    <p:extLst>
      <p:ext uri="{BB962C8B-B14F-4D97-AF65-F5344CB8AC3E}">
        <p14:creationId xmlns:p14="http://schemas.microsoft.com/office/powerpoint/2010/main" val="4049254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75BD92-7AB8-088E-F4EB-7F9A5E2FC4A3}"/>
              </a:ext>
            </a:extLst>
          </p:cNvPr>
          <p:cNvPicPr>
            <a:picLocks noChangeAspect="1"/>
          </p:cNvPicPr>
          <p:nvPr/>
        </p:nvPicPr>
        <p:blipFill>
          <a:blip r:embed="rId2">
            <a:duotone>
              <a:schemeClr val="bg2">
                <a:shade val="45000"/>
                <a:satMod val="135000"/>
              </a:schemeClr>
              <a:prstClr val="white"/>
            </a:duotone>
          </a:blip>
          <a:srcRect t="4115" r="9091" b="19276"/>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43648-0C34-CEF1-1B22-11A7CF81D544}"/>
              </a:ext>
            </a:extLst>
          </p:cNvPr>
          <p:cNvSpPr>
            <a:spLocks noGrp="1"/>
          </p:cNvSpPr>
          <p:nvPr>
            <p:ph type="title"/>
          </p:nvPr>
        </p:nvSpPr>
        <p:spPr>
          <a:xfrm>
            <a:off x="838200" y="365125"/>
            <a:ext cx="10515600" cy="1325563"/>
          </a:xfrm>
        </p:spPr>
        <p:txBody>
          <a:bodyPr>
            <a:normAutofit/>
          </a:bodyPr>
          <a:lstStyle/>
          <a:p>
            <a:r>
              <a:rPr lang="en-US" b="1"/>
              <a:t>Decision making process </a:t>
            </a:r>
          </a:p>
        </p:txBody>
      </p:sp>
      <p:sp>
        <p:nvSpPr>
          <p:cNvPr id="4" name="Slide Number Placeholder 3">
            <a:extLst>
              <a:ext uri="{FF2B5EF4-FFF2-40B4-BE49-F238E27FC236}">
                <a16:creationId xmlns:a16="http://schemas.microsoft.com/office/drawing/2014/main" id="{5202AA04-4FB1-821E-1EF6-E1AF2908DBD7}"/>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smtClean="0"/>
              <a:pPr>
                <a:spcAft>
                  <a:spcPts val="600"/>
                </a:spcAft>
              </a:pPr>
              <a:t>15</a:t>
            </a:fld>
            <a:endParaRPr lang="en-NZ"/>
          </a:p>
        </p:txBody>
      </p:sp>
      <p:graphicFrame>
        <p:nvGraphicFramePr>
          <p:cNvPr id="10" name="Content Placeholder 2">
            <a:extLst>
              <a:ext uri="{FF2B5EF4-FFF2-40B4-BE49-F238E27FC236}">
                <a16:creationId xmlns:a16="http://schemas.microsoft.com/office/drawing/2014/main" id="{D6C8C7C7-29E6-5270-E1D4-41802B3CF268}"/>
              </a:ext>
            </a:extLst>
          </p:cNvPr>
          <p:cNvGraphicFramePr>
            <a:graphicFrameLocks noGrp="1"/>
          </p:cNvGraphicFramePr>
          <p:nvPr>
            <p:ph idx="1"/>
            <p:extLst>
              <p:ext uri="{D42A27DB-BD31-4B8C-83A1-F6EECF244321}">
                <p14:modId xmlns:p14="http://schemas.microsoft.com/office/powerpoint/2010/main" val="4309711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4845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asset owning CCO contd. </a:t>
            </a:r>
            <a:endParaRPr lang="en-US"/>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16</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7270231"/>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asset owning CCO contd. </a:t>
            </a:r>
            <a:endParaRPr lang="en-US"/>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17</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469826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501306"/>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asset owning CCO contd. </a:t>
            </a:r>
            <a:endParaRPr lang="en-US"/>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18</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extLst>
              <p:ext uri="{D42A27DB-BD31-4B8C-83A1-F6EECF244321}">
                <p14:modId xmlns:p14="http://schemas.microsoft.com/office/powerpoint/2010/main" val="1172429802"/>
              </p:ext>
            </p:extLst>
          </p:nvPr>
        </p:nvGraphicFramePr>
        <p:xfrm>
          <a:off x="677779" y="1354389"/>
          <a:ext cx="10676021" cy="550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70912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asset owning CCO contd. </a:t>
            </a:r>
            <a:endParaRPr lang="en-US"/>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19</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71685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2909782-E6C8-8AD5-7422-122FA0A2812F}"/>
              </a:ext>
            </a:extLst>
          </p:cNvPr>
          <p:cNvSpPr>
            <a:spLocks noGrp="1"/>
          </p:cNvSpPr>
          <p:nvPr>
            <p:ph type="title"/>
          </p:nvPr>
        </p:nvSpPr>
        <p:spPr>
          <a:xfrm>
            <a:off x="838200" y="401221"/>
            <a:ext cx="10515600" cy="1348065"/>
          </a:xfrm>
        </p:spPr>
        <p:txBody>
          <a:bodyPr>
            <a:normAutofit/>
          </a:bodyPr>
          <a:lstStyle/>
          <a:p>
            <a:r>
              <a:rPr lang="en-US" b="1">
                <a:solidFill>
                  <a:srgbClr val="FFFFFF"/>
                </a:solidFill>
              </a:rPr>
              <a:t>Format</a:t>
            </a:r>
          </a:p>
        </p:txBody>
      </p:sp>
      <p:sp>
        <p:nvSpPr>
          <p:cNvPr id="53" name="Content Placeholder 2">
            <a:extLst>
              <a:ext uri="{FF2B5EF4-FFF2-40B4-BE49-F238E27FC236}">
                <a16:creationId xmlns:a16="http://schemas.microsoft.com/office/drawing/2014/main" id="{9E467294-DDE8-03AB-F3D3-7F052014FF67}"/>
              </a:ext>
            </a:extLst>
          </p:cNvPr>
          <p:cNvSpPr>
            <a:spLocks noGrp="1"/>
          </p:cNvSpPr>
          <p:nvPr>
            <p:ph idx="1"/>
          </p:nvPr>
        </p:nvSpPr>
        <p:spPr>
          <a:xfrm>
            <a:off x="838200" y="2586789"/>
            <a:ext cx="10515600" cy="3590174"/>
          </a:xfrm>
        </p:spPr>
        <p:txBody>
          <a:bodyPr vert="horz" lIns="91440" tIns="45720" rIns="91440" bIns="45720" rtlCol="0" anchor="t">
            <a:normAutofit/>
          </a:bodyPr>
          <a:lstStyle/>
          <a:p>
            <a:r>
              <a:rPr lang="en-US" sz="2400" dirty="0"/>
              <a:t>What the Mayoral Forum requested</a:t>
            </a:r>
          </a:p>
          <a:p>
            <a:r>
              <a:rPr lang="en-US" sz="2400" dirty="0"/>
              <a:t>Output from CE Forum discussions </a:t>
            </a:r>
          </a:p>
          <a:p>
            <a:r>
              <a:rPr lang="en-US" sz="2400" dirty="0"/>
              <a:t>Relevance of option in a National context</a:t>
            </a:r>
          </a:p>
          <a:p>
            <a:r>
              <a:rPr lang="en-US" sz="2400" dirty="0"/>
              <a:t>Next steps</a:t>
            </a:r>
          </a:p>
          <a:p>
            <a:r>
              <a:rPr lang="en-US" sz="2400" dirty="0"/>
              <a:t>Appendix (supporting information for Mayors)</a:t>
            </a:r>
          </a:p>
        </p:txBody>
      </p:sp>
      <p:sp>
        <p:nvSpPr>
          <p:cNvPr id="4" name="Slide Number Placeholder 3">
            <a:extLst>
              <a:ext uri="{FF2B5EF4-FFF2-40B4-BE49-F238E27FC236}">
                <a16:creationId xmlns:a16="http://schemas.microsoft.com/office/drawing/2014/main" id="{30FEAB6B-E770-4263-0946-A4EE3EA7DCC1}"/>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smtClean="0"/>
              <a:pPr>
                <a:spcAft>
                  <a:spcPts val="600"/>
                </a:spcAft>
              </a:pPr>
              <a:t>2</a:t>
            </a:fld>
            <a:endParaRPr lang="en-NZ"/>
          </a:p>
        </p:txBody>
      </p:sp>
    </p:spTree>
    <p:extLst>
      <p:ext uri="{BB962C8B-B14F-4D97-AF65-F5344CB8AC3E}">
        <p14:creationId xmlns:p14="http://schemas.microsoft.com/office/powerpoint/2010/main" val="211865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0" name="Rectangle 47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71DEC-91DE-DD90-344D-D4122F8D8F08}"/>
              </a:ext>
            </a:extLst>
          </p:cNvPr>
          <p:cNvSpPr>
            <a:spLocks noGrp="1"/>
          </p:cNvSpPr>
          <p:nvPr>
            <p:ph type="title"/>
          </p:nvPr>
        </p:nvSpPr>
        <p:spPr>
          <a:xfrm>
            <a:off x="838200" y="556995"/>
            <a:ext cx="10515600" cy="1133693"/>
          </a:xfrm>
        </p:spPr>
        <p:txBody>
          <a:bodyPr vert="horz" lIns="91440" tIns="45720" rIns="91440" bIns="45720" rtlCol="0" anchor="ctr">
            <a:normAutofit/>
          </a:bodyPr>
          <a:lstStyle/>
          <a:p>
            <a:r>
              <a:rPr lang="en-US" sz="4000" b="1"/>
              <a:t>Agreed process for admitting others</a:t>
            </a:r>
          </a:p>
        </p:txBody>
      </p:sp>
      <p:graphicFrame>
        <p:nvGraphicFramePr>
          <p:cNvPr id="14" name="Content Placeholder 2">
            <a:extLst>
              <a:ext uri="{FF2B5EF4-FFF2-40B4-BE49-F238E27FC236}">
                <a16:creationId xmlns:a16="http://schemas.microsoft.com/office/drawing/2014/main" id="{823D8A45-DF0B-88B1-3B27-C522D01A5D72}"/>
              </a:ext>
            </a:extLst>
          </p:cNvPr>
          <p:cNvGraphicFramePr/>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7">
            <a:extLst>
              <a:ext uri="{FF2B5EF4-FFF2-40B4-BE49-F238E27FC236}">
                <a16:creationId xmlns:a16="http://schemas.microsoft.com/office/drawing/2014/main" id="{3C8CA69C-7D98-DC2B-B4FA-12346734A297}"/>
              </a:ext>
            </a:extLst>
          </p:cNvPr>
          <p:cNvSpPr>
            <a:spLocks noGrp="1"/>
          </p:cNvSpPr>
          <p:nvPr>
            <p:ph type="sldNum" sz="quarter" idx="12"/>
          </p:nvPr>
        </p:nvSpPr>
        <p:spPr/>
        <p:txBody>
          <a:bodyPr/>
          <a:lstStyle/>
          <a:p>
            <a:fld id="{1C583374-65F7-4A57-9968-707A3125BA14}" type="slidenum">
              <a:rPr lang="en-NZ" smtClean="0"/>
              <a:t>20</a:t>
            </a:fld>
            <a:endParaRPr lang="en-US"/>
          </a:p>
        </p:txBody>
      </p:sp>
    </p:spTree>
    <p:extLst>
      <p:ext uri="{BB962C8B-B14F-4D97-AF65-F5344CB8AC3E}">
        <p14:creationId xmlns:p14="http://schemas.microsoft.com/office/powerpoint/2010/main" val="3537325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E64A2C-6998-0302-0940-7608E4D717A9}"/>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4400" b="1"/>
              <a:t>Agreed design of nominal non-asset owning CCO (not recommended but included for completeness)</a:t>
            </a:r>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BE39913-0E2D-A9D4-FF00-67A30DD87C23}"/>
              </a:ext>
            </a:extLst>
          </p:cNvPr>
          <p:cNvSpPr>
            <a:spLocks noGrp="1"/>
          </p:cNvSpPr>
          <p:nvPr>
            <p:ph type="sldNum" sz="quarter" idx="12"/>
          </p:nvPr>
        </p:nvSpPr>
        <p:spPr/>
        <p:txBody>
          <a:bodyPr/>
          <a:lstStyle/>
          <a:p>
            <a:fld id="{1C583374-65F7-4A57-9968-707A3125BA14}" type="slidenum">
              <a:rPr lang="en-NZ" smtClean="0"/>
              <a:t>21</a:t>
            </a:fld>
            <a:endParaRPr lang="en-US"/>
          </a:p>
        </p:txBody>
      </p:sp>
    </p:spTree>
    <p:extLst>
      <p:ext uri="{BB962C8B-B14F-4D97-AF65-F5344CB8AC3E}">
        <p14:creationId xmlns:p14="http://schemas.microsoft.com/office/powerpoint/2010/main" val="732394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non-asset owning CCO contd. </a:t>
            </a:r>
            <a:endParaRPr lang="en-US"/>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22</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276550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non-asset owning CCO contd. </a:t>
            </a:r>
            <a:endParaRPr lang="en-US"/>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23</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008543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75BD92-7AB8-088E-F4EB-7F9A5E2FC4A3}"/>
              </a:ext>
            </a:extLst>
          </p:cNvPr>
          <p:cNvPicPr>
            <a:picLocks noChangeAspect="1"/>
          </p:cNvPicPr>
          <p:nvPr/>
        </p:nvPicPr>
        <p:blipFill>
          <a:blip r:embed="rId2">
            <a:duotone>
              <a:schemeClr val="bg2">
                <a:shade val="45000"/>
                <a:satMod val="135000"/>
              </a:schemeClr>
              <a:prstClr val="white"/>
            </a:duotone>
          </a:blip>
          <a:srcRect t="4115" r="9091" b="19276"/>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43648-0C34-CEF1-1B22-11A7CF81D544}"/>
              </a:ext>
            </a:extLst>
          </p:cNvPr>
          <p:cNvSpPr>
            <a:spLocks noGrp="1"/>
          </p:cNvSpPr>
          <p:nvPr>
            <p:ph type="title"/>
          </p:nvPr>
        </p:nvSpPr>
        <p:spPr>
          <a:xfrm>
            <a:off x="838200" y="365125"/>
            <a:ext cx="10515600" cy="1325563"/>
          </a:xfrm>
        </p:spPr>
        <p:txBody>
          <a:bodyPr>
            <a:normAutofit/>
          </a:bodyPr>
          <a:lstStyle/>
          <a:p>
            <a:r>
              <a:rPr lang="en-US" b="1"/>
              <a:t>Decision making process (non-asset) </a:t>
            </a:r>
          </a:p>
        </p:txBody>
      </p:sp>
      <p:sp>
        <p:nvSpPr>
          <p:cNvPr id="4" name="Slide Number Placeholder 3">
            <a:extLst>
              <a:ext uri="{FF2B5EF4-FFF2-40B4-BE49-F238E27FC236}">
                <a16:creationId xmlns:a16="http://schemas.microsoft.com/office/drawing/2014/main" id="{5202AA04-4FB1-821E-1EF6-E1AF2908DBD7}"/>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smtClean="0"/>
              <a:pPr>
                <a:spcAft>
                  <a:spcPts val="600"/>
                </a:spcAft>
              </a:pPr>
              <a:t>24</a:t>
            </a:fld>
            <a:endParaRPr lang="en-NZ"/>
          </a:p>
        </p:txBody>
      </p:sp>
      <p:graphicFrame>
        <p:nvGraphicFramePr>
          <p:cNvPr id="10" name="Content Placeholder 2">
            <a:extLst>
              <a:ext uri="{FF2B5EF4-FFF2-40B4-BE49-F238E27FC236}">
                <a16:creationId xmlns:a16="http://schemas.microsoft.com/office/drawing/2014/main" id="{D6C8C7C7-29E6-5270-E1D4-41802B3CF26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2851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non-asset owning CCO contd. </a:t>
            </a:r>
            <a:endParaRPr lang="en-US"/>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25</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078619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prstClr val="black"/>
              <a:schemeClr val="tx2">
                <a:tint val="45000"/>
                <a:satMod val="400000"/>
              </a:schemeClr>
            </a:duotone>
            <a:alphaModFix amt="25000"/>
          </a:blip>
          <a:srcRect t="8472" b="14736"/>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838200" y="365125"/>
            <a:ext cx="10515600" cy="1325563"/>
          </a:xfrm>
        </p:spPr>
        <p:txBody>
          <a:bodyPr>
            <a:normAutofit/>
          </a:bodyPr>
          <a:lstStyle/>
          <a:p>
            <a:r>
              <a:rPr lang="en-NZ" b="1"/>
              <a:t>Design for non-asset owning CCO contd. </a:t>
            </a:r>
            <a:endParaRPr lang="en-US"/>
          </a:p>
        </p:txBody>
      </p:sp>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solidFill>
              </a:rPr>
              <a:pPr>
                <a:spcAft>
                  <a:spcPts val="600"/>
                </a:spcAft>
              </a:pPr>
              <a:t>26</a:t>
            </a:fld>
            <a:endParaRPr lang="en-US">
              <a:solidFill>
                <a:schemeClr val="tx1"/>
              </a:solidFill>
            </a:endParaRP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7709047"/>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29F642-610B-911C-835A-DA04B2DEDC3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08AA08-8F28-3505-27E6-1B9FE66FF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ra Pro"/>
              <a:ea typeface="+mn-ea"/>
              <a:cs typeface="+mn-cs"/>
            </a:endParaRPr>
          </a:p>
        </p:txBody>
      </p:sp>
      <p:sp useBgFill="1">
        <p:nvSpPr>
          <p:cNvPr id="11" name="Freeform: Shape 10">
            <a:extLst>
              <a:ext uri="{FF2B5EF4-FFF2-40B4-BE49-F238E27FC236}">
                <a16:creationId xmlns:a16="http://schemas.microsoft.com/office/drawing/2014/main" id="{48B65CE4-79BB-F7DD-C787-1A1343AD10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3F5DA3C8-8493-A3FC-069C-4A983B4A0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61C5CA-ACEA-38FB-C588-B72DE4D82108}"/>
              </a:ext>
            </a:extLst>
          </p:cNvPr>
          <p:cNvSpPr>
            <a:spLocks noGrp="1"/>
          </p:cNvSpPr>
          <p:nvPr>
            <p:ph type="ctrTitle"/>
          </p:nvPr>
        </p:nvSpPr>
        <p:spPr>
          <a:xfrm>
            <a:off x="1524003" y="1999615"/>
            <a:ext cx="9144000" cy="2764028"/>
          </a:xfrm>
        </p:spPr>
        <p:txBody>
          <a:bodyPr anchor="ctr">
            <a:normAutofit/>
          </a:bodyPr>
          <a:lstStyle/>
          <a:p>
            <a:r>
              <a:rPr lang="en-US" sz="4400" b="1"/>
              <a:t>Relevance of option in a </a:t>
            </a:r>
            <a:br>
              <a:rPr lang="en-US" sz="4400" b="1"/>
            </a:br>
            <a:r>
              <a:rPr lang="en-US" sz="4400" b="1"/>
              <a:t>National context </a:t>
            </a:r>
          </a:p>
        </p:txBody>
      </p:sp>
      <p:sp>
        <p:nvSpPr>
          <p:cNvPr id="15" name="Rectangle 14">
            <a:extLst>
              <a:ext uri="{FF2B5EF4-FFF2-40B4-BE49-F238E27FC236}">
                <a16:creationId xmlns:a16="http://schemas.microsoft.com/office/drawing/2014/main" id="{BEAD0F5E-63A3-BA55-4D5F-3FF98DEC9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50F4AFC-2AB9-20BB-415D-6909703D3D59}"/>
              </a:ext>
            </a:extLst>
          </p:cNvPr>
          <p:cNvSpPr>
            <a:spLocks noGrp="1"/>
          </p:cNvSpPr>
          <p:nvPr>
            <p:ph type="sldNum" sz="quarter" idx="12"/>
          </p:nvPr>
        </p:nvSpPr>
        <p:spPr>
          <a:xfrm>
            <a:off x="10489019" y="6356350"/>
            <a:ext cx="126881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583374-65F7-4A57-9968-707A3125BA14}" type="slidenum">
              <a:rPr kumimoji="0" lang="en-NZ" sz="1200" b="0" i="0" u="none" strike="noStrike" kern="1200" cap="none" spc="0" normalizeH="0" baseline="0" noProof="0">
                <a:ln>
                  <a:noFill/>
                </a:ln>
                <a:solidFill>
                  <a:prstClr val="black">
                    <a:lumMod val="50000"/>
                    <a:lumOff val="50000"/>
                  </a:prstClr>
                </a:solidFill>
                <a:effectLst/>
                <a:uLnTx/>
                <a:uFillTx/>
                <a:latin typeface="Cera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NZ" sz="1200" b="0" i="0" u="none" strike="noStrike" kern="1200" cap="none" spc="0" normalizeH="0" baseline="0" noProof="0">
              <a:ln>
                <a:noFill/>
              </a:ln>
              <a:solidFill>
                <a:prstClr val="black">
                  <a:lumMod val="50000"/>
                  <a:lumOff val="50000"/>
                </a:prstClr>
              </a:solidFill>
              <a:effectLst/>
              <a:uLnTx/>
              <a:uFillTx/>
              <a:latin typeface="Cera Pro"/>
              <a:ea typeface="+mn-ea"/>
              <a:cs typeface="+mn-cs"/>
            </a:endParaRPr>
          </a:p>
        </p:txBody>
      </p:sp>
    </p:spTree>
    <p:extLst>
      <p:ext uri="{BB962C8B-B14F-4D97-AF65-F5344CB8AC3E}">
        <p14:creationId xmlns:p14="http://schemas.microsoft.com/office/powerpoint/2010/main" val="675555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CA6D6-D099-C542-7C7D-5920024AA38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B9C01B-A5F7-06C5-E26F-5B9187761085}"/>
              </a:ext>
            </a:extLst>
          </p:cNvPr>
          <p:cNvSpPr>
            <a:spLocks noGrp="1"/>
          </p:cNvSpPr>
          <p:nvPr>
            <p:ph idx="1"/>
          </p:nvPr>
        </p:nvSpPr>
        <p:spPr>
          <a:xfrm>
            <a:off x="721445" y="2331132"/>
            <a:ext cx="11218904" cy="4351338"/>
          </a:xfrm>
        </p:spPr>
        <p:txBody>
          <a:bodyPr>
            <a:noAutofit/>
          </a:bodyPr>
          <a:lstStyle/>
          <a:p>
            <a:pPr marL="0" indent="0">
              <a:buNone/>
            </a:pPr>
            <a:r>
              <a:rPr lang="en-US" sz="2400" i="1"/>
              <a:t>“There are a variety of pathways available to councils to improve water service delivery. … However, I want to be very clear—there is a strong expectation that councils will look regionally.”</a:t>
            </a:r>
          </a:p>
          <a:p>
            <a:pPr marL="0" indent="0">
              <a:buNone/>
            </a:pPr>
            <a:endParaRPr lang="en-US" sz="2400" i="1"/>
          </a:p>
          <a:p>
            <a:pPr marL="0" indent="0">
              <a:buNone/>
            </a:pPr>
            <a:r>
              <a:rPr lang="en-US" sz="2400" i="1"/>
              <a:t>“Regional collaboration is not just an option; it’s a practical necessity.”</a:t>
            </a:r>
          </a:p>
          <a:p>
            <a:pPr marL="0" indent="0">
              <a:buNone/>
            </a:pPr>
            <a:endParaRPr lang="en-US" sz="2400"/>
          </a:p>
          <a:p>
            <a:pPr marL="0" indent="0" algn="r">
              <a:buNone/>
            </a:pPr>
            <a:r>
              <a:rPr lang="en-US" sz="2400" b="1"/>
              <a:t>Minister of Local Government Simeon Brown</a:t>
            </a:r>
          </a:p>
          <a:p>
            <a:pPr marL="0" indent="0" algn="r">
              <a:buNone/>
            </a:pPr>
            <a:r>
              <a:rPr lang="en-US" sz="2400"/>
              <a:t>21 November 2024</a:t>
            </a:r>
            <a:endParaRPr lang="en-NZ" sz="2400"/>
          </a:p>
        </p:txBody>
      </p:sp>
      <p:sp>
        <p:nvSpPr>
          <p:cNvPr id="4" name="Title 1">
            <a:extLst>
              <a:ext uri="{FF2B5EF4-FFF2-40B4-BE49-F238E27FC236}">
                <a16:creationId xmlns:a16="http://schemas.microsoft.com/office/drawing/2014/main" id="{3C391865-93DE-8E34-1CF9-0B90A60AB76D}"/>
              </a:ext>
            </a:extLst>
          </p:cNvPr>
          <p:cNvSpPr>
            <a:spLocks noGrp="1"/>
          </p:cNvSpPr>
          <p:nvPr>
            <p:ph type="title"/>
          </p:nvPr>
        </p:nvSpPr>
        <p:spPr>
          <a:xfrm>
            <a:off x="617863" y="915043"/>
            <a:ext cx="10515600" cy="1133693"/>
          </a:xfrm>
        </p:spPr>
        <p:txBody>
          <a:bodyPr vert="horz" lIns="91440" tIns="45720" rIns="91440" bIns="45720" rtlCol="0" anchor="ctr">
            <a:normAutofit/>
          </a:bodyPr>
          <a:lstStyle/>
          <a:p>
            <a:r>
              <a:rPr lang="en-US" sz="5200" b="1"/>
              <a:t> </a:t>
            </a:r>
            <a:r>
              <a:rPr lang="en-US" b="1"/>
              <a:t>Minister’s Expectation </a:t>
            </a:r>
            <a:endParaRPr lang="en-US" b="1" kern="1200"/>
          </a:p>
        </p:txBody>
      </p:sp>
    </p:spTree>
    <p:extLst>
      <p:ext uri="{BB962C8B-B14F-4D97-AF65-F5344CB8AC3E}">
        <p14:creationId xmlns:p14="http://schemas.microsoft.com/office/powerpoint/2010/main" val="4233339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3A9F6-D0B8-EF50-35F3-D81C816A6A58}"/>
              </a:ext>
            </a:extLst>
          </p:cNvPr>
          <p:cNvSpPr>
            <a:spLocks noGrp="1"/>
          </p:cNvSpPr>
          <p:nvPr>
            <p:ph type="title"/>
          </p:nvPr>
        </p:nvSpPr>
        <p:spPr>
          <a:xfrm>
            <a:off x="186369" y="584730"/>
            <a:ext cx="10515600" cy="1133499"/>
          </a:xfrm>
        </p:spPr>
        <p:txBody>
          <a:bodyPr>
            <a:normAutofit/>
          </a:bodyPr>
          <a:lstStyle/>
          <a:p>
            <a:pPr algn="ctr"/>
            <a:r>
              <a:rPr lang="en-US" b="1"/>
              <a:t>Legislation requires that Councils ...</a:t>
            </a:r>
          </a:p>
        </p:txBody>
      </p:sp>
      <p:sp>
        <p:nvSpPr>
          <p:cNvPr id="4" name="Slide Number Placeholder 3">
            <a:extLst>
              <a:ext uri="{FF2B5EF4-FFF2-40B4-BE49-F238E27FC236}">
                <a16:creationId xmlns:a16="http://schemas.microsoft.com/office/drawing/2014/main" id="{7D36D295-4AEA-CF5E-E543-BED54B285D94}"/>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pPr>
                <a:spcAft>
                  <a:spcPts val="600"/>
                </a:spcAft>
              </a:pPr>
              <a:t>29</a:t>
            </a:fld>
            <a:endParaRPr lang="en-NZ"/>
          </a:p>
        </p:txBody>
      </p:sp>
      <p:graphicFrame>
        <p:nvGraphicFramePr>
          <p:cNvPr id="6" name="Content Placeholder 2">
            <a:extLst>
              <a:ext uri="{FF2B5EF4-FFF2-40B4-BE49-F238E27FC236}">
                <a16:creationId xmlns:a16="http://schemas.microsoft.com/office/drawing/2014/main" id="{3B705511-D636-D1F3-40E1-F7BE92495D31}"/>
              </a:ext>
            </a:extLst>
          </p:cNvPr>
          <p:cNvGraphicFramePr>
            <a:graphicFrameLocks noGrp="1"/>
          </p:cNvGraphicFramePr>
          <p:nvPr>
            <p:ph idx="1"/>
            <p:extLst>
              <p:ext uri="{D42A27DB-BD31-4B8C-83A1-F6EECF244321}">
                <p14:modId xmlns:p14="http://schemas.microsoft.com/office/powerpoint/2010/main" val="3499448824"/>
              </p:ext>
            </p:extLst>
          </p:nvPr>
        </p:nvGraphicFramePr>
        <p:xfrm>
          <a:off x="928437" y="1828800"/>
          <a:ext cx="10425363"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6303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986580-2B6B-5513-49BA-20AD5788A972}"/>
              </a:ext>
            </a:extLst>
          </p:cNvPr>
          <p:cNvSpPr>
            <a:spLocks noGrp="1"/>
          </p:cNvSpPr>
          <p:nvPr>
            <p:ph type="ctrTitle"/>
          </p:nvPr>
        </p:nvSpPr>
        <p:spPr>
          <a:xfrm>
            <a:off x="1524003" y="1999615"/>
            <a:ext cx="9144000" cy="2764028"/>
          </a:xfrm>
        </p:spPr>
        <p:txBody>
          <a:bodyPr anchor="ctr">
            <a:noAutofit/>
          </a:bodyPr>
          <a:lstStyle/>
          <a:p>
            <a:r>
              <a:rPr lang="en-US" sz="4400" b="1"/>
              <a:t>What the Mayoral Forum requested</a:t>
            </a:r>
            <a:br>
              <a:rPr lang="en-US" sz="4400" b="1"/>
            </a:br>
            <a:r>
              <a:rPr lang="en-US" sz="4400" b="1"/>
              <a:t>(16 August 2024)</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9177EB0-D696-91C6-530C-A677E1336319}"/>
              </a:ext>
            </a:extLst>
          </p:cNvPr>
          <p:cNvSpPr>
            <a:spLocks noGrp="1"/>
          </p:cNvSpPr>
          <p:nvPr>
            <p:ph type="sldNum" sz="quarter" idx="12"/>
          </p:nvPr>
        </p:nvSpPr>
        <p:spPr>
          <a:xfrm>
            <a:off x="10489019" y="6356350"/>
            <a:ext cx="1268818" cy="365125"/>
          </a:xfrm>
        </p:spPr>
        <p:txBody>
          <a:bodyPr>
            <a:normAutofit/>
          </a:bodyPr>
          <a:lstStyle/>
          <a:p>
            <a:pPr>
              <a:spcAft>
                <a:spcPts val="600"/>
              </a:spcAft>
            </a:pPr>
            <a:fld id="{1C583374-65F7-4A57-9968-707A3125BA14}" type="slidenum">
              <a:rPr lang="en-NZ">
                <a:solidFill>
                  <a:schemeClr val="tx1">
                    <a:lumMod val="50000"/>
                    <a:lumOff val="50000"/>
                  </a:schemeClr>
                </a:solidFill>
              </a:rPr>
              <a:pPr>
                <a:spcAft>
                  <a:spcPts val="600"/>
                </a:spcAft>
              </a:pPr>
              <a:t>3</a:t>
            </a:fld>
            <a:endParaRPr lang="en-NZ">
              <a:solidFill>
                <a:schemeClr val="tx1">
                  <a:lumMod val="50000"/>
                  <a:lumOff val="50000"/>
                </a:schemeClr>
              </a:solidFill>
            </a:endParaRPr>
          </a:p>
        </p:txBody>
      </p:sp>
    </p:spTree>
    <p:extLst>
      <p:ext uri="{BB962C8B-B14F-4D97-AF65-F5344CB8AC3E}">
        <p14:creationId xmlns:p14="http://schemas.microsoft.com/office/powerpoint/2010/main" val="1806176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7894DDE7-E0CE-6A6B-F175-AD53F20D5AB9}"/>
              </a:ext>
            </a:extLst>
          </p:cNvPr>
          <p:cNvSpPr>
            <a:spLocks noGrp="1"/>
          </p:cNvSpPr>
          <p:nvPr>
            <p:ph type="title"/>
          </p:nvPr>
        </p:nvSpPr>
        <p:spPr>
          <a:xfrm>
            <a:off x="838200" y="643467"/>
            <a:ext cx="2951205" cy="5571066"/>
          </a:xfrm>
        </p:spPr>
        <p:txBody>
          <a:bodyPr>
            <a:normAutofit/>
          </a:bodyPr>
          <a:lstStyle/>
          <a:p>
            <a:r>
              <a:rPr lang="en-US" b="1">
                <a:solidFill>
                  <a:srgbClr val="FFFFFF"/>
                </a:solidFill>
                <a:latin typeface="Cera Pro"/>
              </a:rPr>
              <a:t>Service delivery options</a:t>
            </a:r>
          </a:p>
        </p:txBody>
      </p:sp>
      <p:graphicFrame>
        <p:nvGraphicFramePr>
          <p:cNvPr id="8" name="Content Placeholder 5">
            <a:extLst>
              <a:ext uri="{FF2B5EF4-FFF2-40B4-BE49-F238E27FC236}">
                <a16:creationId xmlns:a16="http://schemas.microsoft.com/office/drawing/2014/main" id="{2E154A0C-7627-2EB5-E17A-D5B2CAEDD088}"/>
              </a:ext>
            </a:extLst>
          </p:cNvPr>
          <p:cNvGraphicFramePr>
            <a:graphicFrameLocks noGrp="1"/>
          </p:cNvGraphicFramePr>
          <p:nvPr>
            <p:ph idx="1"/>
            <p:extLst>
              <p:ext uri="{D42A27DB-BD31-4B8C-83A1-F6EECF244321}">
                <p14:modId xmlns:p14="http://schemas.microsoft.com/office/powerpoint/2010/main" val="3052051437"/>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0094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29F642-610B-911C-835A-DA04B2DEDC3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08AA08-8F28-3505-27E6-1B9FE66FF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ra Pro"/>
              <a:ea typeface="+mn-ea"/>
              <a:cs typeface="+mn-cs"/>
            </a:endParaRPr>
          </a:p>
        </p:txBody>
      </p:sp>
      <p:sp useBgFill="1">
        <p:nvSpPr>
          <p:cNvPr id="11" name="Freeform: Shape 10">
            <a:extLst>
              <a:ext uri="{FF2B5EF4-FFF2-40B4-BE49-F238E27FC236}">
                <a16:creationId xmlns:a16="http://schemas.microsoft.com/office/drawing/2014/main" id="{48B65CE4-79BB-F7DD-C787-1A1343AD10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3F5DA3C8-8493-A3FC-069C-4A983B4A0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61C5CA-ACEA-38FB-C588-B72DE4D82108}"/>
              </a:ext>
            </a:extLst>
          </p:cNvPr>
          <p:cNvSpPr>
            <a:spLocks noGrp="1"/>
          </p:cNvSpPr>
          <p:nvPr>
            <p:ph type="ctrTitle"/>
          </p:nvPr>
        </p:nvSpPr>
        <p:spPr>
          <a:xfrm>
            <a:off x="1524003" y="1999615"/>
            <a:ext cx="9144000" cy="2764028"/>
          </a:xfrm>
        </p:spPr>
        <p:txBody>
          <a:bodyPr anchor="ctr">
            <a:normAutofit/>
          </a:bodyPr>
          <a:lstStyle/>
          <a:p>
            <a:r>
              <a:rPr lang="en-US" sz="4400" b="1"/>
              <a:t>Next steps </a:t>
            </a:r>
          </a:p>
        </p:txBody>
      </p:sp>
      <p:sp>
        <p:nvSpPr>
          <p:cNvPr id="15" name="Rectangle 14">
            <a:extLst>
              <a:ext uri="{FF2B5EF4-FFF2-40B4-BE49-F238E27FC236}">
                <a16:creationId xmlns:a16="http://schemas.microsoft.com/office/drawing/2014/main" id="{BEAD0F5E-63A3-BA55-4D5F-3FF98DEC9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50F4AFC-2AB9-20BB-415D-6909703D3D59}"/>
              </a:ext>
            </a:extLst>
          </p:cNvPr>
          <p:cNvSpPr>
            <a:spLocks noGrp="1"/>
          </p:cNvSpPr>
          <p:nvPr>
            <p:ph type="sldNum" sz="quarter" idx="12"/>
          </p:nvPr>
        </p:nvSpPr>
        <p:spPr>
          <a:xfrm>
            <a:off x="10489019" y="6356350"/>
            <a:ext cx="126881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583374-65F7-4A57-9968-707A3125BA14}" type="slidenum">
              <a:rPr kumimoji="0" lang="en-NZ" sz="1200" b="0" i="0" u="none" strike="noStrike" kern="1200" cap="none" spc="0" normalizeH="0" baseline="0" noProof="0">
                <a:ln>
                  <a:noFill/>
                </a:ln>
                <a:solidFill>
                  <a:prstClr val="black">
                    <a:lumMod val="50000"/>
                    <a:lumOff val="50000"/>
                  </a:prstClr>
                </a:solidFill>
                <a:effectLst/>
                <a:uLnTx/>
                <a:uFillTx/>
                <a:latin typeface="Cera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31</a:t>
            </a:fld>
            <a:endParaRPr kumimoji="0" lang="en-NZ" sz="1200" b="0" i="0" u="none" strike="noStrike" kern="1200" cap="none" spc="0" normalizeH="0" baseline="0" noProof="0">
              <a:ln>
                <a:noFill/>
              </a:ln>
              <a:solidFill>
                <a:prstClr val="black">
                  <a:lumMod val="50000"/>
                  <a:lumOff val="50000"/>
                </a:prstClr>
              </a:solidFill>
              <a:effectLst/>
              <a:uLnTx/>
              <a:uFillTx/>
              <a:latin typeface="Cera Pro"/>
              <a:ea typeface="+mn-ea"/>
              <a:cs typeface="+mn-cs"/>
            </a:endParaRPr>
          </a:p>
        </p:txBody>
      </p:sp>
    </p:spTree>
    <p:extLst>
      <p:ext uri="{BB962C8B-B14F-4D97-AF65-F5344CB8AC3E}">
        <p14:creationId xmlns:p14="http://schemas.microsoft.com/office/powerpoint/2010/main" val="2719033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1" name="Rectangle 50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71DEC-91DE-DD90-344D-D4122F8D8F08}"/>
              </a:ext>
            </a:extLst>
          </p:cNvPr>
          <p:cNvSpPr>
            <a:spLocks noGrp="1"/>
          </p:cNvSpPr>
          <p:nvPr>
            <p:ph type="title"/>
          </p:nvPr>
        </p:nvSpPr>
        <p:spPr>
          <a:xfrm>
            <a:off x="838200" y="556995"/>
            <a:ext cx="10515600" cy="1133693"/>
          </a:xfrm>
        </p:spPr>
        <p:txBody>
          <a:bodyPr vert="horz" lIns="91440" tIns="45720" rIns="91440" bIns="45720" rtlCol="0" anchor="ctr">
            <a:normAutofit fontScale="90000"/>
          </a:bodyPr>
          <a:lstStyle/>
          <a:p>
            <a:r>
              <a:rPr lang="en-US" b="1"/>
              <a:t>Next steps</a:t>
            </a:r>
            <a:r>
              <a:rPr lang="en-US" b="1" kern="1200">
                <a:latin typeface="+mj-lt"/>
                <a:ea typeface="+mj-ea"/>
                <a:cs typeface="+mj-cs"/>
              </a:rPr>
              <a:t> </a:t>
            </a:r>
            <a:r>
              <a:rPr lang="en-US" b="1"/>
              <a:t>re nominal CCO option </a:t>
            </a:r>
            <a:r>
              <a:rPr lang="en-US" sz="5200" b="1"/>
              <a:t> </a:t>
            </a:r>
            <a:br>
              <a:rPr lang="en-US" sz="5200" b="1"/>
            </a:br>
            <a:endParaRPr lang="en-US" sz="5200" b="1" kern="1200">
              <a:latin typeface="+mj-lt"/>
            </a:endParaRPr>
          </a:p>
        </p:txBody>
      </p:sp>
      <p:sp>
        <p:nvSpPr>
          <p:cNvPr id="12" name="Slide Number Placeholder 11">
            <a:extLst>
              <a:ext uri="{FF2B5EF4-FFF2-40B4-BE49-F238E27FC236}">
                <a16:creationId xmlns:a16="http://schemas.microsoft.com/office/drawing/2014/main" id="{61FE631A-0ACB-E5E2-556A-A51B569FF7C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C583374-65F7-4A57-9968-707A3125BA14}" type="slidenum">
              <a:rPr lang="en-US" smtClean="0"/>
              <a:pPr>
                <a:spcAft>
                  <a:spcPts val="600"/>
                </a:spcAft>
              </a:pPr>
              <a:t>32</a:t>
            </a:fld>
            <a:endParaRPr lang="en-US"/>
          </a:p>
        </p:txBody>
      </p:sp>
      <p:graphicFrame>
        <p:nvGraphicFramePr>
          <p:cNvPr id="14" name="Content Placeholder 2">
            <a:extLst>
              <a:ext uri="{FF2B5EF4-FFF2-40B4-BE49-F238E27FC236}">
                <a16:creationId xmlns:a16="http://schemas.microsoft.com/office/drawing/2014/main" id="{823D8A45-DF0B-88B1-3B27-C522D01A5D72}"/>
              </a:ext>
            </a:extLst>
          </p:cNvPr>
          <p:cNvGraphicFramePr/>
          <p:nvPr>
            <p:extLst>
              <p:ext uri="{D42A27DB-BD31-4B8C-83A1-F6EECF244321}">
                <p14:modId xmlns:p14="http://schemas.microsoft.com/office/powerpoint/2010/main" val="819535248"/>
              </p:ext>
            </p:extLst>
          </p:nvPr>
        </p:nvGraphicFramePr>
        <p:xfrm>
          <a:off x="2081463" y="1825625"/>
          <a:ext cx="927233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688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29F642-610B-911C-835A-DA04B2DEDC3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08AA08-8F28-3505-27E6-1B9FE66FF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ra Pro"/>
              <a:ea typeface="+mn-ea"/>
              <a:cs typeface="+mn-cs"/>
            </a:endParaRPr>
          </a:p>
        </p:txBody>
      </p:sp>
      <p:sp useBgFill="1">
        <p:nvSpPr>
          <p:cNvPr id="11" name="Freeform: Shape 10">
            <a:extLst>
              <a:ext uri="{FF2B5EF4-FFF2-40B4-BE49-F238E27FC236}">
                <a16:creationId xmlns:a16="http://schemas.microsoft.com/office/drawing/2014/main" id="{48B65CE4-79BB-F7DD-C787-1A1343AD10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3F5DA3C8-8493-A3FC-069C-4A983B4A0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61C5CA-ACEA-38FB-C588-B72DE4D82108}"/>
              </a:ext>
            </a:extLst>
          </p:cNvPr>
          <p:cNvSpPr>
            <a:spLocks noGrp="1"/>
          </p:cNvSpPr>
          <p:nvPr>
            <p:ph type="ctrTitle"/>
          </p:nvPr>
        </p:nvSpPr>
        <p:spPr>
          <a:xfrm>
            <a:off x="1524003" y="1999615"/>
            <a:ext cx="9144000" cy="2764028"/>
          </a:xfrm>
        </p:spPr>
        <p:txBody>
          <a:bodyPr anchor="ctr">
            <a:normAutofit/>
          </a:bodyPr>
          <a:lstStyle/>
          <a:p>
            <a:r>
              <a:rPr lang="en-US" sz="4400" b="1"/>
              <a:t>Appendix</a:t>
            </a:r>
          </a:p>
        </p:txBody>
      </p:sp>
      <p:sp>
        <p:nvSpPr>
          <p:cNvPr id="15" name="Rectangle 14">
            <a:extLst>
              <a:ext uri="{FF2B5EF4-FFF2-40B4-BE49-F238E27FC236}">
                <a16:creationId xmlns:a16="http://schemas.microsoft.com/office/drawing/2014/main" id="{BEAD0F5E-63A3-BA55-4D5F-3FF98DEC9B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50F4AFC-2AB9-20BB-415D-6909703D3D59}"/>
              </a:ext>
            </a:extLst>
          </p:cNvPr>
          <p:cNvSpPr>
            <a:spLocks noGrp="1"/>
          </p:cNvSpPr>
          <p:nvPr>
            <p:ph type="sldNum" sz="quarter" idx="12"/>
          </p:nvPr>
        </p:nvSpPr>
        <p:spPr>
          <a:xfrm>
            <a:off x="10489019" y="6356350"/>
            <a:ext cx="1268818"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C583374-65F7-4A57-9968-707A3125BA14}" type="slidenum">
              <a:rPr kumimoji="0" lang="en-NZ" sz="1200" b="0" i="0" u="none" strike="noStrike" kern="1200" cap="none" spc="0" normalizeH="0" baseline="0" noProof="0">
                <a:ln>
                  <a:noFill/>
                </a:ln>
                <a:solidFill>
                  <a:prstClr val="black">
                    <a:lumMod val="50000"/>
                    <a:lumOff val="50000"/>
                  </a:prstClr>
                </a:solidFill>
                <a:effectLst/>
                <a:uLnTx/>
                <a:uFillTx/>
                <a:latin typeface="Cera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33</a:t>
            </a:fld>
            <a:endParaRPr kumimoji="0" lang="en-NZ" sz="1200" b="0" i="0" u="none" strike="noStrike" kern="1200" cap="none" spc="0" normalizeH="0" baseline="0" noProof="0">
              <a:ln>
                <a:noFill/>
              </a:ln>
              <a:solidFill>
                <a:prstClr val="black">
                  <a:lumMod val="50000"/>
                  <a:lumOff val="50000"/>
                </a:prstClr>
              </a:solidFill>
              <a:effectLst/>
              <a:uLnTx/>
              <a:uFillTx/>
              <a:latin typeface="Cera Pro"/>
              <a:ea typeface="+mn-ea"/>
              <a:cs typeface="+mn-cs"/>
            </a:endParaRPr>
          </a:p>
        </p:txBody>
      </p:sp>
    </p:spTree>
    <p:extLst>
      <p:ext uri="{BB962C8B-B14F-4D97-AF65-F5344CB8AC3E}">
        <p14:creationId xmlns:p14="http://schemas.microsoft.com/office/powerpoint/2010/main" val="130285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7AC8D7-B4D4-E17F-7220-CCDCF56CBB6D}"/>
              </a:ext>
            </a:extLst>
          </p:cNvPr>
          <p:cNvSpPr>
            <a:spLocks noGrp="1"/>
          </p:cNvSpPr>
          <p:nvPr>
            <p:ph sz="half" idx="2"/>
          </p:nvPr>
        </p:nvSpPr>
        <p:spPr/>
        <p:txBody>
          <a:bodyPr vert="horz" lIns="91440" tIns="45720" rIns="91440" bIns="45720" rtlCol="0" anchor="t">
            <a:normAutofit/>
          </a:bodyPr>
          <a:lstStyle/>
          <a:p>
            <a:endParaRPr lang="en-US"/>
          </a:p>
          <a:p>
            <a:endParaRPr lang="en-US"/>
          </a:p>
        </p:txBody>
      </p:sp>
      <p:sp>
        <p:nvSpPr>
          <p:cNvPr id="7" name="Title 1">
            <a:extLst>
              <a:ext uri="{FF2B5EF4-FFF2-40B4-BE49-F238E27FC236}">
                <a16:creationId xmlns:a16="http://schemas.microsoft.com/office/drawing/2014/main" id="{FE2DFA61-2456-4A38-CA4C-3CEC96E37593}"/>
              </a:ext>
            </a:extLst>
          </p:cNvPr>
          <p:cNvSpPr>
            <a:spLocks noGrp="1"/>
          </p:cNvSpPr>
          <p:nvPr/>
        </p:nvSpPr>
        <p:spPr>
          <a:xfrm>
            <a:off x="251479" y="1420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t>Key differences</a:t>
            </a:r>
            <a:endParaRPr lang="en-US" sz="4000"/>
          </a:p>
        </p:txBody>
      </p:sp>
      <p:graphicFrame>
        <p:nvGraphicFramePr>
          <p:cNvPr id="2" name="Table 1">
            <a:extLst>
              <a:ext uri="{FF2B5EF4-FFF2-40B4-BE49-F238E27FC236}">
                <a16:creationId xmlns:a16="http://schemas.microsoft.com/office/drawing/2014/main" id="{6079C4BC-7AE5-C0FB-E1FA-821EF07ECF31}"/>
              </a:ext>
            </a:extLst>
          </p:cNvPr>
          <p:cNvGraphicFramePr>
            <a:graphicFrameLocks noGrp="1"/>
          </p:cNvGraphicFramePr>
          <p:nvPr>
            <p:extLst>
              <p:ext uri="{D42A27DB-BD31-4B8C-83A1-F6EECF244321}">
                <p14:modId xmlns:p14="http://schemas.microsoft.com/office/powerpoint/2010/main" val="1860886612"/>
              </p:ext>
            </p:extLst>
          </p:nvPr>
        </p:nvGraphicFramePr>
        <p:xfrm>
          <a:off x="320842" y="1574132"/>
          <a:ext cx="11554173" cy="4484971"/>
        </p:xfrm>
        <a:graphic>
          <a:graphicData uri="http://schemas.openxmlformats.org/drawingml/2006/table">
            <a:tbl>
              <a:tblPr firstRow="1" bandRow="1">
                <a:tableStyleId>{5C22544A-7EE6-4342-B048-85BDC9FD1C3A}</a:tableStyleId>
              </a:tblPr>
              <a:tblGrid>
                <a:gridCol w="2827420">
                  <a:extLst>
                    <a:ext uri="{9D8B030D-6E8A-4147-A177-3AD203B41FA5}">
                      <a16:colId xmlns:a16="http://schemas.microsoft.com/office/drawing/2014/main" val="1298509789"/>
                    </a:ext>
                  </a:extLst>
                </a:gridCol>
                <a:gridCol w="4534637">
                  <a:extLst>
                    <a:ext uri="{9D8B030D-6E8A-4147-A177-3AD203B41FA5}">
                      <a16:colId xmlns:a16="http://schemas.microsoft.com/office/drawing/2014/main" val="1452137707"/>
                    </a:ext>
                  </a:extLst>
                </a:gridCol>
                <a:gridCol w="4192116">
                  <a:extLst>
                    <a:ext uri="{9D8B030D-6E8A-4147-A177-3AD203B41FA5}">
                      <a16:colId xmlns:a16="http://schemas.microsoft.com/office/drawing/2014/main" val="2789241743"/>
                    </a:ext>
                  </a:extLst>
                </a:gridCol>
              </a:tblGrid>
              <a:tr h="431131">
                <a:tc>
                  <a:txBody>
                    <a:bodyPr/>
                    <a:lstStyle/>
                    <a:p>
                      <a:r>
                        <a:rPr lang="en-US"/>
                        <a:t>Topic </a:t>
                      </a:r>
                    </a:p>
                  </a:txBody>
                  <a:tcPr/>
                </a:tc>
                <a:tc>
                  <a:txBody>
                    <a:bodyPr/>
                    <a:lstStyle/>
                    <a:p>
                      <a:r>
                        <a:rPr lang="en-US"/>
                        <a:t>Asset owning CCO</a:t>
                      </a:r>
                    </a:p>
                  </a:txBody>
                  <a:tcPr/>
                </a:tc>
                <a:tc>
                  <a:txBody>
                    <a:bodyPr/>
                    <a:lstStyle/>
                    <a:p>
                      <a:r>
                        <a:rPr lang="en-US"/>
                        <a:t>Non-asset owning CCO</a:t>
                      </a:r>
                    </a:p>
                  </a:txBody>
                  <a:tcPr/>
                </a:tc>
                <a:extLst>
                  <a:ext uri="{0D108BD9-81ED-4DB2-BD59-A6C34878D82A}">
                    <a16:rowId xmlns:a16="http://schemas.microsoft.com/office/drawing/2014/main" val="2632711213"/>
                  </a:ext>
                </a:extLst>
              </a:tr>
              <a:tr h="370840">
                <a:tc>
                  <a:txBody>
                    <a:bodyPr/>
                    <a:lstStyle/>
                    <a:p>
                      <a:r>
                        <a:rPr lang="en-US" sz="2000"/>
                        <a:t>Borrowing</a:t>
                      </a:r>
                      <a:endParaRPr lang="en-US"/>
                    </a:p>
                  </a:txBody>
                  <a:tcPr/>
                </a:tc>
                <a:tc>
                  <a:txBody>
                    <a:bodyPr/>
                    <a:lstStyle/>
                    <a:p>
                      <a:pPr marL="0" marR="0" lvl="0" indent="0" algn="l">
                        <a:lnSpc>
                          <a:spcPct val="90000"/>
                        </a:lnSpc>
                        <a:spcBef>
                          <a:spcPts val="1000"/>
                        </a:spcBef>
                        <a:spcAft>
                          <a:spcPts val="0"/>
                        </a:spcAft>
                        <a:buNone/>
                      </a:pPr>
                      <a:r>
                        <a:rPr lang="en-US" sz="2000" b="0" i="0" u="none" strike="noStrike" kern="1200" noProof="0">
                          <a:solidFill>
                            <a:srgbClr val="000000"/>
                          </a:solidFill>
                          <a:latin typeface="Cera Pro"/>
                          <a:ea typeface="+mn-ea"/>
                          <a:cs typeface="+mn-cs"/>
                        </a:rPr>
                        <a:t>More financial autonomy and can borrow with council backing (up to 5 times debt to revenue subject to prudent credit criteria)</a:t>
                      </a:r>
                      <a:endParaRPr lang="en-US" sz="2000" b="0" i="0" u="none" strike="noStrike" kern="1200">
                        <a:solidFill>
                          <a:srgbClr val="000000"/>
                        </a:solidFill>
                        <a:latin typeface="Cera Pro"/>
                        <a:ea typeface="+mn-ea"/>
                        <a:cs typeface="+mn-cs"/>
                      </a:endParaRPr>
                    </a:p>
                  </a:txBody>
                  <a:tcPr/>
                </a:tc>
                <a:tc>
                  <a:txBody>
                    <a:bodyPr/>
                    <a:lstStyle/>
                    <a:p>
                      <a:pPr marL="0" marR="0" lvl="0" indent="0" algn="l">
                        <a:lnSpc>
                          <a:spcPct val="90000"/>
                        </a:lnSpc>
                        <a:spcBef>
                          <a:spcPts val="1000"/>
                        </a:spcBef>
                        <a:spcAft>
                          <a:spcPts val="0"/>
                        </a:spcAft>
                        <a:buNone/>
                      </a:pPr>
                      <a:r>
                        <a:rPr lang="en-US" sz="2000" b="0" i="0" u="none" strike="noStrike" noProof="0">
                          <a:solidFill>
                            <a:srgbClr val="000000"/>
                          </a:solidFill>
                          <a:latin typeface="Cera Pro"/>
                        </a:rPr>
                        <a:t>Cannot borrow in own name.  Councils borrow and provide funding to CCO per SLA.  Credit limits remain as per council</a:t>
                      </a:r>
                    </a:p>
                  </a:txBody>
                  <a:tcPr/>
                </a:tc>
                <a:extLst>
                  <a:ext uri="{0D108BD9-81ED-4DB2-BD59-A6C34878D82A}">
                    <a16:rowId xmlns:a16="http://schemas.microsoft.com/office/drawing/2014/main" val="3847448636"/>
                  </a:ext>
                </a:extLst>
              </a:tr>
              <a:tr h="370839">
                <a:tc>
                  <a:txBody>
                    <a:bodyPr/>
                    <a:lstStyle/>
                    <a:p>
                      <a:pPr lvl="0">
                        <a:buNone/>
                      </a:pPr>
                      <a:r>
                        <a:rPr lang="en-US" sz="2000"/>
                        <a:t>Price setting </a:t>
                      </a:r>
                    </a:p>
                  </a:txBody>
                  <a:tcPr/>
                </a:tc>
                <a:tc>
                  <a:txBody>
                    <a:bodyPr/>
                    <a:lstStyle/>
                    <a:p>
                      <a:pPr marL="0" lvl="0" indent="0" algn="l">
                        <a:lnSpc>
                          <a:spcPct val="90000"/>
                        </a:lnSpc>
                        <a:spcBef>
                          <a:spcPts val="1000"/>
                        </a:spcBef>
                        <a:spcAft>
                          <a:spcPts val="0"/>
                        </a:spcAft>
                        <a:buNone/>
                      </a:pPr>
                      <a:r>
                        <a:rPr lang="en-US" sz="2000" b="0" i="0" u="none" strike="noStrike" kern="1200" noProof="0">
                          <a:solidFill>
                            <a:srgbClr val="000000"/>
                          </a:solidFill>
                          <a:latin typeface="Cera Pro"/>
                          <a:ea typeface="+mn-ea"/>
                          <a:cs typeface="+mn-cs"/>
                        </a:rPr>
                        <a:t>Sets revenue in accordance with agreed principles (and economic regulatory requirements)</a:t>
                      </a:r>
                    </a:p>
                  </a:txBody>
                  <a:tcPr/>
                </a:tc>
                <a:tc>
                  <a:txBody>
                    <a:bodyPr/>
                    <a:lstStyle/>
                    <a:p>
                      <a:pPr lvl="0">
                        <a:buNone/>
                      </a:pPr>
                      <a:r>
                        <a:rPr lang="en-US" sz="2000"/>
                        <a:t>Cannot set revenue – Councils remain responsible (subject to economic regulation)</a:t>
                      </a:r>
                    </a:p>
                  </a:txBody>
                  <a:tcPr/>
                </a:tc>
                <a:extLst>
                  <a:ext uri="{0D108BD9-81ED-4DB2-BD59-A6C34878D82A}">
                    <a16:rowId xmlns:a16="http://schemas.microsoft.com/office/drawing/2014/main" val="3969934806"/>
                  </a:ext>
                </a:extLst>
              </a:tr>
              <a:tr h="370840">
                <a:tc>
                  <a:txBody>
                    <a:bodyPr/>
                    <a:lstStyle/>
                    <a:p>
                      <a:r>
                        <a:rPr lang="en-US" sz="2000"/>
                        <a:t>Investment decisions </a:t>
                      </a:r>
                    </a:p>
                  </a:txBody>
                  <a:tcPr/>
                </a:tc>
                <a:tc>
                  <a:txBody>
                    <a:bodyPr/>
                    <a:lstStyle/>
                    <a:p>
                      <a:pPr marL="0" marR="0" lvl="0" indent="0" algn="l">
                        <a:lnSpc>
                          <a:spcPct val="90000"/>
                        </a:lnSpc>
                        <a:spcBef>
                          <a:spcPts val="1000"/>
                        </a:spcBef>
                        <a:spcAft>
                          <a:spcPts val="0"/>
                        </a:spcAft>
                        <a:buNone/>
                      </a:pPr>
                      <a:r>
                        <a:rPr lang="en-US" sz="2000" b="0" i="0" u="none" strike="noStrike" noProof="0">
                          <a:solidFill>
                            <a:srgbClr val="000000"/>
                          </a:solidFill>
                          <a:latin typeface="Cera Pro"/>
                        </a:rPr>
                        <a:t>Board makes investment decisions (subject to SOE and regulation) </a:t>
                      </a:r>
                    </a:p>
                  </a:txBody>
                  <a:tcPr/>
                </a:tc>
                <a:tc>
                  <a:txBody>
                    <a:bodyPr/>
                    <a:lstStyle/>
                    <a:p>
                      <a:pPr marL="0" marR="0" lvl="0" indent="0" algn="l">
                        <a:lnSpc>
                          <a:spcPct val="90000"/>
                        </a:lnSpc>
                        <a:spcBef>
                          <a:spcPts val="1000"/>
                        </a:spcBef>
                        <a:spcAft>
                          <a:spcPts val="0"/>
                        </a:spcAft>
                        <a:buNone/>
                      </a:pPr>
                      <a:r>
                        <a:rPr lang="en-US" sz="2000" b="0" i="0" u="none" strike="noStrike" noProof="0">
                          <a:solidFill>
                            <a:srgbClr val="000000"/>
                          </a:solidFill>
                          <a:latin typeface="Cera Pro"/>
                        </a:rPr>
                        <a:t>Investment decisions remain with Councils (subject to regulation)</a:t>
                      </a:r>
                    </a:p>
                    <a:p>
                      <a:pPr lvl="0">
                        <a:buNone/>
                      </a:pPr>
                      <a:endParaRPr lang="en-US" sz="2000"/>
                    </a:p>
                  </a:txBody>
                  <a:tcPr/>
                </a:tc>
                <a:extLst>
                  <a:ext uri="{0D108BD9-81ED-4DB2-BD59-A6C34878D82A}">
                    <a16:rowId xmlns:a16="http://schemas.microsoft.com/office/drawing/2014/main" val="3797410729"/>
                  </a:ext>
                </a:extLst>
              </a:tr>
              <a:tr h="370840">
                <a:tc>
                  <a:txBody>
                    <a:bodyPr/>
                    <a:lstStyle/>
                    <a:p>
                      <a:r>
                        <a:rPr lang="en-US" sz="2000"/>
                        <a:t>Water services delivery </a:t>
                      </a:r>
                    </a:p>
                  </a:txBody>
                  <a:tcPr/>
                </a:tc>
                <a:tc>
                  <a:txBody>
                    <a:bodyPr/>
                    <a:lstStyle/>
                    <a:p>
                      <a:pPr marL="0" marR="0" lvl="0" indent="0" algn="l">
                        <a:lnSpc>
                          <a:spcPct val="90000"/>
                        </a:lnSpc>
                        <a:spcBef>
                          <a:spcPts val="1000"/>
                        </a:spcBef>
                        <a:spcAft>
                          <a:spcPts val="0"/>
                        </a:spcAft>
                        <a:buNone/>
                      </a:pPr>
                      <a:r>
                        <a:rPr lang="en-US" sz="2000" b="0" i="0" u="none" strike="noStrike" noProof="0">
                          <a:solidFill>
                            <a:srgbClr val="000000"/>
                          </a:solidFill>
                          <a:latin typeface="Cera Pro"/>
                        </a:rPr>
                        <a:t>Responsible for delivery of water services and regulatory compliance </a:t>
                      </a:r>
                      <a:endParaRPr lang="en-US" sz="2000"/>
                    </a:p>
                  </a:txBody>
                  <a:tcPr/>
                </a:tc>
                <a:tc>
                  <a:txBody>
                    <a:bodyPr/>
                    <a:lstStyle/>
                    <a:p>
                      <a:pPr marL="0" marR="0" lvl="0" indent="0" algn="l">
                        <a:lnSpc>
                          <a:spcPct val="90000"/>
                        </a:lnSpc>
                        <a:spcBef>
                          <a:spcPts val="1000"/>
                        </a:spcBef>
                        <a:spcAft>
                          <a:spcPts val="0"/>
                        </a:spcAft>
                        <a:buNone/>
                      </a:pPr>
                      <a:r>
                        <a:rPr lang="en-US" sz="2000" b="0" i="0" u="none" strike="noStrike" noProof="0">
                          <a:solidFill>
                            <a:srgbClr val="000000"/>
                          </a:solidFill>
                          <a:latin typeface="Cera Pro"/>
                        </a:rPr>
                        <a:t>Councils responsible for delivery of water services but CCO delivers under contract </a:t>
                      </a:r>
                    </a:p>
                  </a:txBody>
                  <a:tcPr/>
                </a:tc>
                <a:extLst>
                  <a:ext uri="{0D108BD9-81ED-4DB2-BD59-A6C34878D82A}">
                    <a16:rowId xmlns:a16="http://schemas.microsoft.com/office/drawing/2014/main" val="791804908"/>
                  </a:ext>
                </a:extLst>
              </a:tr>
            </a:tbl>
          </a:graphicData>
        </a:graphic>
      </p:graphicFrame>
      <p:sp>
        <p:nvSpPr>
          <p:cNvPr id="3" name="Slide Number Placeholder 2">
            <a:extLst>
              <a:ext uri="{FF2B5EF4-FFF2-40B4-BE49-F238E27FC236}">
                <a16:creationId xmlns:a16="http://schemas.microsoft.com/office/drawing/2014/main" id="{8A08A917-0A10-EAC1-60C0-9678808325DE}"/>
              </a:ext>
            </a:extLst>
          </p:cNvPr>
          <p:cNvSpPr>
            <a:spLocks noGrp="1"/>
          </p:cNvSpPr>
          <p:nvPr>
            <p:ph type="sldNum" sz="quarter" idx="12"/>
          </p:nvPr>
        </p:nvSpPr>
        <p:spPr/>
        <p:txBody>
          <a:bodyPr/>
          <a:lstStyle/>
          <a:p>
            <a:fld id="{1C583374-65F7-4A57-9968-707A3125BA14}" type="slidenum">
              <a:rPr lang="en-NZ" smtClean="0"/>
              <a:t>34</a:t>
            </a:fld>
            <a:endParaRPr lang="en-US"/>
          </a:p>
        </p:txBody>
      </p:sp>
    </p:spTree>
    <p:extLst>
      <p:ext uri="{BB962C8B-B14F-4D97-AF65-F5344CB8AC3E}">
        <p14:creationId xmlns:p14="http://schemas.microsoft.com/office/powerpoint/2010/main" val="2948474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07AC8D7-B4D4-E17F-7220-CCDCF56CBB6D}"/>
              </a:ext>
            </a:extLst>
          </p:cNvPr>
          <p:cNvSpPr>
            <a:spLocks noGrp="1"/>
          </p:cNvSpPr>
          <p:nvPr>
            <p:ph sz="half" idx="2"/>
          </p:nvPr>
        </p:nvSpPr>
        <p:spPr/>
        <p:txBody>
          <a:bodyPr vert="horz" lIns="91440" tIns="45720" rIns="91440" bIns="45720" rtlCol="0" anchor="t">
            <a:normAutofit/>
          </a:bodyPr>
          <a:lstStyle/>
          <a:p>
            <a:endParaRPr lang="en-US"/>
          </a:p>
          <a:p>
            <a:endParaRPr lang="en-US"/>
          </a:p>
        </p:txBody>
      </p:sp>
      <p:sp>
        <p:nvSpPr>
          <p:cNvPr id="7" name="Title 1">
            <a:extLst>
              <a:ext uri="{FF2B5EF4-FFF2-40B4-BE49-F238E27FC236}">
                <a16:creationId xmlns:a16="http://schemas.microsoft.com/office/drawing/2014/main" id="{FE2DFA61-2456-4A38-CA4C-3CEC96E37593}"/>
              </a:ext>
            </a:extLst>
          </p:cNvPr>
          <p:cNvSpPr>
            <a:spLocks noGrp="1"/>
          </p:cNvSpPr>
          <p:nvPr/>
        </p:nvSpPr>
        <p:spPr>
          <a:xfrm>
            <a:off x="251479" y="1420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t>Recap on key differences </a:t>
            </a:r>
            <a:r>
              <a:rPr lang="en-US" sz="4000" b="1" err="1"/>
              <a:t>contd</a:t>
            </a:r>
            <a:endParaRPr lang="en-US" sz="4000" err="1"/>
          </a:p>
        </p:txBody>
      </p:sp>
      <p:graphicFrame>
        <p:nvGraphicFramePr>
          <p:cNvPr id="2" name="Table 1">
            <a:extLst>
              <a:ext uri="{FF2B5EF4-FFF2-40B4-BE49-F238E27FC236}">
                <a16:creationId xmlns:a16="http://schemas.microsoft.com/office/drawing/2014/main" id="{6079C4BC-7AE5-C0FB-E1FA-821EF07ECF31}"/>
              </a:ext>
            </a:extLst>
          </p:cNvPr>
          <p:cNvGraphicFramePr>
            <a:graphicFrameLocks noGrp="1"/>
          </p:cNvGraphicFramePr>
          <p:nvPr>
            <p:extLst>
              <p:ext uri="{D42A27DB-BD31-4B8C-83A1-F6EECF244321}">
                <p14:modId xmlns:p14="http://schemas.microsoft.com/office/powerpoint/2010/main" val="1047747857"/>
              </p:ext>
            </p:extLst>
          </p:nvPr>
        </p:nvGraphicFramePr>
        <p:xfrm>
          <a:off x="320842" y="1564105"/>
          <a:ext cx="11554173" cy="5221571"/>
        </p:xfrm>
        <a:graphic>
          <a:graphicData uri="http://schemas.openxmlformats.org/drawingml/2006/table">
            <a:tbl>
              <a:tblPr firstRow="1" bandRow="1">
                <a:tableStyleId>{5C22544A-7EE6-4342-B048-85BDC9FD1C3A}</a:tableStyleId>
              </a:tblPr>
              <a:tblGrid>
                <a:gridCol w="2827420">
                  <a:extLst>
                    <a:ext uri="{9D8B030D-6E8A-4147-A177-3AD203B41FA5}">
                      <a16:colId xmlns:a16="http://schemas.microsoft.com/office/drawing/2014/main" val="1298509789"/>
                    </a:ext>
                  </a:extLst>
                </a:gridCol>
                <a:gridCol w="4534637">
                  <a:extLst>
                    <a:ext uri="{9D8B030D-6E8A-4147-A177-3AD203B41FA5}">
                      <a16:colId xmlns:a16="http://schemas.microsoft.com/office/drawing/2014/main" val="1452137707"/>
                    </a:ext>
                  </a:extLst>
                </a:gridCol>
                <a:gridCol w="4192116">
                  <a:extLst>
                    <a:ext uri="{9D8B030D-6E8A-4147-A177-3AD203B41FA5}">
                      <a16:colId xmlns:a16="http://schemas.microsoft.com/office/drawing/2014/main" val="2789241743"/>
                    </a:ext>
                  </a:extLst>
                </a:gridCol>
              </a:tblGrid>
              <a:tr h="431131">
                <a:tc>
                  <a:txBody>
                    <a:bodyPr/>
                    <a:lstStyle/>
                    <a:p>
                      <a:r>
                        <a:rPr lang="en-US"/>
                        <a:t>Topic </a:t>
                      </a:r>
                    </a:p>
                  </a:txBody>
                  <a:tcPr/>
                </a:tc>
                <a:tc>
                  <a:txBody>
                    <a:bodyPr/>
                    <a:lstStyle/>
                    <a:p>
                      <a:r>
                        <a:rPr lang="en-US"/>
                        <a:t>Asset owning CCO</a:t>
                      </a:r>
                    </a:p>
                  </a:txBody>
                  <a:tcPr/>
                </a:tc>
                <a:tc>
                  <a:txBody>
                    <a:bodyPr/>
                    <a:lstStyle/>
                    <a:p>
                      <a:r>
                        <a:rPr lang="en-US"/>
                        <a:t>Non-asset owning CCO</a:t>
                      </a:r>
                    </a:p>
                  </a:txBody>
                  <a:tcPr/>
                </a:tc>
                <a:extLst>
                  <a:ext uri="{0D108BD9-81ED-4DB2-BD59-A6C34878D82A}">
                    <a16:rowId xmlns:a16="http://schemas.microsoft.com/office/drawing/2014/main" val="2632711213"/>
                  </a:ext>
                </a:extLst>
              </a:tr>
              <a:tr h="370840">
                <a:tc>
                  <a:txBody>
                    <a:bodyPr/>
                    <a:lstStyle/>
                    <a:p>
                      <a:pPr lvl="0">
                        <a:buNone/>
                      </a:pPr>
                      <a:r>
                        <a:rPr lang="en-US" sz="2000"/>
                        <a:t>Accountability </a:t>
                      </a:r>
                      <a:endParaRPr lang="en-US"/>
                    </a:p>
                  </a:txBody>
                  <a:tcPr/>
                </a:tc>
                <a:tc>
                  <a:txBody>
                    <a:bodyPr/>
                    <a:lstStyle/>
                    <a:p>
                      <a:pPr marL="0" marR="0" lvl="0" indent="0" algn="l">
                        <a:lnSpc>
                          <a:spcPct val="90000"/>
                        </a:lnSpc>
                        <a:spcBef>
                          <a:spcPts val="1000"/>
                        </a:spcBef>
                        <a:spcAft>
                          <a:spcPts val="0"/>
                        </a:spcAft>
                        <a:buNone/>
                      </a:pPr>
                      <a:r>
                        <a:rPr lang="en-US" sz="2000" b="0" i="0" u="none" strike="noStrike" kern="1200" noProof="0">
                          <a:solidFill>
                            <a:srgbClr val="000000"/>
                          </a:solidFill>
                          <a:latin typeface="Cera Pro"/>
                          <a:ea typeface="+mn-ea"/>
                          <a:cs typeface="+mn-cs"/>
                        </a:rPr>
                        <a:t>Must prepare water services strategy, water services annual report and meet Statement of Expectations </a:t>
                      </a:r>
                      <a:r>
                        <a:rPr lang="en-US" sz="2000" b="0" i="0" u="none" strike="noStrike" noProof="0">
                          <a:solidFill>
                            <a:srgbClr val="000000"/>
                          </a:solidFill>
                          <a:latin typeface="Cera Pro"/>
                        </a:rPr>
                        <a:t> </a:t>
                      </a:r>
                      <a:endParaRPr lang="en-US" sz="2000"/>
                    </a:p>
                  </a:txBody>
                  <a:tcPr/>
                </a:tc>
                <a:tc>
                  <a:txBody>
                    <a:bodyPr/>
                    <a:lstStyle/>
                    <a:p>
                      <a:pPr marL="0" marR="0" lvl="0" indent="0" algn="l">
                        <a:lnSpc>
                          <a:spcPct val="90000"/>
                        </a:lnSpc>
                        <a:spcBef>
                          <a:spcPts val="1000"/>
                        </a:spcBef>
                        <a:spcAft>
                          <a:spcPts val="0"/>
                        </a:spcAft>
                        <a:buNone/>
                      </a:pPr>
                      <a:r>
                        <a:rPr lang="en-US" sz="2000" b="0" i="0" u="none" strike="noStrike" noProof="0">
                          <a:solidFill>
                            <a:srgbClr val="000000"/>
                          </a:solidFill>
                          <a:latin typeface="Cera Pro"/>
                        </a:rPr>
                        <a:t>Councils prepare water services strategy and annual report for water services (with support from CCO)</a:t>
                      </a:r>
                    </a:p>
                  </a:txBody>
                  <a:tcPr/>
                </a:tc>
                <a:extLst>
                  <a:ext uri="{0D108BD9-81ED-4DB2-BD59-A6C34878D82A}">
                    <a16:rowId xmlns:a16="http://schemas.microsoft.com/office/drawing/2014/main" val="3847448636"/>
                  </a:ext>
                </a:extLst>
              </a:tr>
              <a:tr h="370839">
                <a:tc>
                  <a:txBody>
                    <a:bodyPr/>
                    <a:lstStyle/>
                    <a:p>
                      <a:pPr lvl="0">
                        <a:buNone/>
                      </a:pPr>
                      <a:r>
                        <a:rPr lang="en-US" sz="2000"/>
                        <a:t>Efficiency </a:t>
                      </a:r>
                    </a:p>
                  </a:txBody>
                  <a:tcPr/>
                </a:tc>
                <a:tc>
                  <a:txBody>
                    <a:bodyPr/>
                    <a:lstStyle/>
                    <a:p>
                      <a:pPr marL="0" marR="0" lvl="0" indent="0" algn="l">
                        <a:lnSpc>
                          <a:spcPct val="90000"/>
                        </a:lnSpc>
                        <a:spcBef>
                          <a:spcPts val="1000"/>
                        </a:spcBef>
                        <a:spcAft>
                          <a:spcPts val="0"/>
                        </a:spcAft>
                        <a:buNone/>
                      </a:pPr>
                      <a:r>
                        <a:rPr lang="en-US" sz="2000" b="0" i="0" u="none" strike="noStrike" noProof="0">
                          <a:solidFill>
                            <a:srgbClr val="000000"/>
                          </a:solidFill>
                          <a:latin typeface="Cera Pro"/>
                        </a:rPr>
                        <a:t>Efficiency through scale </a:t>
                      </a:r>
                    </a:p>
                    <a:p>
                      <a:pPr marL="0" lvl="0" indent="0" algn="l">
                        <a:lnSpc>
                          <a:spcPct val="90000"/>
                        </a:lnSpc>
                        <a:spcBef>
                          <a:spcPts val="1000"/>
                        </a:spcBef>
                        <a:spcAft>
                          <a:spcPts val="0"/>
                        </a:spcAft>
                        <a:buNone/>
                      </a:pPr>
                      <a:endParaRPr lang="en-US" sz="2000" b="0" i="0" u="none" strike="noStrike" noProof="0">
                        <a:solidFill>
                          <a:srgbClr val="000000"/>
                        </a:solidFill>
                        <a:latin typeface="Cera Pro"/>
                      </a:endParaRPr>
                    </a:p>
                  </a:txBody>
                  <a:tcPr/>
                </a:tc>
                <a:tc>
                  <a:txBody>
                    <a:bodyPr/>
                    <a:lstStyle/>
                    <a:p>
                      <a:pPr marL="0" marR="0" lvl="0" indent="0" algn="l">
                        <a:lnSpc>
                          <a:spcPct val="90000"/>
                        </a:lnSpc>
                        <a:spcBef>
                          <a:spcPts val="1000"/>
                        </a:spcBef>
                        <a:spcAft>
                          <a:spcPts val="0"/>
                        </a:spcAft>
                        <a:buNone/>
                      </a:pPr>
                      <a:r>
                        <a:rPr lang="en-US" sz="2000" b="0" i="0" u="none" strike="noStrike" noProof="0">
                          <a:solidFill>
                            <a:srgbClr val="000000"/>
                          </a:solidFill>
                          <a:latin typeface="Cera Pro"/>
                        </a:rPr>
                        <a:t>Some efficiency gained </a:t>
                      </a:r>
                    </a:p>
                    <a:p>
                      <a:pPr lvl="0">
                        <a:buNone/>
                      </a:pPr>
                      <a:endParaRPr lang="en-US" sz="2000"/>
                    </a:p>
                  </a:txBody>
                  <a:tcPr/>
                </a:tc>
                <a:extLst>
                  <a:ext uri="{0D108BD9-81ED-4DB2-BD59-A6C34878D82A}">
                    <a16:rowId xmlns:a16="http://schemas.microsoft.com/office/drawing/2014/main" val="3969934806"/>
                  </a:ext>
                </a:extLst>
              </a:tr>
              <a:tr h="370840">
                <a:tc>
                  <a:txBody>
                    <a:bodyPr/>
                    <a:lstStyle/>
                    <a:p>
                      <a:r>
                        <a:rPr lang="en-US" sz="2000"/>
                        <a:t>Community engagement (post establishment)</a:t>
                      </a:r>
                    </a:p>
                  </a:txBody>
                  <a:tcPr/>
                </a:tc>
                <a:tc>
                  <a:txBody>
                    <a:bodyPr/>
                    <a:lstStyle/>
                    <a:p>
                      <a:pPr marL="0" marR="0" lvl="0" indent="0">
                        <a:lnSpc>
                          <a:spcPct val="100000"/>
                        </a:lnSpc>
                        <a:spcBef>
                          <a:spcPts val="0"/>
                        </a:spcBef>
                        <a:spcAft>
                          <a:spcPts val="0"/>
                        </a:spcAft>
                        <a:buClr>
                          <a:srgbClr val="000000"/>
                        </a:buClr>
                        <a:buNone/>
                      </a:pPr>
                      <a:r>
                        <a:rPr lang="en-US" sz="2000" b="0" i="0" u="none" strike="noStrike" kern="1200" noProof="0">
                          <a:solidFill>
                            <a:srgbClr val="000000"/>
                          </a:solidFill>
                          <a:latin typeface="Cera Pro"/>
                          <a:ea typeface="+mn-ea"/>
                          <a:cs typeface="+mn-cs"/>
                        </a:rPr>
                        <a:t>Legislation will set content for combined SOE, including performance expectations, how to collect and respond to customer feedback and if community engagement required on specific matters. Water services strategy must also set out how provider will obtain feedback from customers.  </a:t>
                      </a:r>
                    </a:p>
                  </a:txBody>
                  <a:tcPr/>
                </a:tc>
                <a:tc>
                  <a:txBody>
                    <a:bodyPr/>
                    <a:lstStyle/>
                    <a:p>
                      <a:pPr marL="0" marR="0" lvl="0" indent="0" algn="l">
                        <a:lnSpc>
                          <a:spcPct val="90000"/>
                        </a:lnSpc>
                        <a:spcBef>
                          <a:spcPts val="1000"/>
                        </a:spcBef>
                        <a:spcAft>
                          <a:spcPts val="0"/>
                        </a:spcAft>
                        <a:buNone/>
                      </a:pPr>
                      <a:r>
                        <a:rPr lang="en-US" sz="2000" b="0" i="0" u="none" strike="noStrike" noProof="0">
                          <a:solidFill>
                            <a:srgbClr val="000000"/>
                          </a:solidFill>
                          <a:latin typeface="Cera Pro"/>
                        </a:rPr>
                        <a:t>Councils remain mechanism for communities to engage re water services and influence</a:t>
                      </a:r>
                      <a:endParaRPr lang="en-US" sz="2000"/>
                    </a:p>
                  </a:txBody>
                  <a:tcPr/>
                </a:tc>
                <a:extLst>
                  <a:ext uri="{0D108BD9-81ED-4DB2-BD59-A6C34878D82A}">
                    <a16:rowId xmlns:a16="http://schemas.microsoft.com/office/drawing/2014/main" val="3797410729"/>
                  </a:ext>
                </a:extLst>
              </a:tr>
            </a:tbl>
          </a:graphicData>
        </a:graphic>
      </p:graphicFrame>
      <p:sp>
        <p:nvSpPr>
          <p:cNvPr id="3" name="Slide Number Placeholder 2">
            <a:extLst>
              <a:ext uri="{FF2B5EF4-FFF2-40B4-BE49-F238E27FC236}">
                <a16:creationId xmlns:a16="http://schemas.microsoft.com/office/drawing/2014/main" id="{FB3FF332-E879-384C-7C2A-9C9D82FA94E0}"/>
              </a:ext>
            </a:extLst>
          </p:cNvPr>
          <p:cNvSpPr>
            <a:spLocks noGrp="1"/>
          </p:cNvSpPr>
          <p:nvPr>
            <p:ph type="sldNum" sz="quarter" idx="12"/>
          </p:nvPr>
        </p:nvSpPr>
        <p:spPr/>
        <p:txBody>
          <a:bodyPr/>
          <a:lstStyle/>
          <a:p>
            <a:fld id="{1C583374-65F7-4A57-9968-707A3125BA14}" type="slidenum">
              <a:rPr lang="en-NZ" smtClean="0"/>
              <a:t>35</a:t>
            </a:fld>
            <a:endParaRPr lang="en-US"/>
          </a:p>
        </p:txBody>
      </p:sp>
    </p:spTree>
    <p:extLst>
      <p:ext uri="{BB962C8B-B14F-4D97-AF65-F5344CB8AC3E}">
        <p14:creationId xmlns:p14="http://schemas.microsoft.com/office/powerpoint/2010/main" val="389468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94ED77-A0C5-2810-E9CA-E0B32918A203}"/>
              </a:ext>
            </a:extLst>
          </p:cNvPr>
          <p:cNvSpPr>
            <a:spLocks noGrp="1"/>
          </p:cNvSpPr>
          <p:nvPr>
            <p:ph type="title"/>
          </p:nvPr>
        </p:nvSpPr>
        <p:spPr>
          <a:xfrm>
            <a:off x="841248" y="256032"/>
            <a:ext cx="10506456" cy="1014984"/>
          </a:xfrm>
        </p:spPr>
        <p:txBody>
          <a:bodyPr anchor="b">
            <a:normAutofit/>
          </a:bodyPr>
          <a:lstStyle/>
          <a:p>
            <a:r>
              <a:rPr lang="en-US" b="1"/>
              <a:t>Scope of work requested</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Slide Number Placeholder 3">
            <a:extLst>
              <a:ext uri="{FF2B5EF4-FFF2-40B4-BE49-F238E27FC236}">
                <a16:creationId xmlns:a16="http://schemas.microsoft.com/office/drawing/2014/main" id="{9514D0F0-3A68-F20C-36AA-D4CC3BF9643F}"/>
              </a:ext>
            </a:extLst>
          </p:cNvPr>
          <p:cNvSpPr>
            <a:spLocks noGrp="1"/>
          </p:cNvSpPr>
          <p:nvPr>
            <p:ph type="sldNum" sz="quarter" idx="12"/>
          </p:nvPr>
        </p:nvSpPr>
        <p:spPr>
          <a:xfrm>
            <a:off x="8873254" y="6356350"/>
            <a:ext cx="2477498" cy="365125"/>
          </a:xfrm>
        </p:spPr>
        <p:txBody>
          <a:bodyPr>
            <a:normAutofit/>
          </a:bodyPr>
          <a:lstStyle/>
          <a:p>
            <a:pPr>
              <a:spcAft>
                <a:spcPts val="600"/>
              </a:spcAft>
            </a:pPr>
            <a:fld id="{1C583374-65F7-4A57-9968-707A3125BA14}" type="slidenum">
              <a:rPr lang="en-NZ">
                <a:solidFill>
                  <a:schemeClr val="tx1">
                    <a:lumMod val="50000"/>
                    <a:lumOff val="50000"/>
                  </a:schemeClr>
                </a:solidFill>
              </a:rPr>
              <a:pPr>
                <a:spcAft>
                  <a:spcPts val="600"/>
                </a:spcAft>
              </a:pPr>
              <a:t>4</a:t>
            </a:fld>
            <a:endParaRPr lang="en-NZ">
              <a:solidFill>
                <a:schemeClr val="tx1">
                  <a:lumMod val="50000"/>
                  <a:lumOff val="50000"/>
                </a:schemeClr>
              </a:solidFill>
            </a:endParaRPr>
          </a:p>
        </p:txBody>
      </p:sp>
      <p:graphicFrame>
        <p:nvGraphicFramePr>
          <p:cNvPr id="6" name="Content Placeholder 2">
            <a:extLst>
              <a:ext uri="{FF2B5EF4-FFF2-40B4-BE49-F238E27FC236}">
                <a16:creationId xmlns:a16="http://schemas.microsoft.com/office/drawing/2014/main" id="{9CE5B598-2433-4C05-9232-A62D51EFADBD}"/>
              </a:ext>
            </a:extLst>
          </p:cNvPr>
          <p:cNvGraphicFramePr>
            <a:graphicFrameLocks noGrp="1"/>
          </p:cNvGraphicFramePr>
          <p:nvPr>
            <p:ph idx="1"/>
            <p:extLst>
              <p:ext uri="{D42A27DB-BD31-4B8C-83A1-F6EECF244321}">
                <p14:modId xmlns:p14="http://schemas.microsoft.com/office/powerpoint/2010/main" val="3850463315"/>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355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986580-2B6B-5513-49BA-20AD5788A972}"/>
              </a:ext>
            </a:extLst>
          </p:cNvPr>
          <p:cNvSpPr>
            <a:spLocks noGrp="1"/>
          </p:cNvSpPr>
          <p:nvPr>
            <p:ph type="ctrTitle"/>
          </p:nvPr>
        </p:nvSpPr>
        <p:spPr>
          <a:xfrm>
            <a:off x="1524003" y="1999615"/>
            <a:ext cx="9144000" cy="2764028"/>
          </a:xfrm>
        </p:spPr>
        <p:txBody>
          <a:bodyPr anchor="ctr">
            <a:normAutofit/>
          </a:bodyPr>
          <a:lstStyle/>
          <a:p>
            <a:r>
              <a:rPr lang="en-US" sz="4400" b="1"/>
              <a:t>Output from CE Forum discussions </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09177EB0-D696-91C6-530C-A677E1336319}"/>
              </a:ext>
            </a:extLst>
          </p:cNvPr>
          <p:cNvSpPr>
            <a:spLocks noGrp="1"/>
          </p:cNvSpPr>
          <p:nvPr>
            <p:ph type="sldNum" sz="quarter" idx="12"/>
          </p:nvPr>
        </p:nvSpPr>
        <p:spPr>
          <a:xfrm>
            <a:off x="10489019" y="6356350"/>
            <a:ext cx="1268818" cy="365125"/>
          </a:xfrm>
        </p:spPr>
        <p:txBody>
          <a:bodyPr>
            <a:normAutofit/>
          </a:bodyPr>
          <a:lstStyle/>
          <a:p>
            <a:pPr>
              <a:spcAft>
                <a:spcPts val="600"/>
              </a:spcAft>
            </a:pPr>
            <a:fld id="{1C583374-65F7-4A57-9968-707A3125BA14}" type="slidenum">
              <a:rPr lang="en-NZ">
                <a:solidFill>
                  <a:schemeClr val="tx1">
                    <a:lumMod val="50000"/>
                    <a:lumOff val="50000"/>
                  </a:schemeClr>
                </a:solidFill>
              </a:rPr>
              <a:pPr>
                <a:spcAft>
                  <a:spcPts val="600"/>
                </a:spcAft>
              </a:pPr>
              <a:t>5</a:t>
            </a:fld>
            <a:endParaRPr lang="en-NZ">
              <a:solidFill>
                <a:schemeClr val="tx1">
                  <a:lumMod val="50000"/>
                  <a:lumOff val="50000"/>
                </a:schemeClr>
              </a:solidFill>
            </a:endParaRPr>
          </a:p>
        </p:txBody>
      </p:sp>
    </p:spTree>
    <p:extLst>
      <p:ext uri="{BB962C8B-B14F-4D97-AF65-F5344CB8AC3E}">
        <p14:creationId xmlns:p14="http://schemas.microsoft.com/office/powerpoint/2010/main" val="359286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C231851C-AC5F-F0E9-2315-42AAA6E909D5}"/>
              </a:ext>
            </a:extLst>
          </p:cNvPr>
          <p:cNvPicPr>
            <a:picLocks noChangeAspect="1"/>
          </p:cNvPicPr>
          <p:nvPr/>
        </p:nvPicPr>
        <p:blipFill>
          <a:blip r:embed="rId3">
            <a:duotone>
              <a:schemeClr val="bg2">
                <a:shade val="45000"/>
                <a:satMod val="135000"/>
              </a:schemeClr>
              <a:prstClr val="white"/>
            </a:duotone>
          </a:blip>
          <a:srcRect t="15730"/>
          <a:stretch/>
        </p:blipFill>
        <p:spPr>
          <a:xfrm>
            <a:off x="20" y="10"/>
            <a:ext cx="12191980" cy="6857990"/>
          </a:xfrm>
          <a:prstGeom prst="rect">
            <a:avLst/>
          </a:prstGeom>
        </p:spPr>
      </p:pic>
      <p:sp>
        <p:nvSpPr>
          <p:cNvPr id="66" name="Rectangle 6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2A2AC-3D11-B407-4A50-8C7D4ECB43B8}"/>
              </a:ext>
            </a:extLst>
          </p:cNvPr>
          <p:cNvSpPr>
            <a:spLocks noGrp="1"/>
          </p:cNvSpPr>
          <p:nvPr>
            <p:ph type="title"/>
          </p:nvPr>
        </p:nvSpPr>
        <p:spPr>
          <a:xfrm>
            <a:off x="838200" y="365125"/>
            <a:ext cx="10515600" cy="1325563"/>
          </a:xfrm>
        </p:spPr>
        <p:txBody>
          <a:bodyPr>
            <a:normAutofit/>
          </a:bodyPr>
          <a:lstStyle/>
          <a:p>
            <a:r>
              <a:rPr lang="en-US" b="1"/>
              <a:t>Summary of work undertaken</a:t>
            </a:r>
            <a:endParaRPr lang="en-US"/>
          </a:p>
        </p:txBody>
      </p:sp>
      <p:sp>
        <p:nvSpPr>
          <p:cNvPr id="3" name="Slide Number Placeholder 2">
            <a:extLst>
              <a:ext uri="{FF2B5EF4-FFF2-40B4-BE49-F238E27FC236}">
                <a16:creationId xmlns:a16="http://schemas.microsoft.com/office/drawing/2014/main" id="{E04EC00C-7B3D-D89E-4040-5A78ABAA56FC}"/>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smtClean="0"/>
              <a:pPr>
                <a:spcAft>
                  <a:spcPts val="600"/>
                </a:spcAft>
              </a:pPr>
              <a:t>6</a:t>
            </a:fld>
            <a:endParaRPr lang="en-US"/>
          </a:p>
        </p:txBody>
      </p:sp>
      <p:graphicFrame>
        <p:nvGraphicFramePr>
          <p:cNvPr id="61" name="Content Placeholder 2">
            <a:extLst>
              <a:ext uri="{FF2B5EF4-FFF2-40B4-BE49-F238E27FC236}">
                <a16:creationId xmlns:a16="http://schemas.microsoft.com/office/drawing/2014/main" id="{AB2B3367-9407-B019-019F-3F35EF2582AB}"/>
              </a:ext>
            </a:extLst>
          </p:cNvPr>
          <p:cNvGraphicFramePr>
            <a:graphicFrameLocks noGrp="1"/>
          </p:cNvGraphicFramePr>
          <p:nvPr>
            <p:ph idx="1"/>
            <p:extLst>
              <p:ext uri="{D42A27DB-BD31-4B8C-83A1-F6EECF244321}">
                <p14:modId xmlns:p14="http://schemas.microsoft.com/office/powerpoint/2010/main" val="23723494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45593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2A2AC-3D11-B407-4A50-8C7D4ECB43B8}"/>
              </a:ext>
            </a:extLst>
          </p:cNvPr>
          <p:cNvSpPr>
            <a:spLocks noGrp="1"/>
          </p:cNvSpPr>
          <p:nvPr>
            <p:ph type="title"/>
          </p:nvPr>
        </p:nvSpPr>
        <p:spPr>
          <a:xfrm>
            <a:off x="1117885" y="692751"/>
            <a:ext cx="10368763" cy="1250460"/>
          </a:xfrm>
        </p:spPr>
        <p:txBody>
          <a:bodyPr anchor="t">
            <a:normAutofit fontScale="90000"/>
          </a:bodyPr>
          <a:lstStyle/>
          <a:p>
            <a:r>
              <a:rPr lang="en-US" b="1"/>
              <a:t>Key messages re recommended option </a:t>
            </a:r>
          </a:p>
        </p:txBody>
      </p:sp>
      <p:grpSp>
        <p:nvGrpSpPr>
          <p:cNvPr id="75" name="Group 74">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7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7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7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76" name="Straight Connector 7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E04EC00C-7B3D-D89E-4040-5A78ABAA56FC}"/>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a:solidFill>
                  <a:schemeClr val="tx1">
                    <a:alpha val="60000"/>
                  </a:schemeClr>
                </a:solidFill>
              </a:rPr>
              <a:pPr>
                <a:spcAft>
                  <a:spcPts val="600"/>
                </a:spcAft>
              </a:pPr>
              <a:t>7</a:t>
            </a:fld>
            <a:endParaRPr lang="en-US">
              <a:solidFill>
                <a:schemeClr val="tx1">
                  <a:alpha val="60000"/>
                </a:schemeClr>
              </a:solidFill>
            </a:endParaRPr>
          </a:p>
        </p:txBody>
      </p:sp>
      <p:graphicFrame>
        <p:nvGraphicFramePr>
          <p:cNvPr id="61" name="Content Placeholder 2">
            <a:extLst>
              <a:ext uri="{FF2B5EF4-FFF2-40B4-BE49-F238E27FC236}">
                <a16:creationId xmlns:a16="http://schemas.microsoft.com/office/drawing/2014/main" id="{AB2B3367-9407-B019-019F-3F35EF2582AB}"/>
              </a:ext>
            </a:extLst>
          </p:cNvPr>
          <p:cNvGraphicFramePr>
            <a:graphicFrameLocks noGrp="1"/>
          </p:cNvGraphicFramePr>
          <p:nvPr>
            <p:ph idx="1"/>
            <p:extLst>
              <p:ext uri="{D42A27DB-BD31-4B8C-83A1-F6EECF244321}">
                <p14:modId xmlns:p14="http://schemas.microsoft.com/office/powerpoint/2010/main" val="759766893"/>
              </p:ext>
            </p:extLst>
          </p:nvPr>
        </p:nvGraphicFramePr>
        <p:xfrm>
          <a:off x="1228167" y="1825625"/>
          <a:ext cx="9316002"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387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2" name="Picture 61">
            <a:extLst>
              <a:ext uri="{FF2B5EF4-FFF2-40B4-BE49-F238E27FC236}">
                <a16:creationId xmlns:a16="http://schemas.microsoft.com/office/drawing/2014/main" id="{133AD459-E68B-CA35-7B0A-A3F0482E9504}"/>
              </a:ext>
            </a:extLst>
          </p:cNvPr>
          <p:cNvPicPr>
            <a:picLocks noChangeAspect="1"/>
          </p:cNvPicPr>
          <p:nvPr/>
        </p:nvPicPr>
        <p:blipFill>
          <a:blip r:embed="rId3">
            <a:duotone>
              <a:schemeClr val="bg2">
                <a:shade val="45000"/>
                <a:satMod val="135000"/>
              </a:schemeClr>
              <a:prstClr val="white"/>
            </a:duotone>
          </a:blip>
          <a:srcRect t="3479" b="12251"/>
          <a:stretch/>
        </p:blipFill>
        <p:spPr>
          <a:xfrm>
            <a:off x="20" y="10"/>
            <a:ext cx="12191980" cy="6857990"/>
          </a:xfrm>
          <a:prstGeom prst="rect">
            <a:avLst/>
          </a:prstGeom>
        </p:spPr>
      </p:pic>
      <p:sp>
        <p:nvSpPr>
          <p:cNvPr id="66" name="Rectangle 6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B2A2AC-3D11-B407-4A50-8C7D4ECB43B8}"/>
              </a:ext>
            </a:extLst>
          </p:cNvPr>
          <p:cNvSpPr>
            <a:spLocks noGrp="1"/>
          </p:cNvSpPr>
          <p:nvPr>
            <p:ph type="title"/>
          </p:nvPr>
        </p:nvSpPr>
        <p:spPr>
          <a:xfrm>
            <a:off x="838200" y="365125"/>
            <a:ext cx="10515600" cy="1325563"/>
          </a:xfrm>
        </p:spPr>
        <p:txBody>
          <a:bodyPr>
            <a:normAutofit/>
          </a:bodyPr>
          <a:lstStyle/>
          <a:p>
            <a:r>
              <a:rPr lang="en-US" b="1"/>
              <a:t>BOP CEs agreement re design process</a:t>
            </a:r>
          </a:p>
        </p:txBody>
      </p:sp>
      <p:sp>
        <p:nvSpPr>
          <p:cNvPr id="3" name="Slide Number Placeholder 2">
            <a:extLst>
              <a:ext uri="{FF2B5EF4-FFF2-40B4-BE49-F238E27FC236}">
                <a16:creationId xmlns:a16="http://schemas.microsoft.com/office/drawing/2014/main" id="{7AFBAB8D-E938-8544-9727-013D91B8A699}"/>
              </a:ext>
            </a:extLst>
          </p:cNvPr>
          <p:cNvSpPr>
            <a:spLocks noGrp="1"/>
          </p:cNvSpPr>
          <p:nvPr>
            <p:ph type="sldNum" sz="quarter" idx="12"/>
          </p:nvPr>
        </p:nvSpPr>
        <p:spPr>
          <a:xfrm>
            <a:off x="8610600" y="6356350"/>
            <a:ext cx="2743200" cy="365125"/>
          </a:xfrm>
        </p:spPr>
        <p:txBody>
          <a:bodyPr>
            <a:normAutofit/>
          </a:bodyPr>
          <a:lstStyle/>
          <a:p>
            <a:pPr>
              <a:spcAft>
                <a:spcPts val="600"/>
              </a:spcAft>
            </a:pPr>
            <a:fld id="{1C583374-65F7-4A57-9968-707A3125BA14}" type="slidenum">
              <a:rPr lang="en-NZ" smtClean="0"/>
              <a:pPr>
                <a:spcAft>
                  <a:spcPts val="600"/>
                </a:spcAft>
              </a:pPr>
              <a:t>8</a:t>
            </a:fld>
            <a:endParaRPr lang="en-US"/>
          </a:p>
        </p:txBody>
      </p:sp>
      <p:graphicFrame>
        <p:nvGraphicFramePr>
          <p:cNvPr id="61" name="Content Placeholder 2">
            <a:extLst>
              <a:ext uri="{FF2B5EF4-FFF2-40B4-BE49-F238E27FC236}">
                <a16:creationId xmlns:a16="http://schemas.microsoft.com/office/drawing/2014/main" id="{FE911734-B9D6-339B-9BCD-C2546DB30F67}"/>
              </a:ext>
            </a:extLst>
          </p:cNvPr>
          <p:cNvGraphicFramePr>
            <a:graphicFrameLocks noGrp="1"/>
          </p:cNvGraphicFramePr>
          <p:nvPr>
            <p:ph idx="1"/>
            <p:extLst>
              <p:ext uri="{D42A27DB-BD31-4B8C-83A1-F6EECF244321}">
                <p14:modId xmlns:p14="http://schemas.microsoft.com/office/powerpoint/2010/main" val="243356118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93650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6ECD5D-4C4B-8689-9FE5-9F006BB9C6F9}"/>
              </a:ext>
            </a:extLst>
          </p:cNvPr>
          <p:cNvPicPr>
            <a:picLocks noChangeAspect="1"/>
          </p:cNvPicPr>
          <p:nvPr/>
        </p:nvPicPr>
        <p:blipFill>
          <a:blip r:embed="rId2">
            <a:duotone>
              <a:schemeClr val="bg2">
                <a:shade val="45000"/>
                <a:satMod val="135000"/>
              </a:schemeClr>
              <a:prstClr val="white"/>
            </a:duotone>
          </a:blip>
          <a:srcRect t="13476" b="9732"/>
          <a:stretch/>
        </p:blipFill>
        <p:spPr>
          <a:xfrm>
            <a:off x="20" y="10"/>
            <a:ext cx="12191980" cy="6857990"/>
          </a:xfrm>
          <a:prstGeom prst="rect">
            <a:avLst/>
          </a:prstGeom>
        </p:spPr>
      </p:pic>
      <p:sp>
        <p:nvSpPr>
          <p:cNvPr id="2" name="Title 1">
            <a:extLst>
              <a:ext uri="{FF2B5EF4-FFF2-40B4-BE49-F238E27FC236}">
                <a16:creationId xmlns:a16="http://schemas.microsoft.com/office/drawing/2014/main" id="{773F349B-896C-16E7-BEBD-F2710522F478}"/>
              </a:ext>
            </a:extLst>
          </p:cNvPr>
          <p:cNvSpPr>
            <a:spLocks noGrp="1"/>
          </p:cNvSpPr>
          <p:nvPr>
            <p:ph type="title"/>
          </p:nvPr>
        </p:nvSpPr>
        <p:spPr>
          <a:xfrm>
            <a:off x="344129" y="365125"/>
            <a:ext cx="11009671" cy="1325563"/>
          </a:xfrm>
        </p:spPr>
        <p:txBody>
          <a:bodyPr>
            <a:normAutofit/>
          </a:bodyPr>
          <a:lstStyle/>
          <a:p>
            <a:r>
              <a:rPr lang="en-NZ" b="1"/>
              <a:t>Design questions</a:t>
            </a:r>
          </a:p>
        </p:txBody>
      </p:sp>
      <p:graphicFrame>
        <p:nvGraphicFramePr>
          <p:cNvPr id="5" name="Content Placeholder 2">
            <a:extLst>
              <a:ext uri="{FF2B5EF4-FFF2-40B4-BE49-F238E27FC236}">
                <a16:creationId xmlns:a16="http://schemas.microsoft.com/office/drawing/2014/main" id="{9B9F28D1-5112-803A-30B9-8EC756A469C8}"/>
              </a:ext>
            </a:extLst>
          </p:cNvPr>
          <p:cNvGraphicFramePr>
            <a:graphicFrameLocks noGrp="1"/>
          </p:cNvGraphicFramePr>
          <p:nvPr>
            <p:ph idx="1"/>
            <p:extLst>
              <p:ext uri="{D42A27DB-BD31-4B8C-83A1-F6EECF244321}">
                <p14:modId xmlns:p14="http://schemas.microsoft.com/office/powerpoint/2010/main" val="3467481889"/>
              </p:ext>
            </p:extLst>
          </p:nvPr>
        </p:nvGraphicFramePr>
        <p:xfrm>
          <a:off x="936734"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Slide Number Placeholder 15">
            <a:extLst>
              <a:ext uri="{FF2B5EF4-FFF2-40B4-BE49-F238E27FC236}">
                <a16:creationId xmlns:a16="http://schemas.microsoft.com/office/drawing/2014/main" id="{BB1DA0C2-805B-2CCC-C093-E90FC25CABC8}"/>
              </a:ext>
            </a:extLst>
          </p:cNvPr>
          <p:cNvSpPr>
            <a:spLocks noGrp="1"/>
          </p:cNvSpPr>
          <p:nvPr>
            <p:ph type="sldNum" sz="quarter" idx="12"/>
          </p:nvPr>
        </p:nvSpPr>
        <p:spPr/>
        <p:txBody>
          <a:bodyPr/>
          <a:lstStyle/>
          <a:p>
            <a:fld id="{1C583374-65F7-4A57-9968-707A3125BA14}" type="slidenum">
              <a:rPr lang="en-NZ" smtClean="0"/>
              <a:t>9</a:t>
            </a:fld>
            <a:endParaRPr lang="en-US"/>
          </a:p>
        </p:txBody>
      </p:sp>
    </p:spTree>
    <p:extLst>
      <p:ext uri="{BB962C8B-B14F-4D97-AF65-F5344CB8AC3E}">
        <p14:creationId xmlns:p14="http://schemas.microsoft.com/office/powerpoint/2010/main" val="208366915"/>
      </p:ext>
    </p:extLst>
  </p:cSld>
  <p:clrMapOvr>
    <a:masterClrMapping/>
  </p:clrMapOvr>
</p:sld>
</file>

<file path=ppt/theme/theme1.xml><?xml version="1.0" encoding="utf-8"?>
<a:theme xmlns:a="http://schemas.openxmlformats.org/drawingml/2006/main" name="Custom Design">
  <a:themeElements>
    <a:clrScheme name="Mj New">
      <a:dk1>
        <a:sysClr val="windowText" lastClr="000000"/>
      </a:dk1>
      <a:lt1>
        <a:sysClr val="window" lastClr="FFFFFF"/>
      </a:lt1>
      <a:dk2>
        <a:srgbClr val="333F48"/>
      </a:dk2>
      <a:lt2>
        <a:srgbClr val="E7E6E6"/>
      </a:lt2>
      <a:accent1>
        <a:srgbClr val="436E73"/>
      </a:accent1>
      <a:accent2>
        <a:srgbClr val="549D9E"/>
      </a:accent2>
      <a:accent3>
        <a:srgbClr val="A49E9B"/>
      </a:accent3>
      <a:accent4>
        <a:srgbClr val="C97378"/>
      </a:accent4>
      <a:accent5>
        <a:srgbClr val="A6154B"/>
      </a:accent5>
      <a:accent6>
        <a:srgbClr val="6D2A4A"/>
      </a:accent6>
      <a:hlink>
        <a:srgbClr val="64CCC9"/>
      </a:hlink>
      <a:folHlink>
        <a:srgbClr val="549D9E"/>
      </a:folHlink>
    </a:clrScheme>
    <a:fontScheme name="MartinJenkins">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Mj New">
      <a:dk1>
        <a:sysClr val="windowText" lastClr="000000"/>
      </a:dk1>
      <a:lt1>
        <a:sysClr val="window" lastClr="FFFFFF"/>
      </a:lt1>
      <a:dk2>
        <a:srgbClr val="333F48"/>
      </a:dk2>
      <a:lt2>
        <a:srgbClr val="E7E6E6"/>
      </a:lt2>
      <a:accent1>
        <a:srgbClr val="436E73"/>
      </a:accent1>
      <a:accent2>
        <a:srgbClr val="549D9E"/>
      </a:accent2>
      <a:accent3>
        <a:srgbClr val="A49E9B"/>
      </a:accent3>
      <a:accent4>
        <a:srgbClr val="C97378"/>
      </a:accent4>
      <a:accent5>
        <a:srgbClr val="A6154B"/>
      </a:accent5>
      <a:accent6>
        <a:srgbClr val="6D2A4A"/>
      </a:accent6>
      <a:hlink>
        <a:srgbClr val="64CCC9"/>
      </a:hlink>
      <a:folHlink>
        <a:srgbClr val="549D9E"/>
      </a:folHlink>
    </a:clrScheme>
    <a:fontScheme name="MartinJenkins">
      <a:majorFont>
        <a:latin typeface="Cera Pro"/>
        <a:ea typeface=""/>
        <a:cs typeface=""/>
      </a:majorFont>
      <a:minorFont>
        <a:latin typeface="Cera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TemplafyTemplateConfiguration><![CDATA[{"elementsMetadata":[],"transformationConfigurations":[],"templateName":"Blank Presentation","templateDescription":"","enableDocumentContentUpdater":false,"version":"2.0"}]]></TemplafyTemplateConfiguration>
</file>

<file path=customXml/item2.xml><?xml version="1.0" encoding="utf-8"?>
<TemplafyFormConfiguration><![CDATA[{"formFields":[],"formDataEntries":[]}]]></TemplafyFormConfiguration>
</file>

<file path=customXml/item3.xml><?xml version="1.0" encoding="utf-8"?>
<p:properties xmlns:p="http://schemas.microsoft.com/office/2006/metadata/properties" xmlns:xsi="http://www.w3.org/2001/XMLSchema-instance" xmlns:pc="http://schemas.microsoft.com/office/infopath/2007/PartnerControls">
  <documentManagement>
    <SharedWithUsers xmlns="e0550e84-aaca-40df-b209-4d0cdc66dccb">
      <UserInfo>
        <DisplayName/>
        <AccountId xsi:nil="true"/>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08579DB62DBDE8489FE14CD65D28BB98" ma:contentTypeVersion="6" ma:contentTypeDescription="Create a new document." ma:contentTypeScope="" ma:versionID="eb9f62834ff578820be314978b51ecf3">
  <xsd:schema xmlns:xsd="http://www.w3.org/2001/XMLSchema" xmlns:xs="http://www.w3.org/2001/XMLSchema" xmlns:p="http://schemas.microsoft.com/office/2006/metadata/properties" xmlns:ns2="8f2dd727-cdc1-49eb-b634-06ec5e6af5d5" xmlns:ns3="e0550e84-aaca-40df-b209-4d0cdc66dccb" targetNamespace="http://schemas.microsoft.com/office/2006/metadata/properties" ma:root="true" ma:fieldsID="d2d93aa1b9eb3deb1473c54b0764e630" ns2:_="" ns3:_="">
    <xsd:import namespace="8f2dd727-cdc1-49eb-b634-06ec5e6af5d5"/>
    <xsd:import namespace="e0550e84-aaca-40df-b209-4d0cdc66dcc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dd727-cdc1-49eb-b634-06ec5e6af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550e84-aaca-40df-b209-4d0cdc66dc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D4F809-915E-4F3E-9A6B-6B2B6613A6A0}">
  <ds:schemaRefs/>
</ds:datastoreItem>
</file>

<file path=customXml/itemProps2.xml><?xml version="1.0" encoding="utf-8"?>
<ds:datastoreItem xmlns:ds="http://schemas.openxmlformats.org/officeDocument/2006/customXml" ds:itemID="{F3D0F639-26A8-4A33-8F3B-2B2CA7E7F596}">
  <ds:schemaRefs/>
</ds:datastoreItem>
</file>

<file path=customXml/itemProps3.xml><?xml version="1.0" encoding="utf-8"?>
<ds:datastoreItem xmlns:ds="http://schemas.openxmlformats.org/officeDocument/2006/customXml" ds:itemID="{BC1422C9-85D6-4405-B957-195965A2BB6A}">
  <ds:schemaRefs>
    <ds:schemaRef ds:uri="e0550e84-aaca-40df-b209-4d0cdc66dccb"/>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8f2dd727-cdc1-49eb-b634-06ec5e6af5d5"/>
    <ds:schemaRef ds:uri="http://schemas.microsoft.com/office/2006/metadata/properties"/>
  </ds:schemaRefs>
</ds:datastoreItem>
</file>

<file path=customXml/itemProps4.xml><?xml version="1.0" encoding="utf-8"?>
<ds:datastoreItem xmlns:ds="http://schemas.openxmlformats.org/officeDocument/2006/customXml" ds:itemID="{E48A0E59-045B-4A16-AE6D-4D601D4902A4}">
  <ds:schemaRefs>
    <ds:schemaRef ds:uri="http://schemas.microsoft.com/sharepoint/v3/contenttype/forms"/>
  </ds:schemaRefs>
</ds:datastoreItem>
</file>

<file path=customXml/itemProps5.xml><?xml version="1.0" encoding="utf-8"?>
<ds:datastoreItem xmlns:ds="http://schemas.openxmlformats.org/officeDocument/2006/customXml" ds:itemID="{87258B81-2444-4BC6-A0E2-8346170D2D56}">
  <ds:schemaRefs>
    <ds:schemaRef ds:uri="8f2dd727-cdc1-49eb-b634-06ec5e6af5d5"/>
    <ds:schemaRef ds:uri="e0550e84-aaca-40df-b209-4d0cdc66dc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MJ New Theme Slideshow</Template>
  <TotalTime>0</TotalTime>
  <Words>2786</Words>
  <Application>Microsoft Office PowerPoint</Application>
  <PresentationFormat>Widescreen</PresentationFormat>
  <Paragraphs>349</Paragraphs>
  <Slides>35</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Aptos Display</vt:lpstr>
      <vt:lpstr>Calibri</vt:lpstr>
      <vt:lpstr>Arial</vt:lpstr>
      <vt:lpstr>Fira Sans</vt:lpstr>
      <vt:lpstr>Aptos</vt:lpstr>
      <vt:lpstr>Cera Pro</vt:lpstr>
      <vt:lpstr>Wingdings</vt:lpstr>
      <vt:lpstr>Custom Design</vt:lpstr>
      <vt:lpstr>Custom Design</vt:lpstr>
      <vt:lpstr>PowerPoint Presentation</vt:lpstr>
      <vt:lpstr>Format</vt:lpstr>
      <vt:lpstr>What the Mayoral Forum requested (16 August 2024)</vt:lpstr>
      <vt:lpstr>Scope of work requested</vt:lpstr>
      <vt:lpstr>Output from CE Forum discussions </vt:lpstr>
      <vt:lpstr>Summary of work undertaken</vt:lpstr>
      <vt:lpstr>Key messages re recommended option </vt:lpstr>
      <vt:lpstr>BOP CEs agreement re design process</vt:lpstr>
      <vt:lpstr>Design questions</vt:lpstr>
      <vt:lpstr>Overview of structure of CCO</vt:lpstr>
      <vt:lpstr>Agreed design of nominal asset owning CCO (recommended option)</vt:lpstr>
      <vt:lpstr>Design for asset owning CCO </vt:lpstr>
      <vt:lpstr>Design for asset owning CCO contd. </vt:lpstr>
      <vt:lpstr>Theoretical example</vt:lpstr>
      <vt:lpstr>Decision making process </vt:lpstr>
      <vt:lpstr>Design for asset owning CCO contd. </vt:lpstr>
      <vt:lpstr>Design for asset owning CCO contd. </vt:lpstr>
      <vt:lpstr>Design for asset owning CCO contd. </vt:lpstr>
      <vt:lpstr>Design for asset owning CCO contd. </vt:lpstr>
      <vt:lpstr>Agreed process for admitting others</vt:lpstr>
      <vt:lpstr>Agreed design of nominal non-asset owning CCO (not recommended but included for completeness)</vt:lpstr>
      <vt:lpstr>Design for non-asset owning CCO contd. </vt:lpstr>
      <vt:lpstr>Design for non-asset owning CCO contd. </vt:lpstr>
      <vt:lpstr>Decision making process (non-asset) </vt:lpstr>
      <vt:lpstr>Design for non-asset owning CCO contd. </vt:lpstr>
      <vt:lpstr>Design for non-asset owning CCO contd. </vt:lpstr>
      <vt:lpstr>Relevance of option in a  National context </vt:lpstr>
      <vt:lpstr> Minister’s Expectation </vt:lpstr>
      <vt:lpstr>Legislation requires that Councils ...</vt:lpstr>
      <vt:lpstr>Service delivery options</vt:lpstr>
      <vt:lpstr>Next steps </vt:lpstr>
      <vt:lpstr>Next steps re nominal CCO option   </vt:lpstr>
      <vt:lpstr>Appendix</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Sharyn Jones</dc:creator>
  <cp:lastModifiedBy>Sinead Hart</cp:lastModifiedBy>
  <cp:revision>2</cp:revision>
  <dcterms:created xsi:type="dcterms:W3CDTF">2024-05-12T20:48:35Z</dcterms:created>
  <dcterms:modified xsi:type="dcterms:W3CDTF">2024-12-04T03:46:40Z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TemplafyTimeStamp">
    <vt:lpwstr>2023-03-12T22:12:31</vt:lpwstr>
  </property>
  <property fmtid="{D5CDD505-2E9C-101B-9397-08002B2CF9AE}" pid="4" name="TemplafyTenantId">
    <vt:lpwstr>martinjenkins</vt:lpwstr>
  </property>
  <property fmtid="{D5CDD505-2E9C-101B-9397-08002B2CF9AE}" pid="5" name="TemplafyTemplateId">
    <vt:lpwstr>638142559501156240</vt:lpwstr>
  </property>
  <property fmtid="{D5CDD505-2E9C-101B-9397-08002B2CF9AE}" pid="6" name="TemplafyUserProfileId">
    <vt:lpwstr>638028364905642248</vt:lpwstr>
  </property>
  <property fmtid="{D5CDD505-2E9C-101B-9397-08002B2CF9AE}" pid="7" name="TemplafyFromBlank">
    <vt:bool>true</vt:bool>
  </property>
  <property fmtid="{D5CDD505-2E9C-101B-9397-08002B2CF9AE}" pid="8" name="ContentTypeId">
    <vt:lpwstr>0x01010008579DB62DBDE8489FE14CD65D28BB98</vt:lpwstr>
  </property>
  <property fmtid="{D5CDD505-2E9C-101B-9397-08002B2CF9AE}" pid="9" name="Order">
    <vt:r8>12000</vt:r8>
  </property>
  <property fmtid="{D5CDD505-2E9C-101B-9397-08002B2CF9AE}" pid="10" name="xd_Signature">
    <vt:bool>false</vt:bool>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