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5"/>
  </p:sldMasterIdLst>
  <p:notesMasterIdLst>
    <p:notesMasterId r:id="rId20"/>
  </p:notesMasterIdLst>
  <p:sldIdLst>
    <p:sldId id="855" r:id="rId6"/>
    <p:sldId id="1006" r:id="rId7"/>
    <p:sldId id="1007" r:id="rId8"/>
    <p:sldId id="1008" r:id="rId9"/>
    <p:sldId id="971" r:id="rId10"/>
    <p:sldId id="999" r:id="rId11"/>
    <p:sldId id="1002" r:id="rId12"/>
    <p:sldId id="1003" r:id="rId13"/>
    <p:sldId id="1004" r:id="rId14"/>
    <p:sldId id="1009" r:id="rId15"/>
    <p:sldId id="957" r:id="rId16"/>
    <p:sldId id="949" r:id="rId17"/>
    <p:sldId id="931" r:id="rId18"/>
    <p:sldId id="908" r:id="rId19"/>
  </p:sldIdLst>
  <p:sldSz cx="12192000" cy="6858000"/>
  <p:notesSz cx="6724650" cy="97742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E23C9D7F-EC04-4963-99F6-DF6013AFD93F}">
          <p14:sldIdLst>
            <p14:sldId id="855"/>
            <p14:sldId id="1006"/>
            <p14:sldId id="1007"/>
            <p14:sldId id="1008"/>
            <p14:sldId id="971"/>
            <p14:sldId id="999"/>
            <p14:sldId id="1002"/>
            <p14:sldId id="1003"/>
            <p14:sldId id="1004"/>
            <p14:sldId id="1009"/>
            <p14:sldId id="957"/>
            <p14:sldId id="949"/>
            <p14:sldId id="931"/>
            <p14:sldId id="908"/>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DD4DF62-96DC-2245-8E94-8C165AC76D86}" name="Sarah Gunn" initials="SG" userId="S::Sarah.Gunn@dia.govt.nz::496b5ca8-1033-41ac-aefb-98588739949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638A"/>
    <a:srgbClr val="333F48"/>
    <a:srgbClr val="003251"/>
    <a:srgbClr val="5095D0"/>
    <a:srgbClr val="4B9888"/>
    <a:srgbClr val="00ABC5"/>
    <a:srgbClr val="005EA1"/>
    <a:srgbClr val="003346"/>
    <a:srgbClr val="1F5468"/>
    <a:srgbClr val="C8A5E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6247" autoAdjust="0"/>
  </p:normalViewPr>
  <p:slideViewPr>
    <p:cSldViewPr snapToGrid="0">
      <p:cViewPr varScale="1">
        <p:scale>
          <a:sx n="155" d="100"/>
          <a:sy n="155" d="100"/>
        </p:scale>
        <p:origin x="2646" y="150"/>
      </p:cViewPr>
      <p:guideLst/>
    </p:cSldViewPr>
  </p:slideViewPr>
  <p:notesTextViewPr>
    <p:cViewPr>
      <p:scale>
        <a:sx n="1" d="1"/>
        <a:sy n="1" d="1"/>
      </p:scale>
      <p:origin x="0" y="0"/>
    </p:cViewPr>
  </p:notesTextViewPr>
  <p:notesViewPr>
    <p:cSldViewPr snapToGrid="0">
      <p:cViewPr varScale="1">
        <p:scale>
          <a:sx n="29" d="100"/>
          <a:sy n="29" d="100"/>
        </p:scale>
        <p:origin x="2832"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2"/>
            <a:ext cx="2913806" cy="490194"/>
          </a:xfrm>
          <a:prstGeom prst="rect">
            <a:avLst/>
          </a:prstGeom>
        </p:spPr>
        <p:txBody>
          <a:bodyPr vert="horz" lIns="90066" tIns="45033" rIns="90066" bIns="45033" rtlCol="0"/>
          <a:lstStyle>
            <a:lvl1pPr algn="l">
              <a:defRPr sz="1100"/>
            </a:lvl1pPr>
          </a:lstStyle>
          <a:p>
            <a:endParaRPr lang="en-NZ" dirty="0"/>
          </a:p>
        </p:txBody>
      </p:sp>
      <p:sp>
        <p:nvSpPr>
          <p:cNvPr id="3" name="Date Placeholder 2"/>
          <p:cNvSpPr>
            <a:spLocks noGrp="1"/>
          </p:cNvSpPr>
          <p:nvPr>
            <p:ph type="dt" idx="1"/>
          </p:nvPr>
        </p:nvSpPr>
        <p:spPr>
          <a:xfrm>
            <a:off x="3809278" y="2"/>
            <a:ext cx="2913806" cy="490194"/>
          </a:xfrm>
          <a:prstGeom prst="rect">
            <a:avLst/>
          </a:prstGeom>
        </p:spPr>
        <p:txBody>
          <a:bodyPr vert="horz" lIns="90066" tIns="45033" rIns="90066" bIns="45033" rtlCol="0"/>
          <a:lstStyle>
            <a:lvl1pPr algn="r">
              <a:defRPr sz="1100"/>
            </a:lvl1pPr>
          </a:lstStyle>
          <a:p>
            <a:fld id="{B5C7CDB8-0513-4A10-A5AD-A6CFC9C5525B}" type="datetimeFigureOut">
              <a:rPr lang="en-NZ" smtClean="0"/>
              <a:t>13/02/2025</a:t>
            </a:fld>
            <a:endParaRPr lang="en-NZ" dirty="0"/>
          </a:p>
        </p:txBody>
      </p:sp>
      <p:sp>
        <p:nvSpPr>
          <p:cNvPr id="4" name="Slide Image Placeholder 3"/>
          <p:cNvSpPr>
            <a:spLocks noGrp="1" noRot="1" noChangeAspect="1"/>
          </p:cNvSpPr>
          <p:nvPr>
            <p:ph type="sldImg" idx="2"/>
          </p:nvPr>
        </p:nvSpPr>
        <p:spPr>
          <a:xfrm>
            <a:off x="430213" y="1222375"/>
            <a:ext cx="5864225" cy="3298825"/>
          </a:xfrm>
          <a:prstGeom prst="rect">
            <a:avLst/>
          </a:prstGeom>
          <a:noFill/>
          <a:ln w="12700">
            <a:solidFill>
              <a:prstClr val="black"/>
            </a:solidFill>
          </a:ln>
        </p:spPr>
        <p:txBody>
          <a:bodyPr vert="horz" lIns="90066" tIns="45033" rIns="90066" bIns="45033" rtlCol="0" anchor="ctr"/>
          <a:lstStyle/>
          <a:p>
            <a:endParaRPr lang="en-NZ" dirty="0"/>
          </a:p>
        </p:txBody>
      </p:sp>
      <p:sp>
        <p:nvSpPr>
          <p:cNvPr id="5" name="Notes Placeholder 4"/>
          <p:cNvSpPr>
            <a:spLocks noGrp="1"/>
          </p:cNvSpPr>
          <p:nvPr>
            <p:ph type="body" sz="quarter" idx="3"/>
          </p:nvPr>
        </p:nvSpPr>
        <p:spPr>
          <a:xfrm>
            <a:off x="672780" y="4703688"/>
            <a:ext cx="5379093" cy="3848186"/>
          </a:xfrm>
          <a:prstGeom prst="rect">
            <a:avLst/>
          </a:prstGeom>
        </p:spPr>
        <p:txBody>
          <a:bodyPr vert="horz" lIns="90066" tIns="45033" rIns="90066" bIns="4503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1" y="9284044"/>
            <a:ext cx="2913806" cy="490194"/>
          </a:xfrm>
          <a:prstGeom prst="rect">
            <a:avLst/>
          </a:prstGeom>
        </p:spPr>
        <p:txBody>
          <a:bodyPr vert="horz" lIns="90066" tIns="45033" rIns="90066" bIns="45033" rtlCol="0" anchor="b"/>
          <a:lstStyle>
            <a:lvl1pPr algn="l">
              <a:defRPr sz="1100"/>
            </a:lvl1pPr>
          </a:lstStyle>
          <a:p>
            <a:endParaRPr lang="en-NZ" dirty="0"/>
          </a:p>
        </p:txBody>
      </p:sp>
      <p:sp>
        <p:nvSpPr>
          <p:cNvPr id="7" name="Slide Number Placeholder 6"/>
          <p:cNvSpPr>
            <a:spLocks noGrp="1"/>
          </p:cNvSpPr>
          <p:nvPr>
            <p:ph type="sldNum" sz="quarter" idx="5"/>
          </p:nvPr>
        </p:nvSpPr>
        <p:spPr>
          <a:xfrm>
            <a:off x="3809278" y="9284044"/>
            <a:ext cx="2913806" cy="490194"/>
          </a:xfrm>
          <a:prstGeom prst="rect">
            <a:avLst/>
          </a:prstGeom>
        </p:spPr>
        <p:txBody>
          <a:bodyPr vert="horz" lIns="90066" tIns="45033" rIns="90066" bIns="45033" rtlCol="0" anchor="b"/>
          <a:lstStyle>
            <a:lvl1pPr algn="r">
              <a:defRPr sz="1100"/>
            </a:lvl1pPr>
          </a:lstStyle>
          <a:p>
            <a:fld id="{65279E83-55AD-4C61-98BA-89C464EA96D8}" type="slidenum">
              <a:rPr lang="en-NZ" smtClean="0"/>
              <a:t>‹#›</a:t>
            </a:fld>
            <a:endParaRPr lang="en-NZ" dirty="0"/>
          </a:p>
        </p:txBody>
      </p:sp>
    </p:spTree>
    <p:extLst>
      <p:ext uri="{BB962C8B-B14F-4D97-AF65-F5344CB8AC3E}">
        <p14:creationId xmlns:p14="http://schemas.microsoft.com/office/powerpoint/2010/main" val="1564967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191"/>
              </a:spcBef>
              <a:spcAft>
                <a:spcPts val="109"/>
              </a:spcAft>
              <a:tabLst>
                <a:tab pos="623438" algn="l"/>
              </a:tabLst>
            </a:pPr>
            <a:endParaRPr lang="en-NZ" sz="10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p:cNvSpPr>
            <a:spLocks noGrp="1"/>
          </p:cNvSpPr>
          <p:nvPr>
            <p:ph type="sldNum" sz="quarter" idx="5"/>
          </p:nvPr>
        </p:nvSpPr>
        <p:spPr/>
        <p:txBody>
          <a:bodyPr/>
          <a:lstStyle/>
          <a:p>
            <a:pPr defTabSz="623438">
              <a:defRPr/>
            </a:pPr>
            <a:fld id="{5F346522-C387-4F2F-BCF0-871E7F5E6A9F}" type="slidenum">
              <a:rPr lang="en-NZ" sz="800">
                <a:solidFill>
                  <a:prstClr val="black"/>
                </a:solidFill>
                <a:latin typeface="Calibri"/>
              </a:rPr>
              <a:pPr defTabSz="623438">
                <a:defRPr/>
              </a:pPr>
              <a:t>1</a:t>
            </a:fld>
            <a:endParaRPr lang="en-NZ" sz="800" dirty="0">
              <a:solidFill>
                <a:prstClr val="black"/>
              </a:solidFill>
              <a:latin typeface="Calibri"/>
            </a:endParaRPr>
          </a:p>
        </p:txBody>
      </p:sp>
    </p:spTree>
    <p:extLst>
      <p:ext uri="{BB962C8B-B14F-4D97-AF65-F5344CB8AC3E}">
        <p14:creationId xmlns:p14="http://schemas.microsoft.com/office/powerpoint/2010/main" val="15995871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B04705-57E4-D1AA-D766-8EF30E08729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E5F553-E8FA-8A48-2C17-B713CF4CE53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157CEF9-4418-72E2-3239-4459F8AA6DF7}"/>
              </a:ext>
            </a:extLst>
          </p:cNvPr>
          <p:cNvSpPr>
            <a:spLocks noGrp="1"/>
          </p:cNvSpPr>
          <p:nvPr>
            <p:ph type="body" idx="1"/>
          </p:nvPr>
        </p:nvSpPr>
        <p:spPr/>
        <p:txBody>
          <a:bodyPr/>
          <a:lstStyle/>
          <a:p>
            <a:pPr>
              <a:spcBef>
                <a:spcPts val="130"/>
              </a:spcBef>
              <a:spcAft>
                <a:spcPts val="74"/>
              </a:spcAft>
              <a:tabLst>
                <a:tab pos="425060" algn="l"/>
              </a:tabLst>
            </a:pPr>
            <a:endParaRPr lang="en-NZ" sz="7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4225389B-29B0-B1D2-5263-BE2CFA4C7C6F}"/>
              </a:ext>
            </a:extLst>
          </p:cNvPr>
          <p:cNvSpPr>
            <a:spLocks noGrp="1"/>
          </p:cNvSpPr>
          <p:nvPr>
            <p:ph type="sldNum" sz="quarter" idx="5"/>
          </p:nvPr>
        </p:nvSpPr>
        <p:spPr/>
        <p:txBody>
          <a:bodyPr/>
          <a:lstStyle/>
          <a:p>
            <a:pPr defTabSz="425060">
              <a:defRPr/>
            </a:pPr>
            <a:fld id="{5F346522-C387-4F2F-BCF0-871E7F5E6A9F}" type="slidenum">
              <a:rPr lang="en-NZ" sz="500">
                <a:solidFill>
                  <a:prstClr val="black"/>
                </a:solidFill>
                <a:latin typeface="Calibri"/>
              </a:rPr>
              <a:pPr defTabSz="425060">
                <a:defRPr/>
              </a:pPr>
              <a:t>5</a:t>
            </a:fld>
            <a:endParaRPr lang="en-NZ" sz="500" dirty="0">
              <a:solidFill>
                <a:prstClr val="black"/>
              </a:solidFill>
              <a:latin typeface="Calibri"/>
            </a:endParaRPr>
          </a:p>
        </p:txBody>
      </p:sp>
    </p:spTree>
    <p:extLst>
      <p:ext uri="{BB962C8B-B14F-4D97-AF65-F5344CB8AC3E}">
        <p14:creationId xmlns:p14="http://schemas.microsoft.com/office/powerpoint/2010/main" val="40210506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011196-2E29-E8C1-498B-031900EDC04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3770777-5C55-0CCA-34FA-7D8D3838FA5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1A0F3DD-3A49-C719-C36A-BC39912DEACF}"/>
              </a:ext>
            </a:extLst>
          </p:cNvPr>
          <p:cNvSpPr>
            <a:spLocks noGrp="1"/>
          </p:cNvSpPr>
          <p:nvPr>
            <p:ph type="body" idx="1"/>
          </p:nvPr>
        </p:nvSpPr>
        <p:spPr/>
        <p:txBody>
          <a:bodyPr/>
          <a:lstStyle/>
          <a:p>
            <a:pPr>
              <a:spcBef>
                <a:spcPts val="130"/>
              </a:spcBef>
              <a:spcAft>
                <a:spcPts val="74"/>
              </a:spcAft>
              <a:tabLst>
                <a:tab pos="425060" algn="l"/>
              </a:tabLst>
            </a:pPr>
            <a:endParaRPr lang="en-NZ" sz="700" dirty="0">
              <a:latin typeface="Calibri" panose="020F0502020204030204" pitchFamily="34" charset="0"/>
              <a:ea typeface="Calibri" panose="020F0502020204030204" pitchFamily="34" charset="0"/>
              <a:cs typeface="Calibri" panose="020F0502020204030204" pitchFamily="34" charset="0"/>
            </a:endParaRPr>
          </a:p>
        </p:txBody>
      </p:sp>
      <p:sp>
        <p:nvSpPr>
          <p:cNvPr id="4" name="Slide Number Placeholder 3">
            <a:extLst>
              <a:ext uri="{FF2B5EF4-FFF2-40B4-BE49-F238E27FC236}">
                <a16:creationId xmlns:a16="http://schemas.microsoft.com/office/drawing/2014/main" id="{1D14806E-367A-117B-2D27-9375E8C0F570}"/>
              </a:ext>
            </a:extLst>
          </p:cNvPr>
          <p:cNvSpPr>
            <a:spLocks noGrp="1"/>
          </p:cNvSpPr>
          <p:nvPr>
            <p:ph type="sldNum" sz="quarter" idx="5"/>
          </p:nvPr>
        </p:nvSpPr>
        <p:spPr/>
        <p:txBody>
          <a:bodyPr/>
          <a:lstStyle/>
          <a:p>
            <a:pPr defTabSz="425060">
              <a:defRPr/>
            </a:pPr>
            <a:fld id="{5F346522-C387-4F2F-BCF0-871E7F5E6A9F}" type="slidenum">
              <a:rPr lang="en-NZ" sz="500">
                <a:solidFill>
                  <a:prstClr val="black"/>
                </a:solidFill>
                <a:latin typeface="Calibri"/>
              </a:rPr>
              <a:pPr defTabSz="425060">
                <a:defRPr/>
              </a:pPr>
              <a:t>10</a:t>
            </a:fld>
            <a:endParaRPr lang="en-NZ" sz="500" dirty="0">
              <a:solidFill>
                <a:prstClr val="black"/>
              </a:solidFill>
              <a:latin typeface="Calibri"/>
            </a:endParaRPr>
          </a:p>
        </p:txBody>
      </p:sp>
    </p:spTree>
    <p:extLst>
      <p:ext uri="{BB962C8B-B14F-4D97-AF65-F5344CB8AC3E}">
        <p14:creationId xmlns:p14="http://schemas.microsoft.com/office/powerpoint/2010/main" val="362123600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798E2612-1EB8-C02C-C0EA-2B8353D10C21}"/>
              </a:ext>
            </a:extLst>
          </p:cNvPr>
          <p:cNvPicPr>
            <a:picLocks noChangeAspect="1"/>
          </p:cNvPicPr>
          <p:nvPr userDrawn="1"/>
        </p:nvPicPr>
        <p:blipFill>
          <a:blip r:embed="rId2"/>
          <a:stretch>
            <a:fillRect/>
          </a:stretch>
        </p:blipFill>
        <p:spPr>
          <a:xfrm>
            <a:off x="261257" y="228600"/>
            <a:ext cx="11669486" cy="6400801"/>
          </a:xfrm>
          <a:prstGeom prst="rect">
            <a:avLst/>
          </a:prstGeom>
        </p:spPr>
      </p:pic>
      <p:sp>
        <p:nvSpPr>
          <p:cNvPr id="2" name="Rectangle 1">
            <a:extLst>
              <a:ext uri="{FF2B5EF4-FFF2-40B4-BE49-F238E27FC236}">
                <a16:creationId xmlns:a16="http://schemas.microsoft.com/office/drawing/2014/main" id="{DD347891-7147-1893-0270-3A26DFB55E16}"/>
              </a:ext>
            </a:extLst>
          </p:cNvPr>
          <p:cNvSpPr/>
          <p:nvPr userDrawn="1"/>
        </p:nvSpPr>
        <p:spPr>
          <a:xfrm>
            <a:off x="5167086" y="1995715"/>
            <a:ext cx="6763658" cy="4078514"/>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dirty="0"/>
          </a:p>
        </p:txBody>
      </p:sp>
      <p:pic>
        <p:nvPicPr>
          <p:cNvPr id="4" name="Picture 3" descr="A black background with blue text&#10;&#10;Description automatically generated">
            <a:extLst>
              <a:ext uri="{FF2B5EF4-FFF2-40B4-BE49-F238E27FC236}">
                <a16:creationId xmlns:a16="http://schemas.microsoft.com/office/drawing/2014/main" id="{BCC0070D-D249-FA26-96EA-738B41CA9A57}"/>
              </a:ext>
            </a:extLst>
          </p:cNvPr>
          <p:cNvPicPr>
            <a:picLocks noChangeAspect="1"/>
          </p:cNvPicPr>
          <p:nvPr userDrawn="1"/>
        </p:nvPicPr>
        <p:blipFill>
          <a:blip r:embed="rId3"/>
          <a:stretch>
            <a:fillRect/>
          </a:stretch>
        </p:blipFill>
        <p:spPr>
          <a:xfrm>
            <a:off x="5399261" y="2147547"/>
            <a:ext cx="3367677" cy="1243294"/>
          </a:xfrm>
          <a:prstGeom prst="rect">
            <a:avLst/>
          </a:prstGeom>
        </p:spPr>
      </p:pic>
      <p:sp>
        <p:nvSpPr>
          <p:cNvPr id="5" name="Rectangle 4">
            <a:extLst>
              <a:ext uri="{FF2B5EF4-FFF2-40B4-BE49-F238E27FC236}">
                <a16:creationId xmlns:a16="http://schemas.microsoft.com/office/drawing/2014/main" id="{CD1797DF-86C0-CCA1-4B35-A864EC43C052}"/>
              </a:ext>
            </a:extLst>
          </p:cNvPr>
          <p:cNvSpPr/>
          <p:nvPr userDrawn="1"/>
        </p:nvSpPr>
        <p:spPr>
          <a:xfrm>
            <a:off x="6454273" y="5336177"/>
            <a:ext cx="5742000" cy="36000"/>
          </a:xfrm>
          <a:prstGeom prst="rect">
            <a:avLst/>
          </a:prstGeom>
          <a:gradFill>
            <a:gsLst>
              <a:gs pos="100000">
                <a:srgbClr val="F58220"/>
              </a:gs>
              <a:gs pos="75000">
                <a:srgbClr val="FFE100"/>
              </a:gs>
              <a:gs pos="50000">
                <a:srgbClr val="80C342"/>
              </a:gs>
              <a:gs pos="25000">
                <a:srgbClr val="00ABC5"/>
              </a:gs>
              <a:gs pos="0">
                <a:srgbClr val="005EA1"/>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dirty="0"/>
          </a:p>
        </p:txBody>
      </p:sp>
      <p:sp>
        <p:nvSpPr>
          <p:cNvPr id="11" name="Title 10">
            <a:extLst>
              <a:ext uri="{FF2B5EF4-FFF2-40B4-BE49-F238E27FC236}">
                <a16:creationId xmlns:a16="http://schemas.microsoft.com/office/drawing/2014/main" id="{2B43D11F-FFCB-7BD9-C529-A785751E5DD0}"/>
              </a:ext>
            </a:extLst>
          </p:cNvPr>
          <p:cNvSpPr>
            <a:spLocks noGrp="1"/>
          </p:cNvSpPr>
          <p:nvPr>
            <p:ph type="title" hasCustomPrompt="1"/>
          </p:nvPr>
        </p:nvSpPr>
        <p:spPr>
          <a:xfrm>
            <a:off x="6454273" y="4094850"/>
            <a:ext cx="5428345" cy="1052596"/>
          </a:xfrm>
          <a:prstGeom prst="rect">
            <a:avLst/>
          </a:prstGeom>
        </p:spPr>
        <p:txBody>
          <a:bodyPr lIns="0" tIns="0" rIns="0" bIns="0" anchor="b">
            <a:spAutoFit/>
          </a:bodyPr>
          <a:lstStyle>
            <a:lvl1pPr>
              <a:defRPr sz="3800" b="1">
                <a:solidFill>
                  <a:schemeClr val="accent3"/>
                </a:solidFill>
              </a:defRPr>
            </a:lvl1pPr>
          </a:lstStyle>
          <a:p>
            <a:r>
              <a:rPr lang="en-US" dirty="0"/>
              <a:t>Click to edit Master title style	</a:t>
            </a:r>
            <a:endParaRPr lang="en-NZ" dirty="0"/>
          </a:p>
        </p:txBody>
      </p:sp>
      <p:sp>
        <p:nvSpPr>
          <p:cNvPr id="14" name="Text Placeholder 13">
            <a:extLst>
              <a:ext uri="{FF2B5EF4-FFF2-40B4-BE49-F238E27FC236}">
                <a16:creationId xmlns:a16="http://schemas.microsoft.com/office/drawing/2014/main" id="{56BF2325-0F11-1E06-6FDE-B0E83B8C15AF}"/>
              </a:ext>
            </a:extLst>
          </p:cNvPr>
          <p:cNvSpPr>
            <a:spLocks noGrp="1"/>
          </p:cNvSpPr>
          <p:nvPr>
            <p:ph type="body" sz="quarter" idx="10" hasCustomPrompt="1"/>
          </p:nvPr>
        </p:nvSpPr>
        <p:spPr>
          <a:xfrm>
            <a:off x="6454275" y="5564188"/>
            <a:ext cx="2458720" cy="287337"/>
          </a:xfrm>
          <a:prstGeom prst="rect">
            <a:avLst/>
          </a:prstGeom>
        </p:spPr>
        <p:txBody>
          <a:bodyPr lIns="0" tIns="0" rIns="0" bIns="0"/>
          <a:lstStyle>
            <a:lvl1pPr marL="0" indent="0">
              <a:buNone/>
              <a:defRPr sz="1800" b="1">
                <a:solidFill>
                  <a:schemeClr val="accent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NZ" dirty="0"/>
              <a:t>April 2024</a:t>
            </a:r>
          </a:p>
        </p:txBody>
      </p:sp>
    </p:spTree>
    <p:extLst>
      <p:ext uri="{BB962C8B-B14F-4D97-AF65-F5344CB8AC3E}">
        <p14:creationId xmlns:p14="http://schemas.microsoft.com/office/powerpoint/2010/main" val="3368936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3FF9F-2ABD-827A-A889-E94FE2DEF29A}"/>
              </a:ext>
            </a:extLst>
          </p:cNvPr>
          <p:cNvSpPr>
            <a:spLocks noGrp="1"/>
          </p:cNvSpPr>
          <p:nvPr>
            <p:ph type="title"/>
          </p:nvPr>
        </p:nvSpPr>
        <p:spPr>
          <a:xfrm>
            <a:off x="838200" y="365126"/>
            <a:ext cx="10515600" cy="1001762"/>
          </a:xfrm>
        </p:spPr>
        <p:txBody>
          <a:bodyPr lIns="0">
            <a:normAutofit/>
          </a:bodyPr>
          <a:lstStyle>
            <a:lvl1pPr>
              <a:defRPr sz="3200" b="1">
                <a:solidFill>
                  <a:srgbClr val="1F546B"/>
                </a:solidFill>
                <a:latin typeface="Calibri" panose="020F0502020204030204" pitchFamily="34" charset="0"/>
                <a:ea typeface="Calibri" panose="020F0502020204030204" pitchFamily="34" charset="0"/>
                <a:cs typeface="Calibri" panose="020F0502020204030204" pitchFamily="34" charset="0"/>
              </a:defRPr>
            </a:lvl1pPr>
          </a:lstStyle>
          <a:p>
            <a:r>
              <a:rPr lang="en-US" dirty="0"/>
              <a:t>Click to edit Master title style</a:t>
            </a:r>
            <a:endParaRPr lang="en-NZ" dirty="0"/>
          </a:p>
        </p:txBody>
      </p:sp>
      <p:sp>
        <p:nvSpPr>
          <p:cNvPr id="3" name="Content Placeholder 2">
            <a:extLst>
              <a:ext uri="{FF2B5EF4-FFF2-40B4-BE49-F238E27FC236}">
                <a16:creationId xmlns:a16="http://schemas.microsoft.com/office/drawing/2014/main" id="{08A362C4-A000-B1EC-FD32-FBF668C0E9BF}"/>
              </a:ext>
            </a:extLst>
          </p:cNvPr>
          <p:cNvSpPr>
            <a:spLocks noGrp="1"/>
          </p:cNvSpPr>
          <p:nvPr>
            <p:ph idx="1"/>
          </p:nvPr>
        </p:nvSpPr>
        <p:spPr/>
        <p:txBody>
          <a:bodyPr lIns="0">
            <a:normAutofit/>
          </a:bodyPr>
          <a:lstStyle>
            <a:lvl1pPr>
              <a:defRPr sz="1600">
                <a:latin typeface="Calibri" panose="020F0502020204030204" pitchFamily="34" charset="0"/>
                <a:ea typeface="Calibri" panose="020F0502020204030204" pitchFamily="34" charset="0"/>
                <a:cs typeface="Calibri" panose="020F0502020204030204" pitchFamily="34" charset="0"/>
              </a:defRPr>
            </a:lvl1pPr>
            <a:lvl2pPr>
              <a:defRPr sz="1600">
                <a:latin typeface="Calibri" panose="020F0502020204030204" pitchFamily="34" charset="0"/>
                <a:ea typeface="Calibri" panose="020F0502020204030204" pitchFamily="34" charset="0"/>
                <a:cs typeface="Calibri" panose="020F0502020204030204" pitchFamily="34" charset="0"/>
              </a:defRPr>
            </a:lvl2pPr>
            <a:lvl3pPr>
              <a:defRPr sz="1600">
                <a:latin typeface="Calibri" panose="020F0502020204030204" pitchFamily="34" charset="0"/>
                <a:ea typeface="Calibri" panose="020F0502020204030204" pitchFamily="34" charset="0"/>
                <a:cs typeface="Calibri" panose="020F0502020204030204" pitchFamily="34" charset="0"/>
              </a:defRPr>
            </a:lvl3pPr>
            <a:lvl4pPr>
              <a:defRPr sz="1600">
                <a:latin typeface="Calibri" panose="020F0502020204030204" pitchFamily="34" charset="0"/>
                <a:ea typeface="Calibri" panose="020F0502020204030204" pitchFamily="34" charset="0"/>
                <a:cs typeface="Calibri" panose="020F0502020204030204" pitchFamily="34" charset="0"/>
              </a:defRPr>
            </a:lvl4pPr>
            <a:lvl5pPr>
              <a:defRPr sz="1600">
                <a:latin typeface="Calibri" panose="020F0502020204030204" pitchFamily="34" charset="0"/>
                <a:ea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NZ" dirty="0"/>
          </a:p>
        </p:txBody>
      </p:sp>
      <p:sp>
        <p:nvSpPr>
          <p:cNvPr id="7" name="Slide Number Placeholder 6">
            <a:extLst>
              <a:ext uri="{FF2B5EF4-FFF2-40B4-BE49-F238E27FC236}">
                <a16:creationId xmlns:a16="http://schemas.microsoft.com/office/drawing/2014/main" id="{1F5E8970-770A-FF79-009C-432005F9A720}"/>
              </a:ext>
            </a:extLst>
          </p:cNvPr>
          <p:cNvSpPr>
            <a:spLocks noGrp="1"/>
          </p:cNvSpPr>
          <p:nvPr>
            <p:ph type="sldNum" sz="quarter" idx="12"/>
          </p:nvPr>
        </p:nvSpPr>
        <p:spPr>
          <a:xfrm>
            <a:off x="8610600" y="6356350"/>
            <a:ext cx="2743200" cy="365125"/>
          </a:xfrm>
        </p:spPr>
        <p:txBody>
          <a:bodyPr/>
          <a:lstStyle>
            <a:lvl1pPr>
              <a:defRPr>
                <a:latin typeface="Calibri" panose="020F0502020204030204" pitchFamily="34" charset="0"/>
                <a:ea typeface="Calibri" panose="020F0502020204030204" pitchFamily="34" charset="0"/>
                <a:cs typeface="Calibri" panose="020F0502020204030204" pitchFamily="34" charset="0"/>
              </a:defRPr>
            </a:lvl1pPr>
          </a:lstStyle>
          <a:p>
            <a:fld id="{75A61F39-DF19-4D59-A9BA-FBE6C2F24BDD}" type="slidenum">
              <a:rPr lang="en-NZ" smtClean="0"/>
              <a:pPr/>
              <a:t>‹#›</a:t>
            </a:fld>
            <a:endParaRPr lang="en-NZ" dirty="0"/>
          </a:p>
        </p:txBody>
      </p:sp>
    </p:spTree>
    <p:extLst>
      <p:ext uri="{BB962C8B-B14F-4D97-AF65-F5344CB8AC3E}">
        <p14:creationId xmlns:p14="http://schemas.microsoft.com/office/powerpoint/2010/main" val="3428032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Title Slide">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2B43D11F-FFCB-7BD9-C529-A785751E5DD0}"/>
              </a:ext>
            </a:extLst>
          </p:cNvPr>
          <p:cNvSpPr>
            <a:spLocks noGrp="1"/>
          </p:cNvSpPr>
          <p:nvPr>
            <p:ph type="title" hasCustomPrompt="1"/>
          </p:nvPr>
        </p:nvSpPr>
        <p:spPr>
          <a:xfrm>
            <a:off x="6454273" y="4094850"/>
            <a:ext cx="5428345" cy="1052596"/>
          </a:xfrm>
          <a:prstGeom prst="rect">
            <a:avLst/>
          </a:prstGeom>
        </p:spPr>
        <p:txBody>
          <a:bodyPr lIns="0" tIns="0" rIns="0" bIns="0" anchor="b">
            <a:spAutoFit/>
          </a:bodyPr>
          <a:lstStyle>
            <a:lvl1pPr>
              <a:defRPr sz="3800" b="1">
                <a:solidFill>
                  <a:schemeClr val="accent3"/>
                </a:solidFill>
              </a:defRPr>
            </a:lvl1pPr>
          </a:lstStyle>
          <a:p>
            <a:r>
              <a:rPr lang="en-US" dirty="0"/>
              <a:t>Click to edit Master title style	</a:t>
            </a:r>
            <a:endParaRPr lang="en-NZ" dirty="0"/>
          </a:p>
        </p:txBody>
      </p:sp>
      <p:sp>
        <p:nvSpPr>
          <p:cNvPr id="14" name="Text Placeholder 13">
            <a:extLst>
              <a:ext uri="{FF2B5EF4-FFF2-40B4-BE49-F238E27FC236}">
                <a16:creationId xmlns:a16="http://schemas.microsoft.com/office/drawing/2014/main" id="{56BF2325-0F11-1E06-6FDE-B0E83B8C15AF}"/>
              </a:ext>
            </a:extLst>
          </p:cNvPr>
          <p:cNvSpPr>
            <a:spLocks noGrp="1"/>
          </p:cNvSpPr>
          <p:nvPr>
            <p:ph type="body" sz="quarter" idx="10" hasCustomPrompt="1"/>
          </p:nvPr>
        </p:nvSpPr>
        <p:spPr>
          <a:xfrm>
            <a:off x="6454275" y="5564188"/>
            <a:ext cx="2458720" cy="287337"/>
          </a:xfrm>
          <a:prstGeom prst="rect">
            <a:avLst/>
          </a:prstGeom>
        </p:spPr>
        <p:txBody>
          <a:bodyPr lIns="0" tIns="0" rIns="0" bIns="0"/>
          <a:lstStyle>
            <a:lvl1pPr marL="0" indent="0">
              <a:buNone/>
              <a:defRPr sz="1800" b="1">
                <a:solidFill>
                  <a:schemeClr val="accent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NZ" dirty="0"/>
              <a:t>date</a:t>
            </a:r>
          </a:p>
        </p:txBody>
      </p:sp>
    </p:spTree>
    <p:extLst>
      <p:ext uri="{BB962C8B-B14F-4D97-AF65-F5344CB8AC3E}">
        <p14:creationId xmlns:p14="http://schemas.microsoft.com/office/powerpoint/2010/main" val="4082099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6" name="Title 10">
            <a:extLst>
              <a:ext uri="{FF2B5EF4-FFF2-40B4-BE49-F238E27FC236}">
                <a16:creationId xmlns:a16="http://schemas.microsoft.com/office/drawing/2014/main" id="{A7564F93-8EE4-DE93-D3B2-C65C4FFD8BB6}"/>
              </a:ext>
            </a:extLst>
          </p:cNvPr>
          <p:cNvSpPr>
            <a:spLocks noGrp="1"/>
          </p:cNvSpPr>
          <p:nvPr>
            <p:ph type="title" hasCustomPrompt="1"/>
          </p:nvPr>
        </p:nvSpPr>
        <p:spPr>
          <a:xfrm>
            <a:off x="2290812" y="3639749"/>
            <a:ext cx="7459579" cy="1329595"/>
          </a:xfrm>
          <a:prstGeom prst="rect">
            <a:avLst/>
          </a:prstGeom>
        </p:spPr>
        <p:txBody>
          <a:bodyPr wrap="square" lIns="0" tIns="0" rIns="0" bIns="0" anchor="b">
            <a:spAutoFit/>
          </a:bodyPr>
          <a:lstStyle>
            <a:lvl1pPr>
              <a:defRPr sz="4800" b="1">
                <a:solidFill>
                  <a:schemeClr val="accent3"/>
                </a:solidFill>
              </a:defRPr>
            </a:lvl1pPr>
          </a:lstStyle>
          <a:p>
            <a:r>
              <a:rPr lang="en-US" dirty="0"/>
              <a:t>Click to edit Master title style	</a:t>
            </a:r>
            <a:endParaRPr lang="en-NZ" dirty="0"/>
          </a:p>
        </p:txBody>
      </p:sp>
    </p:spTree>
    <p:extLst>
      <p:ext uri="{BB962C8B-B14F-4D97-AF65-F5344CB8AC3E}">
        <p14:creationId xmlns:p14="http://schemas.microsoft.com/office/powerpoint/2010/main" val="7872877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sp>
        <p:nvSpPr>
          <p:cNvPr id="10" name="Title 10">
            <a:extLst>
              <a:ext uri="{FF2B5EF4-FFF2-40B4-BE49-F238E27FC236}">
                <a16:creationId xmlns:a16="http://schemas.microsoft.com/office/drawing/2014/main" id="{1CAC996D-72CA-00D7-CAD3-CCB4B6C04A43}"/>
              </a:ext>
            </a:extLst>
          </p:cNvPr>
          <p:cNvSpPr>
            <a:spLocks noGrp="1"/>
          </p:cNvSpPr>
          <p:nvPr>
            <p:ph type="title" hasCustomPrompt="1"/>
          </p:nvPr>
        </p:nvSpPr>
        <p:spPr>
          <a:xfrm>
            <a:off x="2290812" y="3639749"/>
            <a:ext cx="7459579" cy="1329595"/>
          </a:xfrm>
          <a:prstGeom prst="rect">
            <a:avLst/>
          </a:prstGeom>
        </p:spPr>
        <p:txBody>
          <a:bodyPr wrap="square" lIns="0" tIns="0" rIns="0" bIns="0" anchor="b">
            <a:spAutoFit/>
          </a:bodyPr>
          <a:lstStyle>
            <a:lvl1pPr>
              <a:defRPr sz="4800" b="1">
                <a:solidFill>
                  <a:schemeClr val="accent3"/>
                </a:solidFill>
              </a:defRPr>
            </a:lvl1pPr>
          </a:lstStyle>
          <a:p>
            <a:r>
              <a:rPr lang="en-US" dirty="0"/>
              <a:t>Click to edit Master title style	</a:t>
            </a:r>
            <a:endParaRPr lang="en-NZ" dirty="0"/>
          </a:p>
        </p:txBody>
      </p:sp>
    </p:spTree>
    <p:extLst>
      <p:ext uri="{BB962C8B-B14F-4D97-AF65-F5344CB8AC3E}">
        <p14:creationId xmlns:p14="http://schemas.microsoft.com/office/powerpoint/2010/main" val="609807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4" name="Title 10">
            <a:extLst>
              <a:ext uri="{FF2B5EF4-FFF2-40B4-BE49-F238E27FC236}">
                <a16:creationId xmlns:a16="http://schemas.microsoft.com/office/drawing/2014/main" id="{C0E1894E-2C46-723C-0BA7-047032DE3B12}"/>
              </a:ext>
            </a:extLst>
          </p:cNvPr>
          <p:cNvSpPr>
            <a:spLocks noGrp="1"/>
          </p:cNvSpPr>
          <p:nvPr>
            <p:ph type="title" hasCustomPrompt="1"/>
          </p:nvPr>
        </p:nvSpPr>
        <p:spPr>
          <a:xfrm>
            <a:off x="481547" y="538616"/>
            <a:ext cx="8075312" cy="387798"/>
          </a:xfrm>
          <a:prstGeom prst="rect">
            <a:avLst/>
          </a:prstGeom>
        </p:spPr>
        <p:txBody>
          <a:bodyPr wrap="square" lIns="0" tIns="0" rIns="0" bIns="0" anchor="b">
            <a:spAutoFit/>
          </a:bodyPr>
          <a:lstStyle>
            <a:lvl1pPr>
              <a:defRPr sz="2800" b="1">
                <a:solidFill>
                  <a:schemeClr val="accent3"/>
                </a:solidFill>
              </a:defRPr>
            </a:lvl1pPr>
          </a:lstStyle>
          <a:p>
            <a:r>
              <a:rPr lang="en-US" dirty="0"/>
              <a:t>Click to edit Master title style	</a:t>
            </a:r>
            <a:endParaRPr lang="en-NZ" dirty="0"/>
          </a:p>
        </p:txBody>
      </p:sp>
      <p:sp>
        <p:nvSpPr>
          <p:cNvPr id="6" name="Slide Number Placeholder 3">
            <a:extLst>
              <a:ext uri="{FF2B5EF4-FFF2-40B4-BE49-F238E27FC236}">
                <a16:creationId xmlns:a16="http://schemas.microsoft.com/office/drawing/2014/main" id="{7F166B54-48D7-2945-AC6B-6EF99C11FEF5}"/>
              </a:ext>
            </a:extLst>
          </p:cNvPr>
          <p:cNvSpPr>
            <a:spLocks noGrp="1"/>
          </p:cNvSpPr>
          <p:nvPr>
            <p:ph type="sldNum" sz="quarter" idx="4"/>
          </p:nvPr>
        </p:nvSpPr>
        <p:spPr>
          <a:xfrm>
            <a:off x="11304070" y="6461969"/>
            <a:ext cx="458002" cy="153888"/>
          </a:xfrm>
          <a:prstGeom prst="rect">
            <a:avLst/>
          </a:prstGeom>
        </p:spPr>
        <p:txBody>
          <a:bodyPr vert="horz" lIns="0" tIns="0" rIns="0" bIns="0" rtlCol="0" anchor="ctr">
            <a:spAutoFit/>
          </a:bodyPr>
          <a:lstStyle>
            <a:lvl1pPr algn="r">
              <a:defRPr sz="1000" b="1">
                <a:solidFill>
                  <a:schemeClr val="accent1"/>
                </a:solidFill>
              </a:defRPr>
            </a:lvl1pPr>
          </a:lstStyle>
          <a:p>
            <a:fld id="{530BBEC6-FFE9-4FE3-8886-87558F9688C8}" type="slidenum">
              <a:rPr lang="en-NZ" smtClean="0"/>
              <a:pPr/>
              <a:t>‹#›</a:t>
            </a:fld>
            <a:endParaRPr lang="en-NZ" dirty="0"/>
          </a:p>
        </p:txBody>
      </p:sp>
    </p:spTree>
    <p:extLst>
      <p:ext uri="{BB962C8B-B14F-4D97-AF65-F5344CB8AC3E}">
        <p14:creationId xmlns:p14="http://schemas.microsoft.com/office/powerpoint/2010/main" val="4213200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2_Custom Layout">
    <p:spTree>
      <p:nvGrpSpPr>
        <p:cNvPr id="1" name=""/>
        <p:cNvGrpSpPr/>
        <p:nvPr/>
      </p:nvGrpSpPr>
      <p:grpSpPr>
        <a:xfrm>
          <a:off x="0" y="0"/>
          <a:ext cx="0" cy="0"/>
          <a:chOff x="0" y="0"/>
          <a:chExt cx="0" cy="0"/>
        </a:xfrm>
      </p:grpSpPr>
      <p:sp>
        <p:nvSpPr>
          <p:cNvPr id="5" name="Title 10">
            <a:extLst>
              <a:ext uri="{FF2B5EF4-FFF2-40B4-BE49-F238E27FC236}">
                <a16:creationId xmlns:a16="http://schemas.microsoft.com/office/drawing/2014/main" id="{6B64B2BC-C410-A4D4-9B5D-D868437A9A8C}"/>
              </a:ext>
            </a:extLst>
          </p:cNvPr>
          <p:cNvSpPr>
            <a:spLocks noGrp="1"/>
          </p:cNvSpPr>
          <p:nvPr>
            <p:ph type="title" hasCustomPrompt="1"/>
          </p:nvPr>
        </p:nvSpPr>
        <p:spPr>
          <a:xfrm>
            <a:off x="481547" y="538616"/>
            <a:ext cx="8075312" cy="387798"/>
          </a:xfrm>
          <a:prstGeom prst="rect">
            <a:avLst/>
          </a:prstGeom>
        </p:spPr>
        <p:txBody>
          <a:bodyPr wrap="square" lIns="0" tIns="0" rIns="0" bIns="0" anchor="b">
            <a:spAutoFit/>
          </a:bodyPr>
          <a:lstStyle>
            <a:lvl1pPr>
              <a:defRPr sz="2800" b="1">
                <a:solidFill>
                  <a:schemeClr val="accent3"/>
                </a:solidFill>
              </a:defRPr>
            </a:lvl1pPr>
          </a:lstStyle>
          <a:p>
            <a:r>
              <a:rPr lang="en-US" dirty="0"/>
              <a:t>Click to edit Master title style	</a:t>
            </a:r>
            <a:endParaRPr lang="en-NZ" dirty="0"/>
          </a:p>
        </p:txBody>
      </p:sp>
      <p:sp>
        <p:nvSpPr>
          <p:cNvPr id="9" name="Slide Number Placeholder 3">
            <a:extLst>
              <a:ext uri="{FF2B5EF4-FFF2-40B4-BE49-F238E27FC236}">
                <a16:creationId xmlns:a16="http://schemas.microsoft.com/office/drawing/2014/main" id="{6E6E2A99-EBE6-F12A-3D66-35E5548BDF72}"/>
              </a:ext>
            </a:extLst>
          </p:cNvPr>
          <p:cNvSpPr>
            <a:spLocks noGrp="1"/>
          </p:cNvSpPr>
          <p:nvPr>
            <p:ph type="sldNum" sz="quarter" idx="4"/>
          </p:nvPr>
        </p:nvSpPr>
        <p:spPr>
          <a:xfrm>
            <a:off x="11304070" y="6461969"/>
            <a:ext cx="458002" cy="153888"/>
          </a:xfrm>
          <a:prstGeom prst="rect">
            <a:avLst/>
          </a:prstGeom>
        </p:spPr>
        <p:txBody>
          <a:bodyPr vert="horz" lIns="0" tIns="0" rIns="0" bIns="0" rtlCol="0" anchor="ctr">
            <a:spAutoFit/>
          </a:bodyPr>
          <a:lstStyle>
            <a:lvl1pPr algn="r">
              <a:defRPr sz="1000" b="1">
                <a:solidFill>
                  <a:schemeClr val="accent1"/>
                </a:solidFill>
              </a:defRPr>
            </a:lvl1pPr>
          </a:lstStyle>
          <a:p>
            <a:fld id="{530BBEC6-FFE9-4FE3-8886-87558F9688C8}" type="slidenum">
              <a:rPr lang="en-NZ" smtClean="0"/>
              <a:pPr/>
              <a:t>‹#›</a:t>
            </a:fld>
            <a:endParaRPr lang="en-NZ" dirty="0"/>
          </a:p>
        </p:txBody>
      </p:sp>
    </p:spTree>
    <p:extLst>
      <p:ext uri="{BB962C8B-B14F-4D97-AF65-F5344CB8AC3E}">
        <p14:creationId xmlns:p14="http://schemas.microsoft.com/office/powerpoint/2010/main" val="310776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3_Custom Layout">
    <p:spTree>
      <p:nvGrpSpPr>
        <p:cNvPr id="1" name=""/>
        <p:cNvGrpSpPr/>
        <p:nvPr/>
      </p:nvGrpSpPr>
      <p:grpSpPr>
        <a:xfrm>
          <a:off x="0" y="0"/>
          <a:ext cx="0" cy="0"/>
          <a:chOff x="0" y="0"/>
          <a:chExt cx="0" cy="0"/>
        </a:xfrm>
      </p:grpSpPr>
      <p:sp>
        <p:nvSpPr>
          <p:cNvPr id="5" name="Title 10">
            <a:extLst>
              <a:ext uri="{FF2B5EF4-FFF2-40B4-BE49-F238E27FC236}">
                <a16:creationId xmlns:a16="http://schemas.microsoft.com/office/drawing/2014/main" id="{6B64B2BC-C410-A4D4-9B5D-D868437A9A8C}"/>
              </a:ext>
            </a:extLst>
          </p:cNvPr>
          <p:cNvSpPr>
            <a:spLocks noGrp="1"/>
          </p:cNvSpPr>
          <p:nvPr>
            <p:ph type="title" hasCustomPrompt="1"/>
          </p:nvPr>
        </p:nvSpPr>
        <p:spPr>
          <a:xfrm>
            <a:off x="481547" y="1241250"/>
            <a:ext cx="2925796" cy="1163395"/>
          </a:xfrm>
          <a:prstGeom prst="rect">
            <a:avLst/>
          </a:prstGeom>
        </p:spPr>
        <p:txBody>
          <a:bodyPr wrap="square" lIns="0" tIns="0" rIns="0" bIns="0" anchor="b">
            <a:spAutoFit/>
          </a:bodyPr>
          <a:lstStyle>
            <a:lvl1pPr>
              <a:defRPr sz="2800" b="1">
                <a:solidFill>
                  <a:schemeClr val="accent3"/>
                </a:solidFill>
              </a:defRPr>
            </a:lvl1pPr>
          </a:lstStyle>
          <a:p>
            <a:r>
              <a:rPr lang="en-US" dirty="0"/>
              <a:t>Click to edit Master title style	</a:t>
            </a:r>
            <a:endParaRPr lang="en-NZ" dirty="0"/>
          </a:p>
        </p:txBody>
      </p:sp>
      <p:sp>
        <p:nvSpPr>
          <p:cNvPr id="9" name="Slide Number Placeholder 3">
            <a:extLst>
              <a:ext uri="{FF2B5EF4-FFF2-40B4-BE49-F238E27FC236}">
                <a16:creationId xmlns:a16="http://schemas.microsoft.com/office/drawing/2014/main" id="{6E6E2A99-EBE6-F12A-3D66-35E5548BDF72}"/>
              </a:ext>
            </a:extLst>
          </p:cNvPr>
          <p:cNvSpPr>
            <a:spLocks noGrp="1"/>
          </p:cNvSpPr>
          <p:nvPr>
            <p:ph type="sldNum" sz="quarter" idx="4"/>
          </p:nvPr>
        </p:nvSpPr>
        <p:spPr>
          <a:xfrm>
            <a:off x="11304070" y="6461969"/>
            <a:ext cx="458002" cy="153888"/>
          </a:xfrm>
          <a:prstGeom prst="rect">
            <a:avLst/>
          </a:prstGeom>
        </p:spPr>
        <p:txBody>
          <a:bodyPr vert="horz" lIns="0" tIns="0" rIns="0" bIns="0" rtlCol="0" anchor="ctr">
            <a:spAutoFit/>
          </a:bodyPr>
          <a:lstStyle>
            <a:lvl1pPr algn="r">
              <a:defRPr sz="1000" b="1">
                <a:solidFill>
                  <a:schemeClr val="accent1"/>
                </a:solidFill>
              </a:defRPr>
            </a:lvl1pPr>
          </a:lstStyle>
          <a:p>
            <a:fld id="{530BBEC6-FFE9-4FE3-8886-87558F9688C8}" type="slidenum">
              <a:rPr lang="en-NZ" smtClean="0"/>
              <a:pPr/>
              <a:t>‹#›</a:t>
            </a:fld>
            <a:endParaRPr lang="en-NZ" dirty="0"/>
          </a:p>
        </p:txBody>
      </p:sp>
      <p:sp>
        <p:nvSpPr>
          <p:cNvPr id="3" name="Text Placeholder 2">
            <a:extLst>
              <a:ext uri="{FF2B5EF4-FFF2-40B4-BE49-F238E27FC236}">
                <a16:creationId xmlns:a16="http://schemas.microsoft.com/office/drawing/2014/main" id="{0BF69C60-4A5D-2B0B-0269-2F4B5B425753}"/>
              </a:ext>
            </a:extLst>
          </p:cNvPr>
          <p:cNvSpPr>
            <a:spLocks noGrp="1"/>
          </p:cNvSpPr>
          <p:nvPr>
            <p:ph idx="1"/>
          </p:nvPr>
        </p:nvSpPr>
        <p:spPr>
          <a:xfrm>
            <a:off x="4158114" y="1241250"/>
            <a:ext cx="7603958" cy="4745664"/>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Tree>
    <p:extLst>
      <p:ext uri="{BB962C8B-B14F-4D97-AF65-F5344CB8AC3E}">
        <p14:creationId xmlns:p14="http://schemas.microsoft.com/office/powerpoint/2010/main" val="3185314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6596085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4_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5822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997D16D-D77C-D79A-66C7-8ACB828FB346}"/>
              </a:ext>
            </a:extLst>
          </p:cNvPr>
          <p:cNvSpPr>
            <a:spLocks noGrp="1"/>
          </p:cNvSpPr>
          <p:nvPr>
            <p:ph type="title"/>
          </p:nvPr>
        </p:nvSpPr>
        <p:spPr>
          <a:xfrm>
            <a:off x="838200" y="365125"/>
            <a:ext cx="10515600" cy="1325563"/>
          </a:xfrm>
          <a:prstGeom prst="rect">
            <a:avLst/>
          </a:prstGeom>
        </p:spPr>
        <p:txBody>
          <a:bodyPr vert="horz" lIns="0" tIns="0" rIns="0" bIns="0" rtlCol="0" anchor="ctr">
            <a:normAutofit/>
          </a:bodyPr>
          <a:lstStyle/>
          <a:p>
            <a:r>
              <a:rPr lang="en-US" dirty="0"/>
              <a:t>Click to edit Master title style</a:t>
            </a:r>
            <a:endParaRPr lang="en-NZ" dirty="0"/>
          </a:p>
        </p:txBody>
      </p:sp>
      <p:sp>
        <p:nvSpPr>
          <p:cNvPr id="3" name="Text Placeholder 2">
            <a:extLst>
              <a:ext uri="{FF2B5EF4-FFF2-40B4-BE49-F238E27FC236}">
                <a16:creationId xmlns:a16="http://schemas.microsoft.com/office/drawing/2014/main" id="{656FD27D-8404-FFE7-2ECC-0F58E622B3DC}"/>
              </a:ext>
            </a:extLst>
          </p:cNvPr>
          <p:cNvSpPr>
            <a:spLocks noGrp="1"/>
          </p:cNvSpPr>
          <p:nvPr>
            <p:ph type="body" idx="1"/>
          </p:nvPr>
        </p:nvSpPr>
        <p:spPr>
          <a:xfrm>
            <a:off x="838200" y="1825625"/>
            <a:ext cx="10515600" cy="4351338"/>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Slide Number Placeholder 3">
            <a:extLst>
              <a:ext uri="{FF2B5EF4-FFF2-40B4-BE49-F238E27FC236}">
                <a16:creationId xmlns:a16="http://schemas.microsoft.com/office/drawing/2014/main" id="{0ABEC2D8-0CEC-8B04-6408-0BB40671D3D9}"/>
              </a:ext>
            </a:extLst>
          </p:cNvPr>
          <p:cNvSpPr>
            <a:spLocks noGrp="1"/>
          </p:cNvSpPr>
          <p:nvPr>
            <p:ph type="sldNum" sz="quarter" idx="4"/>
          </p:nvPr>
        </p:nvSpPr>
        <p:spPr>
          <a:xfrm>
            <a:off x="10895798" y="6461969"/>
            <a:ext cx="458002" cy="153888"/>
          </a:xfrm>
          <a:prstGeom prst="rect">
            <a:avLst/>
          </a:prstGeom>
        </p:spPr>
        <p:txBody>
          <a:bodyPr vert="horz" lIns="0" tIns="0" rIns="0" bIns="0" rtlCol="0" anchor="ctr">
            <a:spAutoFit/>
          </a:bodyPr>
          <a:lstStyle>
            <a:lvl1pPr algn="r">
              <a:defRPr sz="1000" b="1">
                <a:solidFill>
                  <a:schemeClr val="accent1"/>
                </a:solidFill>
              </a:defRPr>
            </a:lvl1pPr>
          </a:lstStyle>
          <a:p>
            <a:fld id="{530BBEC6-FFE9-4FE3-8886-87558F9688C8}" type="slidenum">
              <a:rPr lang="en-NZ" smtClean="0"/>
              <a:pPr/>
              <a:t>‹#›</a:t>
            </a:fld>
            <a:endParaRPr lang="en-NZ" dirty="0"/>
          </a:p>
        </p:txBody>
      </p:sp>
    </p:spTree>
    <p:extLst>
      <p:ext uri="{BB962C8B-B14F-4D97-AF65-F5344CB8AC3E}">
        <p14:creationId xmlns:p14="http://schemas.microsoft.com/office/powerpoint/2010/main" val="119988064"/>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3" r:id="rId3"/>
    <p:sldLayoutId id="2147483652" r:id="rId4"/>
    <p:sldLayoutId id="2147483650" r:id="rId5"/>
    <p:sldLayoutId id="2147483655" r:id="rId6"/>
    <p:sldLayoutId id="2147483656" r:id="rId7"/>
    <p:sldLayoutId id="2147483651" r:id="rId8"/>
    <p:sldLayoutId id="2147483657" r:id="rId9"/>
    <p:sldLayoutId id="2147483658" r:id="rId10"/>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7.xml"/><Relationship Id="rId4" Type="http://schemas.openxmlformats.org/officeDocument/2006/relationships/image" Target="../media/image26.emf"/></Relationships>
</file>

<file path=ppt/slides/_rels/slide14.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7.xml"/><Relationship Id="rId4" Type="http://schemas.openxmlformats.org/officeDocument/2006/relationships/image" Target="../media/image29.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0.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 Id="rId5" Type="http://schemas.openxmlformats.org/officeDocument/2006/relationships/image" Target="../media/image11.emf"/><Relationship Id="rId4" Type="http://schemas.openxmlformats.org/officeDocument/2006/relationships/image" Target="../media/image10.emf"/></Relationships>
</file>

<file path=ppt/slides/_rels/slide7.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slideLayout" Target="../slideLayouts/slideLayout7.xml"/><Relationship Id="rId5" Type="http://schemas.openxmlformats.org/officeDocument/2006/relationships/image" Target="../media/image15.emf"/><Relationship Id="rId4" Type="http://schemas.openxmlformats.org/officeDocument/2006/relationships/image" Target="../media/image14.emf"/></Relationships>
</file>

<file path=ppt/slides/_rels/slide8.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7.xml"/><Relationship Id="rId5" Type="http://schemas.openxmlformats.org/officeDocument/2006/relationships/image" Target="../media/image19.emf"/><Relationship Id="rId4" Type="http://schemas.openxmlformats.org/officeDocument/2006/relationships/image" Target="../media/image18.emf"/></Relationships>
</file>

<file path=ppt/slides/_rels/slide9.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image" Target="../media/image20.emf"/><Relationship Id="rId1" Type="http://schemas.openxmlformats.org/officeDocument/2006/relationships/slideLayout" Target="../slideLayouts/slideLayout7.xml"/><Relationship Id="rId5" Type="http://schemas.openxmlformats.org/officeDocument/2006/relationships/image" Target="../media/image23.emf"/><Relationship Id="rId4" Type="http://schemas.openxmlformats.org/officeDocument/2006/relationships/image" Target="../media/image22.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1982663" y="1254753"/>
            <a:ext cx="8208235" cy="2592288"/>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1219170" rtl="0" eaLnBrk="1" fontAlgn="auto" latinLnBrk="0" hangingPunct="1">
              <a:lnSpc>
                <a:spcPct val="100000"/>
              </a:lnSpc>
              <a:spcBef>
                <a:spcPct val="0"/>
              </a:spcBef>
              <a:spcAft>
                <a:spcPts val="0"/>
              </a:spcAft>
              <a:buClrTx/>
              <a:buSzTx/>
              <a:buFontTx/>
              <a:buNone/>
              <a:tabLst/>
              <a:defRPr/>
            </a:pPr>
            <a:r>
              <a:rPr lang="en-NZ" sz="4800" b="1" dirty="0">
                <a:solidFill>
                  <a:srgbClr val="0070C0"/>
                </a:solidFill>
                <a:latin typeface="Calibri"/>
              </a:rPr>
              <a:t>Bay of Plenty Water Done Well</a:t>
            </a:r>
          </a:p>
          <a:p>
            <a:pPr marL="0" marR="0" lvl="0" indent="0" algn="ctr" defTabSz="1219170" rtl="0" eaLnBrk="1" fontAlgn="auto" latinLnBrk="0" hangingPunct="1">
              <a:lnSpc>
                <a:spcPct val="100000"/>
              </a:lnSpc>
              <a:spcBef>
                <a:spcPct val="0"/>
              </a:spcBef>
              <a:spcAft>
                <a:spcPts val="0"/>
              </a:spcAft>
              <a:buClrTx/>
              <a:buSzTx/>
              <a:buFontTx/>
              <a:buNone/>
              <a:tabLst/>
              <a:defRPr/>
            </a:pPr>
            <a:r>
              <a:rPr lang="en-NZ" sz="3200" b="1" dirty="0">
                <a:solidFill>
                  <a:srgbClr val="51A7CC"/>
                </a:solidFill>
                <a:latin typeface="Calibri"/>
              </a:rPr>
              <a:t>Investigating the viability of a Regional Water CCO</a:t>
            </a:r>
            <a:endParaRPr kumimoji="0" lang="en-NZ" sz="3200" b="1" i="0" u="none" strike="noStrike" kern="1200" cap="none" spc="0" normalizeH="0" baseline="0" noProof="0" dirty="0">
              <a:ln>
                <a:noFill/>
              </a:ln>
              <a:solidFill>
                <a:srgbClr val="51A7CC"/>
              </a:solidFill>
              <a:effectLst/>
              <a:uLnTx/>
              <a:uFillTx/>
              <a:latin typeface="Calibri"/>
              <a:ea typeface="+mj-ea"/>
              <a:cs typeface="+mj-cs"/>
            </a:endParaRPr>
          </a:p>
        </p:txBody>
      </p:sp>
      <p:sp>
        <p:nvSpPr>
          <p:cNvPr id="8" name="Rectangle 7"/>
          <p:cNvSpPr/>
          <p:nvPr/>
        </p:nvSpPr>
        <p:spPr>
          <a:xfrm>
            <a:off x="-18438" y="5537200"/>
            <a:ext cx="12210439" cy="1320800"/>
          </a:xfrm>
          <a:prstGeom prst="rect">
            <a:avLst/>
          </a:prstGeom>
          <a:solidFill>
            <a:srgbClr val="0C79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NZ" sz="2400" b="0" i="0" u="none" strike="noStrike" kern="1200" cap="none" spc="0" normalizeH="0" baseline="0" noProof="0" dirty="0">
              <a:ln>
                <a:noFill/>
              </a:ln>
              <a:solidFill>
                <a:prstClr val="white"/>
              </a:solidFill>
              <a:effectLst/>
              <a:uLnTx/>
              <a:uFillTx/>
              <a:latin typeface="Calibri"/>
              <a:ea typeface="+mn-ea"/>
              <a:cs typeface="+mn-cs"/>
            </a:endParaRPr>
          </a:p>
        </p:txBody>
      </p:sp>
      <p:sp>
        <p:nvSpPr>
          <p:cNvPr id="12" name="Title 1"/>
          <p:cNvSpPr txBox="1">
            <a:spLocks/>
          </p:cNvSpPr>
          <p:nvPr/>
        </p:nvSpPr>
        <p:spPr>
          <a:xfrm>
            <a:off x="2438375" y="3652323"/>
            <a:ext cx="7296811" cy="833176"/>
          </a:xfrm>
          <a:prstGeom prst="rect">
            <a:avLst/>
          </a:prstGeom>
        </p:spPr>
        <p:txBody>
          <a:bodyPr vert="horz" lIns="121920" tIns="60960" rIns="121920" bIns="6096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1219170" rtl="0" eaLnBrk="1" fontAlgn="auto" latinLnBrk="0" hangingPunct="1">
              <a:lnSpc>
                <a:spcPct val="100000"/>
              </a:lnSpc>
              <a:spcBef>
                <a:spcPct val="0"/>
              </a:spcBef>
              <a:spcAft>
                <a:spcPts val="0"/>
              </a:spcAft>
              <a:buClrTx/>
              <a:buSzTx/>
              <a:buFontTx/>
              <a:buNone/>
              <a:tabLst/>
              <a:defRPr/>
            </a:pPr>
            <a:r>
              <a:rPr kumimoji="0" lang="en-NZ" sz="2133" b="0" i="0" u="none" strike="noStrike" kern="1200" cap="none" spc="0" normalizeH="0" baseline="0" noProof="0" dirty="0">
                <a:ln>
                  <a:noFill/>
                </a:ln>
                <a:solidFill>
                  <a:prstClr val="black"/>
                </a:solidFill>
                <a:effectLst/>
                <a:uLnTx/>
                <a:uFillTx/>
                <a:latin typeface="Calibri"/>
                <a:ea typeface="+mj-ea"/>
                <a:cs typeface="+mj-cs"/>
              </a:rPr>
              <a:t>12 February 2025</a:t>
            </a:r>
          </a:p>
        </p:txBody>
      </p:sp>
      <p:pic>
        <p:nvPicPr>
          <p:cNvPr id="10" name="Picture 2" descr="T:\Logos\DIA Logo\DIA Logo - Reversed.png">
            <a:extLst>
              <a:ext uri="{FF2B5EF4-FFF2-40B4-BE49-F238E27FC236}">
                <a16:creationId xmlns:a16="http://schemas.microsoft.com/office/drawing/2014/main" id="{C7EAEFE5-21EE-4851-A290-E9DC6DC40A42}"/>
              </a:ext>
            </a:extLst>
          </p:cNvPr>
          <p:cNvPicPr>
            <a:picLocks noChangeAspect="1" noChangeArrowheads="1"/>
          </p:cNvPicPr>
          <p:nvPr/>
        </p:nvPicPr>
        <p:blipFill>
          <a:blip r:embed="rId3" cstate="screen">
            <a:biLevel thresh="50000"/>
            <a:extLst>
              <a:ext uri="{28A0092B-C50C-407E-A947-70E740481C1C}">
                <a14:useLocalDpi xmlns:a14="http://schemas.microsoft.com/office/drawing/2010/main" val="0"/>
              </a:ext>
            </a:extLst>
          </a:blip>
          <a:srcRect/>
          <a:stretch>
            <a:fillRect/>
          </a:stretch>
        </p:blipFill>
        <p:spPr bwMode="auto">
          <a:xfrm>
            <a:off x="9114499" y="5842445"/>
            <a:ext cx="2637235" cy="71031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92542B2E-6794-4A33-BF9C-FED28F737315}"/>
              </a:ext>
            </a:extLst>
          </p:cNvPr>
          <p:cNvPicPr>
            <a:picLocks noChangeAspect="1"/>
          </p:cNvPicPr>
          <p:nvPr/>
        </p:nvPicPr>
        <p:blipFill>
          <a:blip r:embed="rId4" cstate="screen">
            <a:biLevel thresh="50000"/>
            <a:extLst>
              <a:ext uri="{28A0092B-C50C-407E-A947-70E740481C1C}">
                <a14:useLocalDpi xmlns:a14="http://schemas.microsoft.com/office/drawing/2010/main" val="0"/>
              </a:ext>
            </a:extLst>
          </a:blip>
          <a:stretch>
            <a:fillRect/>
          </a:stretch>
        </p:blipFill>
        <p:spPr>
          <a:xfrm>
            <a:off x="270565" y="5819366"/>
            <a:ext cx="2641600" cy="633807"/>
          </a:xfrm>
          <a:prstGeom prst="rect">
            <a:avLst/>
          </a:prstGeom>
        </p:spPr>
      </p:pic>
      <p:sp>
        <p:nvSpPr>
          <p:cNvPr id="4" name="TextBox 3">
            <a:extLst>
              <a:ext uri="{FF2B5EF4-FFF2-40B4-BE49-F238E27FC236}">
                <a16:creationId xmlns:a16="http://schemas.microsoft.com/office/drawing/2014/main" id="{AD86E284-AE9D-E889-49A2-FCE3E41A3F93}"/>
              </a:ext>
            </a:extLst>
          </p:cNvPr>
          <p:cNvSpPr txBox="1"/>
          <p:nvPr/>
        </p:nvSpPr>
        <p:spPr>
          <a:xfrm>
            <a:off x="618067" y="4605847"/>
            <a:ext cx="10955866" cy="646331"/>
          </a:xfrm>
          <a:prstGeom prst="rect">
            <a:avLst/>
          </a:prstGeom>
          <a:solidFill>
            <a:schemeClr val="bg1">
              <a:lumMod val="95000"/>
            </a:schemeClr>
          </a:solid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NZ" sz="800" i="1" dirty="0"/>
              <a:t>This draft document has been prepared to provide information to Kawerau District Council, Opotiki District Council, Rotorua Lakes District Council, and Whakatane District Council on the financial viability of a Regional Water CCO. </a:t>
            </a:r>
          </a:p>
          <a:p>
            <a:pPr algn="ctr"/>
            <a:endParaRPr lang="en-NZ" sz="200" i="1" dirty="0"/>
          </a:p>
          <a:p>
            <a:pPr algn="ctr"/>
            <a:r>
              <a:rPr lang="en-NZ" sz="800" i="1" dirty="0"/>
              <a:t>The Department of Internal Affairs has relied on information provided by councils in the development of the analysis and guidance included in this report, including publicly available information from long-term plans and other council accountability documents.</a:t>
            </a:r>
          </a:p>
          <a:p>
            <a:pPr algn="ctr"/>
            <a:endParaRPr lang="en-NZ" sz="200" i="1" dirty="0"/>
          </a:p>
          <a:p>
            <a:pPr algn="ctr"/>
            <a:r>
              <a:rPr lang="en-NZ" sz="800" i="1" dirty="0"/>
              <a:t>This guidance is not legal advice; and is intended to support council decision-making requirements under Local Water Done Well. </a:t>
            </a:r>
            <a:endParaRPr lang="en-GB" sz="800" i="1" dirty="0"/>
          </a:p>
        </p:txBody>
      </p:sp>
      <p:sp>
        <p:nvSpPr>
          <p:cNvPr id="2" name="TextBox 1">
            <a:extLst>
              <a:ext uri="{FF2B5EF4-FFF2-40B4-BE49-F238E27FC236}">
                <a16:creationId xmlns:a16="http://schemas.microsoft.com/office/drawing/2014/main" id="{2F8E60A5-34E6-8698-0557-88675D1D8411}"/>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3" name="TextBox 2">
            <a:extLst>
              <a:ext uri="{FF2B5EF4-FFF2-40B4-BE49-F238E27FC236}">
                <a16:creationId xmlns:a16="http://schemas.microsoft.com/office/drawing/2014/main" id="{8AC6E5DD-7037-9095-8C3D-CBF9AE633C9A}"/>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Tree>
    <p:extLst>
      <p:ext uri="{BB962C8B-B14F-4D97-AF65-F5344CB8AC3E}">
        <p14:creationId xmlns:p14="http://schemas.microsoft.com/office/powerpoint/2010/main" val="356276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285EF9-4223-EBDC-68B9-935BB31BD3FB}"/>
            </a:ext>
          </a:extLst>
        </p:cNvPr>
        <p:cNvGrpSpPr/>
        <p:nvPr/>
      </p:nvGrpSpPr>
      <p:grpSpPr>
        <a:xfrm>
          <a:off x="0" y="0"/>
          <a:ext cx="0" cy="0"/>
          <a:chOff x="0" y="0"/>
          <a:chExt cx="0" cy="0"/>
        </a:xfrm>
      </p:grpSpPr>
      <p:sp>
        <p:nvSpPr>
          <p:cNvPr id="11" name="Title 1">
            <a:extLst>
              <a:ext uri="{FF2B5EF4-FFF2-40B4-BE49-F238E27FC236}">
                <a16:creationId xmlns:a16="http://schemas.microsoft.com/office/drawing/2014/main" id="{A513C5F4-C13D-F3E6-818E-C04BCC609F97}"/>
              </a:ext>
            </a:extLst>
          </p:cNvPr>
          <p:cNvSpPr txBox="1">
            <a:spLocks/>
          </p:cNvSpPr>
          <p:nvPr/>
        </p:nvSpPr>
        <p:spPr>
          <a:xfrm>
            <a:off x="1982663" y="3022450"/>
            <a:ext cx="8208235" cy="633808"/>
          </a:xfrm>
          <a:prstGeom prst="rect">
            <a:avLst/>
          </a:prstGeom>
        </p:spPr>
        <p:txBody>
          <a:bodyPr vert="horz" lIns="121920" tIns="60960" rIns="121920" bIns="60960" rtlCol="0" anchor="ct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1219170" rtl="0" eaLnBrk="1" fontAlgn="auto" latinLnBrk="0" hangingPunct="1">
              <a:lnSpc>
                <a:spcPct val="100000"/>
              </a:lnSpc>
              <a:spcBef>
                <a:spcPct val="0"/>
              </a:spcBef>
              <a:spcAft>
                <a:spcPts val="0"/>
              </a:spcAft>
              <a:buClrTx/>
              <a:buSzTx/>
              <a:buFontTx/>
              <a:buNone/>
              <a:tabLst/>
              <a:defRPr/>
            </a:pPr>
            <a:r>
              <a:rPr lang="en-NZ" sz="4800" b="1" dirty="0">
                <a:solidFill>
                  <a:srgbClr val="0070C0"/>
                </a:solidFill>
                <a:latin typeface="Calibri"/>
              </a:rPr>
              <a:t>Analysis and insights</a:t>
            </a:r>
          </a:p>
        </p:txBody>
      </p:sp>
      <p:pic>
        <p:nvPicPr>
          <p:cNvPr id="10" name="Picture 2" descr="T:\Logos\DIA Logo\DIA Logo - Reversed.png">
            <a:extLst>
              <a:ext uri="{FF2B5EF4-FFF2-40B4-BE49-F238E27FC236}">
                <a16:creationId xmlns:a16="http://schemas.microsoft.com/office/drawing/2014/main" id="{A0DBD9E8-8655-DA7E-8BB1-15F518BA4E84}"/>
              </a:ext>
            </a:extLst>
          </p:cNvPr>
          <p:cNvPicPr>
            <a:picLocks noChangeAspect="1" noChangeArrowheads="1"/>
          </p:cNvPicPr>
          <p:nvPr/>
        </p:nvPicPr>
        <p:blipFill>
          <a:blip r:embed="rId3" cstate="screen">
            <a:biLevel thresh="50000"/>
            <a:extLst>
              <a:ext uri="{28A0092B-C50C-407E-A947-70E740481C1C}">
                <a14:useLocalDpi xmlns:a14="http://schemas.microsoft.com/office/drawing/2010/main" val="0"/>
              </a:ext>
            </a:extLst>
          </a:blip>
          <a:srcRect/>
          <a:stretch>
            <a:fillRect/>
          </a:stretch>
        </p:blipFill>
        <p:spPr bwMode="auto">
          <a:xfrm>
            <a:off x="9114499" y="5842445"/>
            <a:ext cx="2637235" cy="71031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D291835A-C3E8-CEED-11D2-5375D96827E4}"/>
              </a:ext>
            </a:extLst>
          </p:cNvPr>
          <p:cNvPicPr>
            <a:picLocks noChangeAspect="1"/>
          </p:cNvPicPr>
          <p:nvPr/>
        </p:nvPicPr>
        <p:blipFill>
          <a:blip r:embed="rId4" cstate="screen">
            <a:biLevel thresh="50000"/>
            <a:extLst>
              <a:ext uri="{28A0092B-C50C-407E-A947-70E740481C1C}">
                <a14:useLocalDpi xmlns:a14="http://schemas.microsoft.com/office/drawing/2010/main" val="0"/>
              </a:ext>
            </a:extLst>
          </a:blip>
          <a:stretch>
            <a:fillRect/>
          </a:stretch>
        </p:blipFill>
        <p:spPr>
          <a:xfrm>
            <a:off x="270565" y="5819366"/>
            <a:ext cx="2641600" cy="633807"/>
          </a:xfrm>
          <a:prstGeom prst="rect">
            <a:avLst/>
          </a:prstGeom>
        </p:spPr>
      </p:pic>
      <p:sp>
        <p:nvSpPr>
          <p:cNvPr id="2" name="TextBox 1">
            <a:extLst>
              <a:ext uri="{FF2B5EF4-FFF2-40B4-BE49-F238E27FC236}">
                <a16:creationId xmlns:a16="http://schemas.microsoft.com/office/drawing/2014/main" id="{4A797EF5-041B-F59C-DDEF-D7704AE98722}"/>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3" name="TextBox 2">
            <a:extLst>
              <a:ext uri="{FF2B5EF4-FFF2-40B4-BE49-F238E27FC236}">
                <a16:creationId xmlns:a16="http://schemas.microsoft.com/office/drawing/2014/main" id="{4DC08468-A428-93F1-744D-C4C2A33911C0}"/>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Tree>
    <p:extLst>
      <p:ext uri="{BB962C8B-B14F-4D97-AF65-F5344CB8AC3E}">
        <p14:creationId xmlns:p14="http://schemas.microsoft.com/office/powerpoint/2010/main" val="15829392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0578C-9F1D-AB2A-9798-5D418217EF10}"/>
            </a:ext>
          </a:extLst>
        </p:cNvPr>
        <p:cNvGrpSpPr/>
        <p:nvPr/>
      </p:nvGrpSpPr>
      <p:grpSpPr>
        <a:xfrm>
          <a:off x="0" y="0"/>
          <a:ext cx="0" cy="0"/>
          <a:chOff x="0" y="0"/>
          <a:chExt cx="0" cy="0"/>
        </a:xfrm>
      </p:grpSpPr>
      <p:sp>
        <p:nvSpPr>
          <p:cNvPr id="3" name="Subtitle 5">
            <a:extLst>
              <a:ext uri="{FF2B5EF4-FFF2-40B4-BE49-F238E27FC236}">
                <a16:creationId xmlns:a16="http://schemas.microsoft.com/office/drawing/2014/main" id="{139B826A-EDB2-1489-5098-AA89CED7EDAE}"/>
              </a:ext>
            </a:extLst>
          </p:cNvPr>
          <p:cNvSpPr txBox="1">
            <a:spLocks/>
          </p:cNvSpPr>
          <p:nvPr/>
        </p:nvSpPr>
        <p:spPr>
          <a:xfrm>
            <a:off x="414872" y="864074"/>
            <a:ext cx="11347200" cy="4862485"/>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spcAft>
                <a:spcPts val="600"/>
              </a:spcAft>
              <a:buClr>
                <a:schemeClr val="accent1"/>
              </a:buClr>
              <a:defRPr/>
            </a:pPr>
            <a:r>
              <a:rPr lang="en-NZ" sz="1100" dirty="0">
                <a:solidFill>
                  <a:schemeClr val="tx1">
                    <a:lumMod val="85000"/>
                    <a:lumOff val="15000"/>
                  </a:schemeClr>
                </a:solidFill>
              </a:rPr>
              <a:t>On 24 January 2025, the Department of Internal Affairs (‘the Department’) provided Chief Executives of Bay of Plenty councils with analysis and guidance on the financial viability of a Bay of Plenty regional Water CCO, comprising Kawerau, Opotiki, Rotorua, Tauranga, Whakatane, and Westen Bay of Plenty councils.</a:t>
            </a:r>
          </a:p>
          <a:p>
            <a:pPr>
              <a:lnSpc>
                <a:spcPct val="120000"/>
              </a:lnSpc>
              <a:spcBef>
                <a:spcPts val="0"/>
              </a:spcBef>
              <a:spcAft>
                <a:spcPts val="600"/>
              </a:spcAft>
              <a:buClr>
                <a:schemeClr val="accent1"/>
              </a:buClr>
              <a:defRPr/>
            </a:pPr>
            <a:r>
              <a:rPr lang="en-NZ" sz="1100" dirty="0">
                <a:solidFill>
                  <a:schemeClr val="tx1">
                    <a:lumMod val="85000"/>
                    <a:lumOff val="15000"/>
                  </a:schemeClr>
                </a:solidFill>
              </a:rPr>
              <a:t>The Chief Executive of Rotorua District Council subsequently asked the Department to refresh this analysis and guidance for a four-council model consisting of Kawerau, Opotiki, Rotorua, and Whakatane councils, which is set out in this pack.</a:t>
            </a:r>
          </a:p>
          <a:p>
            <a:pPr>
              <a:lnSpc>
                <a:spcPct val="120000"/>
              </a:lnSpc>
              <a:spcBef>
                <a:spcPts val="0"/>
              </a:spcBef>
              <a:spcAft>
                <a:spcPts val="600"/>
              </a:spcAft>
              <a:buClr>
                <a:schemeClr val="accent1"/>
              </a:buClr>
              <a:defRPr/>
            </a:pPr>
            <a:r>
              <a:rPr lang="en-NZ" sz="1100" dirty="0">
                <a:solidFill>
                  <a:schemeClr val="tx1">
                    <a:lumMod val="85000"/>
                    <a:lumOff val="15000"/>
                  </a:schemeClr>
                </a:solidFill>
              </a:rPr>
              <a:t>Any regional Water CCO of a certain scale will have substantial benefits for councils, ratepayers and communities. The key difference between this four-council model and the six-council Bay of Plenty model is that a smaller regional Water CCO will likely require a higher ‘free funds from operations to net debt’ ratio covenant than a larger organisation. For modelling purposes we have assumed a minimum FFO to net debt of 9% for this group, compared to 8% for the wider Bay of Plenty model including Tauranga and Western Bay of Plenty. The analysis from this earlier work has been updated for this key difference, and presented in this pack.</a:t>
            </a:r>
          </a:p>
          <a:p>
            <a:pPr>
              <a:lnSpc>
                <a:spcPct val="120000"/>
              </a:lnSpc>
              <a:spcBef>
                <a:spcPts val="0"/>
              </a:spcBef>
              <a:spcAft>
                <a:spcPts val="600"/>
              </a:spcAft>
              <a:buClr>
                <a:schemeClr val="accent1"/>
              </a:buClr>
              <a:defRPr/>
            </a:pPr>
            <a:r>
              <a:rPr lang="en-NZ" sz="1100" dirty="0">
                <a:solidFill>
                  <a:schemeClr val="tx1">
                    <a:lumMod val="85000"/>
                    <a:lumOff val="15000"/>
                  </a:schemeClr>
                </a:solidFill>
              </a:rPr>
              <a:t>Each council would benefit from the establishment of a regional Water CCO against other delivery model options. Local Water Done Well provides a significant opportunity to improve the financial sustainability of water services delivery and councils’ balance sheets. The New Zealand Local Government Funding Agency’s (LGFA) commitment to lend to Water CCOs, and treat their debts as separate to owning councils’ borrowings, is key to this.</a:t>
            </a:r>
          </a:p>
          <a:p>
            <a:pPr marL="228600" lvl="1">
              <a:lnSpc>
                <a:spcPct val="120000"/>
              </a:lnSpc>
              <a:spcBef>
                <a:spcPts val="0"/>
              </a:spcBef>
              <a:spcAft>
                <a:spcPts val="600"/>
              </a:spcAft>
              <a:buClr>
                <a:schemeClr val="accent1"/>
              </a:buClr>
              <a:defRPr/>
            </a:pPr>
            <a:r>
              <a:rPr lang="en-NZ" sz="1100" dirty="0">
                <a:solidFill>
                  <a:schemeClr val="tx1">
                    <a:lumMod val="85000"/>
                    <a:lumOff val="15000"/>
                  </a:schemeClr>
                </a:solidFill>
              </a:rPr>
              <a:t>LGFA will apply a ‘funds from operations’ (‘FFO’) to debt covenant for lending to any </a:t>
            </a:r>
            <a:r>
              <a:rPr lang="en-NZ" sz="1100" dirty="0">
                <a:solidFill>
                  <a:schemeClr val="tx1">
                    <a:lumMod val="85000"/>
                    <a:lumOff val="15000"/>
                  </a:schemeClr>
                </a:solidFill>
                <a:latin typeface="Segoe UI (Body)"/>
              </a:rPr>
              <a:t>Water CCO</a:t>
            </a:r>
            <a:r>
              <a:rPr lang="en-NZ" sz="1100" baseline="30000" dirty="0">
                <a:effectLst/>
                <a:latin typeface="Segoe UI (Body)"/>
                <a:ea typeface="Calibri" panose="020F0502020204030204" pitchFamily="34" charset="0"/>
                <a:cs typeface="Times New Roman" panose="02020603050405020304" pitchFamily="18" charset="0"/>
              </a:rPr>
              <a:t>1</a:t>
            </a:r>
            <a:r>
              <a:rPr lang="en-NZ" sz="1100" dirty="0">
                <a:solidFill>
                  <a:schemeClr val="tx1">
                    <a:lumMod val="85000"/>
                    <a:lumOff val="15000"/>
                  </a:schemeClr>
                </a:solidFill>
                <a:latin typeface="Segoe UI (Body)"/>
              </a:rPr>
              <a:t>. </a:t>
            </a:r>
            <a:r>
              <a:rPr lang="en-NZ" sz="1100" dirty="0">
                <a:solidFill>
                  <a:schemeClr val="tx1">
                    <a:lumMod val="85000"/>
                    <a:lumOff val="15000"/>
                  </a:schemeClr>
                </a:solidFill>
              </a:rPr>
              <a:t>LGFA also expect any high-growth council seeking additional borrowing capacity to either establish a Water CCO or ensure that its water services demonstrate the same financial sustainability characteristics as a separate Water CCO.</a:t>
            </a:r>
          </a:p>
          <a:p>
            <a:pPr marL="228600" lvl="1">
              <a:lnSpc>
                <a:spcPct val="120000"/>
              </a:lnSpc>
              <a:spcBef>
                <a:spcPts val="0"/>
              </a:spcBef>
              <a:spcAft>
                <a:spcPts val="600"/>
              </a:spcAft>
              <a:buClr>
                <a:schemeClr val="accent1"/>
              </a:buClr>
              <a:defRPr/>
            </a:pPr>
            <a:r>
              <a:rPr lang="en-NZ" sz="1100" dirty="0">
                <a:solidFill>
                  <a:schemeClr val="tx1">
                    <a:lumMod val="85000"/>
                    <a:lumOff val="15000"/>
                  </a:schemeClr>
                </a:solidFill>
                <a:latin typeface="Segoe UI (Body)"/>
              </a:rPr>
              <a:t>The Department has assumed a minimum </a:t>
            </a:r>
            <a:r>
              <a:rPr lang="en-NZ" sz="1100" dirty="0">
                <a:solidFill>
                  <a:schemeClr val="tx1">
                    <a:lumMod val="85000"/>
                    <a:lumOff val="15000"/>
                  </a:schemeClr>
                </a:solidFill>
              </a:rPr>
              <a:t>FFO to debt ratio of 9% for a Regional Water CCO consisting of the four councils, for modelling purposes</a:t>
            </a:r>
            <a:r>
              <a:rPr lang="en-NZ" sz="1100" baseline="30000" dirty="0">
                <a:effectLst/>
                <a:latin typeface="Segoe UI (Body)"/>
                <a:ea typeface="Calibri" panose="020F0502020204030204" pitchFamily="34" charset="0"/>
                <a:cs typeface="Times New Roman" panose="02020603050405020304" pitchFamily="18" charset="0"/>
              </a:rPr>
              <a:t> 2</a:t>
            </a:r>
            <a:r>
              <a:rPr lang="en-NZ" sz="1100" dirty="0">
                <a:solidFill>
                  <a:schemeClr val="tx1">
                    <a:lumMod val="85000"/>
                    <a:lumOff val="15000"/>
                  </a:schemeClr>
                </a:solidFill>
              </a:rPr>
              <a:t>. We expect that a Regional Water CCO would be able to access more favourable lending terms than single-council owned Water CCOs.</a:t>
            </a:r>
          </a:p>
          <a:p>
            <a:pPr marL="228600" lvl="1">
              <a:lnSpc>
                <a:spcPct val="120000"/>
              </a:lnSpc>
              <a:spcBef>
                <a:spcPts val="0"/>
              </a:spcBef>
              <a:spcAft>
                <a:spcPts val="600"/>
              </a:spcAft>
              <a:buClr>
                <a:schemeClr val="accent1"/>
              </a:buClr>
              <a:defRPr/>
            </a:pPr>
            <a:r>
              <a:rPr lang="en-NZ" sz="1100" dirty="0">
                <a:solidFill>
                  <a:schemeClr val="tx1">
                    <a:lumMod val="85000"/>
                    <a:lumOff val="15000"/>
                  </a:schemeClr>
                </a:solidFill>
              </a:rPr>
              <a:t>A Regional Water CCO would be financially viable at LTP projected levels of revenue, debt and investment. There is no requirement for price harmonisation or cross-subsidisation between regions to make a joint model work. </a:t>
            </a:r>
          </a:p>
          <a:p>
            <a:pPr marL="228600" lvl="1">
              <a:lnSpc>
                <a:spcPct val="120000"/>
              </a:lnSpc>
              <a:spcBef>
                <a:spcPts val="0"/>
              </a:spcBef>
              <a:spcAft>
                <a:spcPts val="600"/>
              </a:spcAft>
              <a:buClr>
                <a:schemeClr val="accent1"/>
              </a:buClr>
              <a:defRPr/>
            </a:pPr>
            <a:r>
              <a:rPr lang="en-NZ" sz="1100" dirty="0">
                <a:solidFill>
                  <a:schemeClr val="tx1">
                    <a:lumMod val="85000"/>
                    <a:lumOff val="15000"/>
                  </a:schemeClr>
                </a:solidFill>
              </a:rPr>
              <a:t>Establishing a Water CCO could create new balance sheet capacity of approximately $213 million across the four councils over ten years. This is due to LGFA’s separate treatment of Water CCO’s debts from owning councils.</a:t>
            </a:r>
          </a:p>
          <a:p>
            <a:pPr marL="228600" lvl="1">
              <a:lnSpc>
                <a:spcPct val="120000"/>
              </a:lnSpc>
              <a:spcBef>
                <a:spcPts val="0"/>
              </a:spcBef>
              <a:spcAft>
                <a:spcPts val="600"/>
              </a:spcAft>
              <a:buClr>
                <a:schemeClr val="accent1"/>
              </a:buClr>
              <a:defRPr/>
            </a:pPr>
            <a:r>
              <a:rPr lang="en-NZ" sz="1100" dirty="0">
                <a:solidFill>
                  <a:schemeClr val="tx1">
                    <a:lumMod val="85000"/>
                    <a:lumOff val="15000"/>
                  </a:schemeClr>
                </a:solidFill>
              </a:rPr>
              <a:t>New balance sheet capacity for the four councils would significantly improve each councils’ financial positions. This could allow general rates to be reduced, using this new borrowing capacity to fund future non-water infrastructure investment that would otherwise be rates funded.</a:t>
            </a:r>
          </a:p>
        </p:txBody>
      </p:sp>
      <p:sp>
        <p:nvSpPr>
          <p:cNvPr id="7" name="Slide Number Placeholder 6">
            <a:extLst>
              <a:ext uri="{FF2B5EF4-FFF2-40B4-BE49-F238E27FC236}">
                <a16:creationId xmlns:a16="http://schemas.microsoft.com/office/drawing/2014/main" id="{0C5D7F75-8772-C182-0987-09A04D42EC7F}"/>
              </a:ext>
            </a:extLst>
          </p:cNvPr>
          <p:cNvSpPr>
            <a:spLocks noGrp="1"/>
          </p:cNvSpPr>
          <p:nvPr>
            <p:ph type="sldNum" sz="quarter" idx="4"/>
          </p:nvPr>
        </p:nvSpPr>
        <p:spPr/>
        <p:txBody>
          <a:bodyPr/>
          <a:lstStyle/>
          <a:p>
            <a:fld id="{530BBEC6-FFE9-4FE3-8886-87558F9688C8}" type="slidenum">
              <a:rPr lang="en-NZ" smtClean="0"/>
              <a:pPr/>
              <a:t>11</a:t>
            </a:fld>
            <a:endParaRPr lang="en-NZ" dirty="0"/>
          </a:p>
        </p:txBody>
      </p:sp>
      <p:sp>
        <p:nvSpPr>
          <p:cNvPr id="4" name="Title 1">
            <a:extLst>
              <a:ext uri="{FF2B5EF4-FFF2-40B4-BE49-F238E27FC236}">
                <a16:creationId xmlns:a16="http://schemas.microsoft.com/office/drawing/2014/main" id="{1928E951-F49F-153C-20C7-F063CF52226C}"/>
              </a:ext>
            </a:extLst>
          </p:cNvPr>
          <p:cNvSpPr txBox="1">
            <a:spLocks/>
          </p:cNvSpPr>
          <p:nvPr/>
        </p:nvSpPr>
        <p:spPr>
          <a:xfrm>
            <a:off x="609600" y="99223"/>
            <a:ext cx="11092069"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Overview of approach</a:t>
            </a:r>
          </a:p>
        </p:txBody>
      </p:sp>
      <p:sp>
        <p:nvSpPr>
          <p:cNvPr id="2" name="TextBox 1">
            <a:extLst>
              <a:ext uri="{FF2B5EF4-FFF2-40B4-BE49-F238E27FC236}">
                <a16:creationId xmlns:a16="http://schemas.microsoft.com/office/drawing/2014/main" id="{E7D18876-B251-7283-59FA-27D15C1F5DC4}"/>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5" name="TextBox 4">
            <a:extLst>
              <a:ext uri="{FF2B5EF4-FFF2-40B4-BE49-F238E27FC236}">
                <a16:creationId xmlns:a16="http://schemas.microsoft.com/office/drawing/2014/main" id="{47B9B6C8-802F-8AE7-E114-558136F7668D}"/>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6" name="Subtitle 5">
            <a:extLst>
              <a:ext uri="{FF2B5EF4-FFF2-40B4-BE49-F238E27FC236}">
                <a16:creationId xmlns:a16="http://schemas.microsoft.com/office/drawing/2014/main" id="{813F9AFE-D9DC-3D66-D658-AFF6939EDAF9}"/>
              </a:ext>
            </a:extLst>
          </p:cNvPr>
          <p:cNvSpPr txBox="1">
            <a:spLocks/>
          </p:cNvSpPr>
          <p:nvPr/>
        </p:nvSpPr>
        <p:spPr>
          <a:xfrm>
            <a:off x="422400" y="5768688"/>
            <a:ext cx="11347200" cy="690254"/>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lnSpc>
                <a:spcPct val="120000"/>
              </a:lnSpc>
              <a:spcBef>
                <a:spcPts val="0"/>
              </a:spcBef>
              <a:spcAft>
                <a:spcPts val="300"/>
              </a:spcAft>
              <a:buClr>
                <a:schemeClr val="accent1"/>
              </a:buClr>
              <a:buNone/>
              <a:defRPr/>
            </a:pPr>
            <a:r>
              <a:rPr lang="en-NZ" sz="850" u="sng" dirty="0">
                <a:solidFill>
                  <a:schemeClr val="tx1">
                    <a:lumMod val="85000"/>
                    <a:lumOff val="15000"/>
                  </a:schemeClr>
                </a:solidFill>
              </a:rPr>
              <a:t>Footnotes:</a:t>
            </a:r>
          </a:p>
          <a:p>
            <a:pPr marL="228600" lvl="1">
              <a:lnSpc>
                <a:spcPct val="120000"/>
              </a:lnSpc>
              <a:spcBef>
                <a:spcPts val="0"/>
              </a:spcBef>
              <a:spcAft>
                <a:spcPts val="300"/>
              </a:spcAft>
              <a:buClr>
                <a:schemeClr val="accent1"/>
              </a:buClr>
              <a:buFont typeface="+mj-lt"/>
              <a:buAutoNum type="arabicPeriod"/>
              <a:defRPr/>
            </a:pPr>
            <a:r>
              <a:rPr lang="en-NZ" sz="850" dirty="0">
                <a:solidFill>
                  <a:schemeClr val="tx1">
                    <a:lumMod val="85000"/>
                    <a:lumOff val="15000"/>
                  </a:schemeClr>
                </a:solidFill>
              </a:rPr>
              <a:t>FFO to net debt is the metric for determining financial sustainability, and it drives revenues, charges and borrowing requirements for water services. A higher FFO requirement means more revenues to support a given level of borrowings. The higher the FFO, the more financially sustainable the service. This, however, needs to balanced against affordability considerations.</a:t>
            </a:r>
          </a:p>
          <a:p>
            <a:pPr marL="228600" lvl="1">
              <a:lnSpc>
                <a:spcPct val="120000"/>
              </a:lnSpc>
              <a:spcBef>
                <a:spcPts val="0"/>
              </a:spcBef>
              <a:spcAft>
                <a:spcPts val="300"/>
              </a:spcAft>
              <a:buClr>
                <a:schemeClr val="accent1"/>
              </a:buClr>
              <a:buFont typeface="+mj-lt"/>
              <a:buAutoNum type="arabicPeriod"/>
              <a:defRPr/>
            </a:pPr>
            <a:r>
              <a:rPr lang="en-NZ" sz="850" dirty="0">
                <a:solidFill>
                  <a:schemeClr val="tx1">
                    <a:lumMod val="85000"/>
                    <a:lumOff val="15000"/>
                  </a:schemeClr>
                </a:solidFill>
              </a:rPr>
              <a:t>Scenarios modelled, underlying assumptions, and considerations for seeking additional borrowing capacity for high growth councils should be tested with LGFA.</a:t>
            </a:r>
          </a:p>
        </p:txBody>
      </p:sp>
      <p:sp>
        <p:nvSpPr>
          <p:cNvPr id="9" name="Rectangle 8">
            <a:extLst>
              <a:ext uri="{FF2B5EF4-FFF2-40B4-BE49-F238E27FC236}">
                <a16:creationId xmlns:a16="http://schemas.microsoft.com/office/drawing/2014/main" id="{4216D082-3F05-AD44-9A8D-72AB5AC40F4B}"/>
              </a:ext>
            </a:extLst>
          </p:cNvPr>
          <p:cNvSpPr/>
          <p:nvPr/>
        </p:nvSpPr>
        <p:spPr>
          <a:xfrm>
            <a:off x="8202706" y="6507475"/>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group consisting of the four councils</a:t>
            </a:r>
          </a:p>
        </p:txBody>
      </p:sp>
    </p:spTree>
    <p:extLst>
      <p:ext uri="{BB962C8B-B14F-4D97-AF65-F5344CB8AC3E}">
        <p14:creationId xmlns:p14="http://schemas.microsoft.com/office/powerpoint/2010/main" val="2940057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3D081B-5D1E-C573-69F8-8EB1AD9B85E5}"/>
            </a:ext>
          </a:extLst>
        </p:cNvPr>
        <p:cNvGrpSpPr/>
        <p:nvPr/>
      </p:nvGrpSpPr>
      <p:grpSpPr>
        <a:xfrm>
          <a:off x="0" y="0"/>
          <a:ext cx="0" cy="0"/>
          <a:chOff x="0" y="0"/>
          <a:chExt cx="0" cy="0"/>
        </a:xfrm>
      </p:grpSpPr>
      <p:sp>
        <p:nvSpPr>
          <p:cNvPr id="3" name="Subtitle 5">
            <a:extLst>
              <a:ext uri="{FF2B5EF4-FFF2-40B4-BE49-F238E27FC236}">
                <a16:creationId xmlns:a16="http://schemas.microsoft.com/office/drawing/2014/main" id="{1C609B95-CC50-3275-90F4-4987FE4A6F99}"/>
              </a:ext>
            </a:extLst>
          </p:cNvPr>
          <p:cNvSpPr txBox="1">
            <a:spLocks/>
          </p:cNvSpPr>
          <p:nvPr/>
        </p:nvSpPr>
        <p:spPr>
          <a:xfrm>
            <a:off x="414872" y="772848"/>
            <a:ext cx="11347200" cy="4881977"/>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spcBef>
                <a:spcPts val="0"/>
              </a:spcBef>
              <a:spcAft>
                <a:spcPts val="600"/>
              </a:spcAft>
              <a:buClr>
                <a:schemeClr val="accent1"/>
              </a:buClr>
              <a:defRPr/>
            </a:pPr>
            <a:r>
              <a:rPr lang="en-NZ" sz="1400" dirty="0">
                <a:solidFill>
                  <a:schemeClr val="tx1">
                    <a:lumMod val="85000"/>
                    <a:lumOff val="15000"/>
                  </a:schemeClr>
                </a:solidFill>
              </a:rPr>
              <a:t>We have modelled various scenarios to test the financial sustainability of the four councils’ water services provision, using 2024-34 LTP information as the starting point (or other baseline financial information provided by councils where LTPs have been deferred for one year). </a:t>
            </a:r>
          </a:p>
          <a:p>
            <a:pPr>
              <a:lnSpc>
                <a:spcPct val="120000"/>
              </a:lnSpc>
              <a:spcBef>
                <a:spcPts val="0"/>
              </a:spcBef>
              <a:spcAft>
                <a:spcPts val="600"/>
              </a:spcAft>
              <a:buClr>
                <a:schemeClr val="accent1"/>
              </a:buClr>
              <a:defRPr/>
            </a:pPr>
            <a:r>
              <a:rPr lang="en-NZ" sz="1400" dirty="0">
                <a:solidFill>
                  <a:schemeClr val="tx1">
                    <a:lumMod val="85000"/>
                    <a:lumOff val="15000"/>
                  </a:schemeClr>
                </a:solidFill>
              </a:rPr>
              <a:t>We have assumed a </a:t>
            </a:r>
            <a:r>
              <a:rPr lang="en-NZ" sz="1400" b="1" u="sng" dirty="0">
                <a:solidFill>
                  <a:schemeClr val="tx1">
                    <a:lumMod val="85000"/>
                    <a:lumOff val="15000"/>
                  </a:schemeClr>
                </a:solidFill>
              </a:rPr>
              <a:t>target minimum ‘FFO to debt’ ratio of 9%</a:t>
            </a:r>
            <a:r>
              <a:rPr lang="en-NZ" sz="1400" b="1" dirty="0">
                <a:solidFill>
                  <a:schemeClr val="tx1">
                    <a:lumMod val="85000"/>
                    <a:lumOff val="15000"/>
                  </a:schemeClr>
                </a:solidFill>
              </a:rPr>
              <a:t> </a:t>
            </a:r>
            <a:r>
              <a:rPr lang="en-NZ" sz="1400" dirty="0">
                <a:solidFill>
                  <a:schemeClr val="tx1">
                    <a:lumMod val="85000"/>
                    <a:lumOff val="15000"/>
                  </a:schemeClr>
                </a:solidFill>
              </a:rPr>
              <a:t>for the purposes of modelling a Regional Water CCO, following LGFA’s guidance to the sector. </a:t>
            </a:r>
          </a:p>
          <a:p>
            <a:pPr>
              <a:lnSpc>
                <a:spcPct val="120000"/>
              </a:lnSpc>
              <a:spcBef>
                <a:spcPts val="0"/>
              </a:spcBef>
              <a:spcAft>
                <a:spcPts val="600"/>
              </a:spcAft>
              <a:buClr>
                <a:schemeClr val="accent1"/>
              </a:buClr>
              <a:defRPr/>
            </a:pPr>
            <a:r>
              <a:rPr lang="en-NZ" sz="1400" dirty="0">
                <a:solidFill>
                  <a:schemeClr val="tx1">
                    <a:lumMod val="85000"/>
                    <a:lumOff val="15000"/>
                  </a:schemeClr>
                </a:solidFill>
              </a:rPr>
              <a:t>Assuming the LTP level of capital investment as constant ($791 million over ten years) we compare base scenarios for each council:</a:t>
            </a:r>
          </a:p>
          <a:p>
            <a:pPr lvl="1">
              <a:lnSpc>
                <a:spcPct val="120000"/>
              </a:lnSpc>
              <a:spcBef>
                <a:spcPts val="0"/>
              </a:spcBef>
              <a:spcAft>
                <a:spcPts val="600"/>
              </a:spcAft>
              <a:buClr>
                <a:schemeClr val="accent1"/>
              </a:buClr>
              <a:defRPr/>
            </a:pPr>
            <a:r>
              <a:rPr lang="en-NZ" sz="1400" dirty="0">
                <a:solidFill>
                  <a:schemeClr val="tx1">
                    <a:lumMod val="85000"/>
                    <a:lumOff val="15000"/>
                  </a:schemeClr>
                </a:solidFill>
              </a:rPr>
              <a:t>Scenario </a:t>
            </a:r>
            <a:r>
              <a:rPr lang="en-NZ" sz="1400" b="1" u="sng" dirty="0">
                <a:solidFill>
                  <a:schemeClr val="tx1">
                    <a:lumMod val="85000"/>
                    <a:lumOff val="15000"/>
                  </a:schemeClr>
                </a:solidFill>
              </a:rPr>
              <a:t>1. LTP</a:t>
            </a:r>
            <a:r>
              <a:rPr lang="en-NZ" sz="1400" dirty="0">
                <a:solidFill>
                  <a:schemeClr val="tx1">
                    <a:lumMod val="85000"/>
                    <a:lumOff val="15000"/>
                  </a:schemeClr>
                </a:solidFill>
              </a:rPr>
              <a:t>: 2024-34 LTP projections (or other baseline financial projections provided by councils);</a:t>
            </a:r>
          </a:p>
          <a:p>
            <a:pPr lvl="1">
              <a:lnSpc>
                <a:spcPct val="120000"/>
              </a:lnSpc>
              <a:spcBef>
                <a:spcPts val="0"/>
              </a:spcBef>
              <a:spcAft>
                <a:spcPts val="600"/>
              </a:spcAft>
              <a:buClr>
                <a:schemeClr val="accent1"/>
              </a:buClr>
              <a:defRPr/>
            </a:pPr>
            <a:r>
              <a:rPr lang="en-NZ" sz="1400" dirty="0">
                <a:solidFill>
                  <a:schemeClr val="tx1">
                    <a:lumMod val="85000"/>
                    <a:lumOff val="15000"/>
                  </a:schemeClr>
                </a:solidFill>
              </a:rPr>
              <a:t>Scenario </a:t>
            </a:r>
            <a:r>
              <a:rPr lang="en-NZ" sz="1400" b="1" u="sng" dirty="0">
                <a:solidFill>
                  <a:schemeClr val="tx1">
                    <a:lumMod val="85000"/>
                    <a:lumOff val="15000"/>
                  </a:schemeClr>
                </a:solidFill>
              </a:rPr>
              <a:t>2. Financially sustainable single-council water services delivery</a:t>
            </a:r>
            <a:r>
              <a:rPr lang="en-NZ" sz="1400" dirty="0">
                <a:solidFill>
                  <a:schemeClr val="tx1">
                    <a:lumMod val="85000"/>
                    <a:lumOff val="15000"/>
                  </a:schemeClr>
                </a:solidFill>
              </a:rPr>
              <a:t>: 2024-34 LTP projections, modified so that a target FFO to debt ratio for an individual council’s water services delivery is met from 1 July 2028 onwards;</a:t>
            </a:r>
          </a:p>
          <a:p>
            <a:pPr lvl="1">
              <a:lnSpc>
                <a:spcPct val="120000"/>
              </a:lnSpc>
              <a:spcBef>
                <a:spcPts val="0"/>
              </a:spcBef>
              <a:spcAft>
                <a:spcPts val="600"/>
              </a:spcAft>
              <a:buClr>
                <a:schemeClr val="accent1"/>
              </a:buClr>
              <a:defRPr/>
            </a:pPr>
            <a:r>
              <a:rPr lang="en-NZ" sz="1400" dirty="0">
                <a:solidFill>
                  <a:schemeClr val="tx1">
                    <a:lumMod val="85000"/>
                    <a:lumOff val="15000"/>
                  </a:schemeClr>
                </a:solidFill>
              </a:rPr>
              <a:t>Scenario </a:t>
            </a:r>
            <a:r>
              <a:rPr lang="en-NZ" sz="1400" b="1" u="sng" dirty="0">
                <a:solidFill>
                  <a:schemeClr val="tx1">
                    <a:lumMod val="85000"/>
                    <a:lumOff val="15000"/>
                  </a:schemeClr>
                </a:solidFill>
              </a:rPr>
              <a:t>3. Regional Water CCO</a:t>
            </a:r>
            <a:r>
              <a:rPr lang="en-NZ" sz="1400" dirty="0">
                <a:solidFill>
                  <a:schemeClr val="tx1">
                    <a:lumMod val="85000"/>
                    <a:lumOff val="15000"/>
                  </a:schemeClr>
                </a:solidFill>
              </a:rPr>
              <a:t>:</a:t>
            </a:r>
            <a:r>
              <a:rPr lang="en-NZ" sz="1400" b="1" dirty="0">
                <a:solidFill>
                  <a:schemeClr val="tx1">
                    <a:lumMod val="85000"/>
                    <a:lumOff val="15000"/>
                  </a:schemeClr>
                </a:solidFill>
              </a:rPr>
              <a:t> </a:t>
            </a:r>
            <a:r>
              <a:rPr lang="en-NZ" sz="1400" dirty="0">
                <a:solidFill>
                  <a:schemeClr val="tx1">
                    <a:lumMod val="85000"/>
                    <a:lumOff val="15000"/>
                  </a:schemeClr>
                </a:solidFill>
              </a:rPr>
              <a:t>2024-34 LTP projections, modified so that a target FFO to debt ratio of 9% is met for each councils’ financial projections from 1 July 2028 onwards, as part of a regional Water CCO that can access more favourable lending terms from LGFA.</a:t>
            </a:r>
          </a:p>
          <a:p>
            <a:pPr>
              <a:lnSpc>
                <a:spcPct val="120000"/>
              </a:lnSpc>
              <a:spcBef>
                <a:spcPts val="0"/>
              </a:spcBef>
              <a:spcAft>
                <a:spcPts val="600"/>
              </a:spcAft>
              <a:buClr>
                <a:schemeClr val="accent1"/>
              </a:buClr>
              <a:defRPr/>
            </a:pPr>
            <a:r>
              <a:rPr lang="en-NZ" sz="1400" dirty="0">
                <a:solidFill>
                  <a:schemeClr val="tx1">
                    <a:lumMod val="85000"/>
                    <a:lumOff val="15000"/>
                  </a:schemeClr>
                </a:solidFill>
              </a:rPr>
              <a:t>This analysis is set out:</a:t>
            </a:r>
          </a:p>
          <a:p>
            <a:pPr lvl="1">
              <a:lnSpc>
                <a:spcPct val="120000"/>
              </a:lnSpc>
              <a:spcBef>
                <a:spcPts val="0"/>
              </a:spcBef>
              <a:spcAft>
                <a:spcPts val="600"/>
              </a:spcAft>
              <a:buClr>
                <a:schemeClr val="accent1"/>
              </a:buClr>
              <a:defRPr/>
            </a:pPr>
            <a:r>
              <a:rPr lang="en-NZ" sz="1400" dirty="0">
                <a:solidFill>
                  <a:schemeClr val="tx1">
                    <a:lumMod val="85000"/>
                    <a:lumOff val="15000"/>
                  </a:schemeClr>
                </a:solidFill>
              </a:rPr>
              <a:t>In Annex 3 - A comparison of the four councils’ water services – using baseline / LTP financial projections;</a:t>
            </a:r>
          </a:p>
          <a:p>
            <a:pPr lvl="1">
              <a:lnSpc>
                <a:spcPct val="120000"/>
              </a:lnSpc>
              <a:spcBef>
                <a:spcPts val="0"/>
              </a:spcBef>
              <a:spcAft>
                <a:spcPts val="600"/>
              </a:spcAft>
              <a:buClr>
                <a:schemeClr val="accent1"/>
              </a:buClr>
              <a:defRPr/>
            </a:pPr>
            <a:r>
              <a:rPr lang="en-NZ" sz="1400" dirty="0">
                <a:solidFill>
                  <a:schemeClr val="tx1">
                    <a:lumMod val="85000"/>
                    <a:lumOff val="15000"/>
                  </a:schemeClr>
                </a:solidFill>
              </a:rPr>
              <a:t>In Annex 4 - A comparison of the four councils’ water services – updating financial projections for a Regional Water CCO (9% FFO); and</a:t>
            </a:r>
          </a:p>
          <a:p>
            <a:pPr lvl="1">
              <a:lnSpc>
                <a:spcPct val="120000"/>
              </a:lnSpc>
              <a:spcBef>
                <a:spcPts val="0"/>
              </a:spcBef>
              <a:spcAft>
                <a:spcPts val="600"/>
              </a:spcAft>
              <a:buClr>
                <a:schemeClr val="accent1"/>
              </a:buClr>
              <a:defRPr/>
            </a:pPr>
            <a:r>
              <a:rPr lang="en-NZ" sz="1400" dirty="0">
                <a:solidFill>
                  <a:schemeClr val="tx1">
                    <a:lumMod val="85000"/>
                    <a:lumOff val="15000"/>
                  </a:schemeClr>
                </a:solidFill>
              </a:rPr>
              <a:t>In Annex 6 - Scenarios for each councils’ water services provision.</a:t>
            </a:r>
          </a:p>
          <a:p>
            <a:pPr>
              <a:lnSpc>
                <a:spcPct val="120000"/>
              </a:lnSpc>
              <a:spcBef>
                <a:spcPts val="0"/>
              </a:spcBef>
              <a:spcAft>
                <a:spcPts val="600"/>
              </a:spcAft>
              <a:buClr>
                <a:schemeClr val="accent1"/>
              </a:buClr>
              <a:defRPr/>
            </a:pPr>
            <a:r>
              <a:rPr lang="en-NZ" sz="1400" dirty="0">
                <a:solidFill>
                  <a:schemeClr val="tx1">
                    <a:lumMod val="85000"/>
                    <a:lumOff val="15000"/>
                  </a:schemeClr>
                </a:solidFill>
              </a:rPr>
              <a:t>Commentary on the financial viability of a Regional Water CCO is set out in Annex 5.</a:t>
            </a:r>
          </a:p>
        </p:txBody>
      </p:sp>
      <p:sp>
        <p:nvSpPr>
          <p:cNvPr id="7" name="Slide Number Placeholder 6">
            <a:extLst>
              <a:ext uri="{FF2B5EF4-FFF2-40B4-BE49-F238E27FC236}">
                <a16:creationId xmlns:a16="http://schemas.microsoft.com/office/drawing/2014/main" id="{6E1874EB-D6A8-3BD4-3480-044ACC499A33}"/>
              </a:ext>
            </a:extLst>
          </p:cNvPr>
          <p:cNvSpPr>
            <a:spLocks noGrp="1"/>
          </p:cNvSpPr>
          <p:nvPr>
            <p:ph type="sldNum" sz="quarter" idx="4"/>
          </p:nvPr>
        </p:nvSpPr>
        <p:spPr/>
        <p:txBody>
          <a:bodyPr/>
          <a:lstStyle/>
          <a:p>
            <a:fld id="{530BBEC6-FFE9-4FE3-8886-87558F9688C8}" type="slidenum">
              <a:rPr lang="en-NZ" smtClean="0"/>
              <a:pPr/>
              <a:t>12</a:t>
            </a:fld>
            <a:endParaRPr lang="en-NZ" dirty="0"/>
          </a:p>
        </p:txBody>
      </p:sp>
      <p:sp>
        <p:nvSpPr>
          <p:cNvPr id="5" name="TextBox 4">
            <a:extLst>
              <a:ext uri="{FF2B5EF4-FFF2-40B4-BE49-F238E27FC236}">
                <a16:creationId xmlns:a16="http://schemas.microsoft.com/office/drawing/2014/main" id="{B0A4D13E-8E2A-029D-4A7F-588A29257ADA}"/>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9" name="Title 1">
            <a:extLst>
              <a:ext uri="{FF2B5EF4-FFF2-40B4-BE49-F238E27FC236}">
                <a16:creationId xmlns:a16="http://schemas.microsoft.com/office/drawing/2014/main" id="{AB71F5E3-E7FF-A31A-EA7D-1C3B55AC6FA9}"/>
              </a:ext>
            </a:extLst>
          </p:cNvPr>
          <p:cNvSpPr txBox="1">
            <a:spLocks/>
          </p:cNvSpPr>
          <p:nvPr/>
        </p:nvSpPr>
        <p:spPr>
          <a:xfrm>
            <a:off x="609600" y="99223"/>
            <a:ext cx="11092069"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Analysis and scenarios</a:t>
            </a:r>
          </a:p>
        </p:txBody>
      </p:sp>
      <p:sp>
        <p:nvSpPr>
          <p:cNvPr id="6" name="TextBox 5">
            <a:extLst>
              <a:ext uri="{FF2B5EF4-FFF2-40B4-BE49-F238E27FC236}">
                <a16:creationId xmlns:a16="http://schemas.microsoft.com/office/drawing/2014/main" id="{DA6A5AC0-9CCB-28D2-8DFE-157A3FE1FA60}"/>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4" name="Rectangle 3">
            <a:extLst>
              <a:ext uri="{FF2B5EF4-FFF2-40B4-BE49-F238E27FC236}">
                <a16:creationId xmlns:a16="http://schemas.microsoft.com/office/drawing/2014/main" id="{B2E3BFE7-E007-98D2-409A-E31E762312F8}"/>
              </a:ext>
            </a:extLst>
          </p:cNvPr>
          <p:cNvSpPr/>
          <p:nvPr/>
        </p:nvSpPr>
        <p:spPr>
          <a:xfrm>
            <a:off x="8202706" y="6507475"/>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group consisting of the four councils</a:t>
            </a:r>
          </a:p>
        </p:txBody>
      </p:sp>
    </p:spTree>
    <p:extLst>
      <p:ext uri="{BB962C8B-B14F-4D97-AF65-F5344CB8AC3E}">
        <p14:creationId xmlns:p14="http://schemas.microsoft.com/office/powerpoint/2010/main" val="6387600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301E80-1BB4-0A45-E443-949FA2BA2DB3}"/>
            </a:ext>
          </a:extLst>
        </p:cNvPr>
        <p:cNvGrpSpPr/>
        <p:nvPr/>
      </p:nvGrpSpPr>
      <p:grpSpPr>
        <a:xfrm>
          <a:off x="0" y="0"/>
          <a:ext cx="0" cy="0"/>
          <a:chOff x="0" y="0"/>
          <a:chExt cx="0" cy="0"/>
        </a:xfrm>
      </p:grpSpPr>
      <p:pic>
        <p:nvPicPr>
          <p:cNvPr id="13" name="Picture 12">
            <a:extLst>
              <a:ext uri="{FF2B5EF4-FFF2-40B4-BE49-F238E27FC236}">
                <a16:creationId xmlns:a16="http://schemas.microsoft.com/office/drawing/2014/main" id="{5FC3C296-7962-0446-970C-C986C983ABF9}"/>
              </a:ext>
            </a:extLst>
          </p:cNvPr>
          <p:cNvPicPr>
            <a:picLocks noChangeAspect="1"/>
          </p:cNvPicPr>
          <p:nvPr/>
        </p:nvPicPr>
        <p:blipFill>
          <a:blip r:embed="rId2"/>
          <a:stretch>
            <a:fillRect/>
          </a:stretch>
        </p:blipFill>
        <p:spPr>
          <a:xfrm>
            <a:off x="414872" y="3656002"/>
            <a:ext cx="5400000" cy="2730179"/>
          </a:xfrm>
          <a:prstGeom prst="rect">
            <a:avLst/>
          </a:prstGeom>
        </p:spPr>
      </p:pic>
      <p:pic>
        <p:nvPicPr>
          <p:cNvPr id="12" name="Picture 11">
            <a:extLst>
              <a:ext uri="{FF2B5EF4-FFF2-40B4-BE49-F238E27FC236}">
                <a16:creationId xmlns:a16="http://schemas.microsoft.com/office/drawing/2014/main" id="{FE2A7532-2DED-E432-B643-E1E3C19C6D62}"/>
              </a:ext>
            </a:extLst>
          </p:cNvPr>
          <p:cNvPicPr>
            <a:picLocks noChangeAspect="1"/>
          </p:cNvPicPr>
          <p:nvPr/>
        </p:nvPicPr>
        <p:blipFill>
          <a:blip r:embed="rId3"/>
          <a:stretch>
            <a:fillRect/>
          </a:stretch>
        </p:blipFill>
        <p:spPr>
          <a:xfrm>
            <a:off x="6252622" y="3656002"/>
            <a:ext cx="5400000" cy="2725968"/>
          </a:xfrm>
          <a:prstGeom prst="rect">
            <a:avLst/>
          </a:prstGeom>
        </p:spPr>
      </p:pic>
      <p:sp>
        <p:nvSpPr>
          <p:cNvPr id="4" name="Title 1">
            <a:extLst>
              <a:ext uri="{FF2B5EF4-FFF2-40B4-BE49-F238E27FC236}">
                <a16:creationId xmlns:a16="http://schemas.microsoft.com/office/drawing/2014/main" id="{E6FADC61-6928-F903-BCB9-DA392144D4A1}"/>
              </a:ext>
            </a:extLst>
          </p:cNvPr>
          <p:cNvSpPr txBox="1">
            <a:spLocks/>
          </p:cNvSpPr>
          <p:nvPr/>
        </p:nvSpPr>
        <p:spPr>
          <a:xfrm>
            <a:off x="567068" y="81022"/>
            <a:ext cx="11092069"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Prices, operating costs and investment for a Regional Water CCO</a:t>
            </a:r>
          </a:p>
        </p:txBody>
      </p:sp>
      <p:sp>
        <p:nvSpPr>
          <p:cNvPr id="17" name="Subtitle 5">
            <a:extLst>
              <a:ext uri="{FF2B5EF4-FFF2-40B4-BE49-F238E27FC236}">
                <a16:creationId xmlns:a16="http://schemas.microsoft.com/office/drawing/2014/main" id="{43208C61-B5A0-E64E-DB25-35857FE6D818}"/>
              </a:ext>
            </a:extLst>
          </p:cNvPr>
          <p:cNvSpPr txBox="1">
            <a:spLocks/>
          </p:cNvSpPr>
          <p:nvPr/>
        </p:nvSpPr>
        <p:spPr>
          <a:xfrm>
            <a:off x="414872" y="948183"/>
            <a:ext cx="5681128" cy="2644122"/>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300"/>
              </a:spcAft>
              <a:buClr>
                <a:schemeClr val="accent1"/>
              </a:buClr>
              <a:buNone/>
              <a:defRPr/>
            </a:pPr>
            <a:r>
              <a:rPr lang="en-NZ" sz="1150" dirty="0">
                <a:solidFill>
                  <a:schemeClr val="tx1">
                    <a:lumMod val="85000"/>
                    <a:lumOff val="15000"/>
                  </a:schemeClr>
                </a:solidFill>
              </a:rPr>
              <a:t>Household water charges are directly determined by proposed levels of investment, operating expenses and the utilisation of debt versus revenue funding of investment. Each council is facing trade-off decisions on these factors.</a:t>
            </a:r>
          </a:p>
          <a:p>
            <a:pPr marL="0" indent="0">
              <a:lnSpc>
                <a:spcPct val="120000"/>
              </a:lnSpc>
              <a:spcBef>
                <a:spcPts val="0"/>
              </a:spcBef>
              <a:spcAft>
                <a:spcPts val="300"/>
              </a:spcAft>
              <a:buClr>
                <a:schemeClr val="accent1"/>
              </a:buClr>
              <a:buNone/>
              <a:defRPr/>
            </a:pPr>
            <a:r>
              <a:rPr lang="en-NZ" sz="1150" dirty="0">
                <a:solidFill>
                  <a:schemeClr val="tx1">
                    <a:lumMod val="85000"/>
                    <a:lumOff val="15000"/>
                  </a:schemeClr>
                </a:solidFill>
              </a:rPr>
              <a:t>The charts on this slide show projected water services bills, operating costs and investment per connection, for the four councils under a Regional Water CCO. Revenues and debt financing have been </a:t>
            </a:r>
            <a:r>
              <a:rPr lang="en-NZ" sz="1150" b="1" dirty="0">
                <a:solidFill>
                  <a:schemeClr val="tx1">
                    <a:lumMod val="85000"/>
                    <a:lumOff val="15000"/>
                  </a:schemeClr>
                </a:solidFill>
              </a:rPr>
              <a:t>set to maintain a minimum 9% FFO to debt ratio</a:t>
            </a:r>
            <a:r>
              <a:rPr lang="en-NZ" sz="1150" dirty="0">
                <a:solidFill>
                  <a:schemeClr val="tx1">
                    <a:lumMod val="85000"/>
                    <a:lumOff val="15000"/>
                  </a:schemeClr>
                </a:solidFill>
              </a:rPr>
              <a:t>, and the full investment programmes have been included. </a:t>
            </a:r>
          </a:p>
          <a:p>
            <a:pPr marL="0" indent="0">
              <a:lnSpc>
                <a:spcPct val="120000"/>
              </a:lnSpc>
              <a:spcBef>
                <a:spcPts val="0"/>
              </a:spcBef>
              <a:spcAft>
                <a:spcPts val="300"/>
              </a:spcAft>
              <a:buClr>
                <a:schemeClr val="accent1"/>
              </a:buClr>
              <a:buNone/>
              <a:defRPr/>
            </a:pPr>
            <a:r>
              <a:rPr lang="en-NZ" sz="1150" dirty="0">
                <a:solidFill>
                  <a:schemeClr val="tx1">
                    <a:lumMod val="85000"/>
                    <a:lumOff val="15000"/>
                  </a:schemeClr>
                </a:solidFill>
              </a:rPr>
              <a:t>Higher water bills are due to higher operating costs and/or higher borrowings per connection driven by investment (and vice versa for lower water bills).</a:t>
            </a:r>
          </a:p>
          <a:p>
            <a:pPr marL="0" indent="0">
              <a:lnSpc>
                <a:spcPct val="120000"/>
              </a:lnSpc>
              <a:spcBef>
                <a:spcPts val="0"/>
              </a:spcBef>
              <a:spcAft>
                <a:spcPts val="300"/>
              </a:spcAft>
              <a:buClr>
                <a:schemeClr val="accent1"/>
              </a:buClr>
              <a:buNone/>
              <a:defRPr/>
            </a:pPr>
            <a:r>
              <a:rPr lang="en-NZ" sz="1150" dirty="0">
                <a:solidFill>
                  <a:schemeClr val="tx1">
                    <a:lumMod val="85000"/>
                    <a:lumOff val="15000"/>
                  </a:schemeClr>
                </a:solidFill>
              </a:rPr>
              <a:t>Further comparative detail for the four councils is set out in annexes 3 and 4. Details on the impact on each council’s revenues and debt financing from establishing a Regional Water CCO are set out in Annex 6.</a:t>
            </a:r>
          </a:p>
        </p:txBody>
      </p:sp>
      <p:sp>
        <p:nvSpPr>
          <p:cNvPr id="27" name="Slide Number Placeholder 6">
            <a:extLst>
              <a:ext uri="{FF2B5EF4-FFF2-40B4-BE49-F238E27FC236}">
                <a16:creationId xmlns:a16="http://schemas.microsoft.com/office/drawing/2014/main" id="{C890FDDF-3DA2-68CB-5061-92188FD9E121}"/>
              </a:ext>
            </a:extLst>
          </p:cNvPr>
          <p:cNvSpPr>
            <a:spLocks noGrp="1"/>
          </p:cNvSpPr>
          <p:nvPr>
            <p:ph type="sldNum" sz="quarter" idx="4"/>
          </p:nvPr>
        </p:nvSpPr>
        <p:spPr>
          <a:xfrm>
            <a:off x="11304070" y="6461969"/>
            <a:ext cx="458002" cy="153888"/>
          </a:xfrm>
        </p:spPr>
        <p:txBody>
          <a:bodyPr/>
          <a:lstStyle/>
          <a:p>
            <a:fld id="{530BBEC6-FFE9-4FE3-8886-87558F9688C8}" type="slidenum">
              <a:rPr lang="en-NZ" smtClean="0"/>
              <a:pPr/>
              <a:t>13</a:t>
            </a:fld>
            <a:endParaRPr lang="en-NZ" dirty="0"/>
          </a:p>
        </p:txBody>
      </p:sp>
      <p:sp>
        <p:nvSpPr>
          <p:cNvPr id="7" name="TextBox 6">
            <a:extLst>
              <a:ext uri="{FF2B5EF4-FFF2-40B4-BE49-F238E27FC236}">
                <a16:creationId xmlns:a16="http://schemas.microsoft.com/office/drawing/2014/main" id="{79001199-D3BD-9CB7-FDD1-DEB4D08CB4FC}"/>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2" name="TextBox 1">
            <a:extLst>
              <a:ext uri="{FF2B5EF4-FFF2-40B4-BE49-F238E27FC236}">
                <a16:creationId xmlns:a16="http://schemas.microsoft.com/office/drawing/2014/main" id="{21BDF371-1675-B872-52CB-5B0BC67E0327}"/>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8" name="Rectangle 7">
            <a:extLst>
              <a:ext uri="{FF2B5EF4-FFF2-40B4-BE49-F238E27FC236}">
                <a16:creationId xmlns:a16="http://schemas.microsoft.com/office/drawing/2014/main" id="{7A660146-1431-DD52-EC80-CB9606062FC4}"/>
              </a:ext>
            </a:extLst>
          </p:cNvPr>
          <p:cNvSpPr/>
          <p:nvPr/>
        </p:nvSpPr>
        <p:spPr>
          <a:xfrm>
            <a:off x="8202706" y="6534370"/>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group consisting of the four councils</a:t>
            </a:r>
          </a:p>
        </p:txBody>
      </p:sp>
      <p:pic>
        <p:nvPicPr>
          <p:cNvPr id="5" name="Picture 4">
            <a:extLst>
              <a:ext uri="{FF2B5EF4-FFF2-40B4-BE49-F238E27FC236}">
                <a16:creationId xmlns:a16="http://schemas.microsoft.com/office/drawing/2014/main" id="{0B005D85-B5E0-C731-87FE-3B40651710ED}"/>
              </a:ext>
            </a:extLst>
          </p:cNvPr>
          <p:cNvPicPr>
            <a:picLocks noChangeAspect="1"/>
          </p:cNvPicPr>
          <p:nvPr/>
        </p:nvPicPr>
        <p:blipFill>
          <a:blip r:embed="rId4"/>
          <a:stretch>
            <a:fillRect/>
          </a:stretch>
        </p:blipFill>
        <p:spPr>
          <a:xfrm>
            <a:off x="6252622" y="856998"/>
            <a:ext cx="5400000" cy="2701429"/>
          </a:xfrm>
          <a:prstGeom prst="rect">
            <a:avLst/>
          </a:prstGeom>
        </p:spPr>
      </p:pic>
    </p:spTree>
    <p:extLst>
      <p:ext uri="{BB962C8B-B14F-4D97-AF65-F5344CB8AC3E}">
        <p14:creationId xmlns:p14="http://schemas.microsoft.com/office/powerpoint/2010/main" val="37012854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B31A89AD-9CC2-DC6E-CAFC-75DB7DDA740B}"/>
              </a:ext>
            </a:extLst>
          </p:cNvPr>
          <p:cNvPicPr>
            <a:picLocks noChangeAspect="1"/>
          </p:cNvPicPr>
          <p:nvPr/>
        </p:nvPicPr>
        <p:blipFill>
          <a:blip r:embed="rId2"/>
          <a:stretch>
            <a:fillRect/>
          </a:stretch>
        </p:blipFill>
        <p:spPr>
          <a:xfrm>
            <a:off x="6406892" y="2401731"/>
            <a:ext cx="5400000" cy="2353483"/>
          </a:xfrm>
          <a:prstGeom prst="rect">
            <a:avLst/>
          </a:prstGeom>
        </p:spPr>
      </p:pic>
      <p:pic>
        <p:nvPicPr>
          <p:cNvPr id="11" name="Picture 10">
            <a:extLst>
              <a:ext uri="{FF2B5EF4-FFF2-40B4-BE49-F238E27FC236}">
                <a16:creationId xmlns:a16="http://schemas.microsoft.com/office/drawing/2014/main" id="{773F005E-016E-9E79-DD37-01B7A6E850B2}"/>
              </a:ext>
            </a:extLst>
          </p:cNvPr>
          <p:cNvPicPr>
            <a:picLocks noChangeAspect="1"/>
          </p:cNvPicPr>
          <p:nvPr/>
        </p:nvPicPr>
        <p:blipFill>
          <a:blip r:embed="rId3"/>
          <a:stretch>
            <a:fillRect/>
          </a:stretch>
        </p:blipFill>
        <p:spPr>
          <a:xfrm>
            <a:off x="381324" y="2401731"/>
            <a:ext cx="5400000" cy="2363827"/>
          </a:xfrm>
          <a:prstGeom prst="rect">
            <a:avLst/>
          </a:prstGeom>
        </p:spPr>
      </p:pic>
      <p:sp>
        <p:nvSpPr>
          <p:cNvPr id="3" name="Subtitle 5">
            <a:extLst>
              <a:ext uri="{FF2B5EF4-FFF2-40B4-BE49-F238E27FC236}">
                <a16:creationId xmlns:a16="http://schemas.microsoft.com/office/drawing/2014/main" id="{0A888490-CAAC-ACD9-ED7D-1AB45E85CB47}"/>
              </a:ext>
            </a:extLst>
          </p:cNvPr>
          <p:cNvSpPr txBox="1">
            <a:spLocks/>
          </p:cNvSpPr>
          <p:nvPr/>
        </p:nvSpPr>
        <p:spPr>
          <a:xfrm>
            <a:off x="414872" y="1383650"/>
            <a:ext cx="11347200" cy="989951"/>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fontAlgn="auto">
              <a:lnSpc>
                <a:spcPct val="120000"/>
              </a:lnSpc>
              <a:spcBef>
                <a:spcPts val="0"/>
              </a:spcBef>
              <a:spcAft>
                <a:spcPts val="300"/>
              </a:spcAft>
              <a:buClr>
                <a:schemeClr val="accent1"/>
              </a:buClr>
              <a:buSzTx/>
              <a:buNone/>
              <a:tabLst/>
              <a:defRPr/>
            </a:pPr>
            <a:r>
              <a:rPr lang="en-NZ" sz="1050" dirty="0">
                <a:solidFill>
                  <a:schemeClr val="tx1">
                    <a:lumMod val="85000"/>
                    <a:lumOff val="15000"/>
                  </a:schemeClr>
                </a:solidFill>
              </a:rPr>
              <a:t>LGFA has committed to lend to water CCOs and treat their debt as separate to owning councils’ debt, where there is a guarantee or uncalled capital from owning councils in place, and adherence to prudent credit criteria. This means that LGFA would exclude a water CCO’s water services debts from owning council’s borrowing covenants (e.g., in debt to revenue calculations). This creates new borrowing headroom for owning councils, as water services are higher leveraged than other council business. This slide shows notional headroom created if water is treated separately.</a:t>
            </a:r>
          </a:p>
          <a:p>
            <a:pPr marL="0" marR="0" lvl="0" indent="0" fontAlgn="auto">
              <a:lnSpc>
                <a:spcPct val="120000"/>
              </a:lnSpc>
              <a:spcBef>
                <a:spcPts val="0"/>
              </a:spcBef>
              <a:spcAft>
                <a:spcPts val="300"/>
              </a:spcAft>
              <a:buClr>
                <a:schemeClr val="accent1"/>
              </a:buClr>
              <a:buSzTx/>
              <a:buNone/>
              <a:tabLst/>
              <a:defRPr/>
            </a:pPr>
            <a:r>
              <a:rPr lang="en-NZ" sz="1050" dirty="0">
                <a:solidFill>
                  <a:schemeClr val="tx1">
                    <a:lumMod val="85000"/>
                    <a:lumOff val="15000"/>
                  </a:schemeClr>
                </a:solidFill>
              </a:rPr>
              <a:t>The potential impact on each councils’ balance sheet from establishing a Water CCO is set out in further detail in Annex 6.</a:t>
            </a:r>
          </a:p>
        </p:txBody>
      </p:sp>
      <p:sp>
        <p:nvSpPr>
          <p:cNvPr id="7" name="Slide Number Placeholder 6">
            <a:extLst>
              <a:ext uri="{FF2B5EF4-FFF2-40B4-BE49-F238E27FC236}">
                <a16:creationId xmlns:a16="http://schemas.microsoft.com/office/drawing/2014/main" id="{7CCF833D-E8BE-DF63-CD70-FE872B2200D8}"/>
              </a:ext>
            </a:extLst>
          </p:cNvPr>
          <p:cNvSpPr>
            <a:spLocks noGrp="1"/>
          </p:cNvSpPr>
          <p:nvPr>
            <p:ph type="sldNum" sz="quarter" idx="4"/>
          </p:nvPr>
        </p:nvSpPr>
        <p:spPr/>
        <p:txBody>
          <a:bodyPr/>
          <a:lstStyle/>
          <a:p>
            <a:fld id="{530BBEC6-FFE9-4FE3-8886-87558F9688C8}" type="slidenum">
              <a:rPr lang="en-NZ" smtClean="0"/>
              <a:pPr/>
              <a:t>14</a:t>
            </a:fld>
            <a:endParaRPr lang="en-NZ" dirty="0"/>
          </a:p>
        </p:txBody>
      </p:sp>
      <p:sp>
        <p:nvSpPr>
          <p:cNvPr id="4" name="Title 1">
            <a:extLst>
              <a:ext uri="{FF2B5EF4-FFF2-40B4-BE49-F238E27FC236}">
                <a16:creationId xmlns:a16="http://schemas.microsoft.com/office/drawing/2014/main" id="{EC06A1F2-F21A-E52D-EF2B-5DE65FC4005B}"/>
              </a:ext>
            </a:extLst>
          </p:cNvPr>
          <p:cNvSpPr txBox="1">
            <a:spLocks/>
          </p:cNvSpPr>
          <p:nvPr/>
        </p:nvSpPr>
        <p:spPr>
          <a:xfrm>
            <a:off x="398772" y="594076"/>
            <a:ext cx="11400254"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Establishing a Water CCO will allow water revenues to directly support all water services borrowing requirements and create new borrowing headroom for owning councils</a:t>
            </a:r>
          </a:p>
        </p:txBody>
      </p:sp>
      <p:sp>
        <p:nvSpPr>
          <p:cNvPr id="8" name="Arrow: Right 7">
            <a:extLst>
              <a:ext uri="{FF2B5EF4-FFF2-40B4-BE49-F238E27FC236}">
                <a16:creationId xmlns:a16="http://schemas.microsoft.com/office/drawing/2014/main" id="{C9E9B432-CB99-7448-78AF-4D6C2FD54CD2}"/>
              </a:ext>
            </a:extLst>
          </p:cNvPr>
          <p:cNvSpPr/>
          <p:nvPr/>
        </p:nvSpPr>
        <p:spPr>
          <a:xfrm>
            <a:off x="5907315" y="3328701"/>
            <a:ext cx="432000" cy="432000"/>
          </a:xfrm>
          <a:prstGeom prst="rightArrow">
            <a:avLst/>
          </a:prstGeom>
          <a:solidFill>
            <a:srgbClr val="00ABC5"/>
          </a:solidFill>
          <a:ln>
            <a:solidFill>
              <a:srgbClr val="00ABC5"/>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 name="Subtitle 5">
            <a:extLst>
              <a:ext uri="{FF2B5EF4-FFF2-40B4-BE49-F238E27FC236}">
                <a16:creationId xmlns:a16="http://schemas.microsoft.com/office/drawing/2014/main" id="{9899EBD9-615C-87CC-D25E-BA4BE933DBD9}"/>
              </a:ext>
            </a:extLst>
          </p:cNvPr>
          <p:cNvSpPr txBox="1">
            <a:spLocks/>
          </p:cNvSpPr>
          <p:nvPr/>
        </p:nvSpPr>
        <p:spPr>
          <a:xfrm>
            <a:off x="6598024" y="4769781"/>
            <a:ext cx="5316448" cy="100540"/>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fontAlgn="auto">
              <a:lnSpc>
                <a:spcPct val="120000"/>
              </a:lnSpc>
              <a:spcBef>
                <a:spcPts val="0"/>
              </a:spcBef>
              <a:spcAft>
                <a:spcPts val="300"/>
              </a:spcAft>
              <a:buClr>
                <a:schemeClr val="accent1"/>
              </a:buClr>
              <a:buSzTx/>
              <a:buNone/>
              <a:tabLst/>
              <a:defRPr/>
            </a:pPr>
            <a:r>
              <a:rPr lang="en-NZ" sz="600" i="1" dirty="0">
                <a:solidFill>
                  <a:schemeClr val="tx1">
                    <a:lumMod val="85000"/>
                    <a:lumOff val="15000"/>
                  </a:schemeClr>
                </a:solidFill>
              </a:rPr>
              <a:t>Note: debt limit is set at approximately 270% which is the weighted average of the councils’ credit limits (a mix of 175% and 280%)</a:t>
            </a:r>
          </a:p>
        </p:txBody>
      </p:sp>
      <p:sp>
        <p:nvSpPr>
          <p:cNvPr id="6" name="Subtitle 5">
            <a:extLst>
              <a:ext uri="{FF2B5EF4-FFF2-40B4-BE49-F238E27FC236}">
                <a16:creationId xmlns:a16="http://schemas.microsoft.com/office/drawing/2014/main" id="{D92C0258-EEA6-F877-B99F-349170815EE4}"/>
              </a:ext>
            </a:extLst>
          </p:cNvPr>
          <p:cNvSpPr txBox="1">
            <a:spLocks/>
          </p:cNvSpPr>
          <p:nvPr/>
        </p:nvSpPr>
        <p:spPr>
          <a:xfrm>
            <a:off x="663392" y="4769782"/>
            <a:ext cx="5316448" cy="100540"/>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fontAlgn="auto">
              <a:lnSpc>
                <a:spcPct val="120000"/>
              </a:lnSpc>
              <a:spcBef>
                <a:spcPts val="0"/>
              </a:spcBef>
              <a:spcAft>
                <a:spcPts val="300"/>
              </a:spcAft>
              <a:buClr>
                <a:schemeClr val="accent1"/>
              </a:buClr>
              <a:buSzTx/>
              <a:buNone/>
              <a:tabLst/>
              <a:defRPr/>
            </a:pPr>
            <a:r>
              <a:rPr lang="en-NZ" sz="600" i="1" dirty="0">
                <a:solidFill>
                  <a:schemeClr val="tx1">
                    <a:lumMod val="85000"/>
                    <a:lumOff val="15000"/>
                  </a:schemeClr>
                </a:solidFill>
              </a:rPr>
              <a:t>Note: debt limit is set at approximately 270% which is the weighted average of the councils’ credit limits (a mix of 175% and 280%)</a:t>
            </a:r>
          </a:p>
        </p:txBody>
      </p:sp>
      <p:sp>
        <p:nvSpPr>
          <p:cNvPr id="9" name="Rectangle 8">
            <a:extLst>
              <a:ext uri="{FF2B5EF4-FFF2-40B4-BE49-F238E27FC236}">
                <a16:creationId xmlns:a16="http://schemas.microsoft.com/office/drawing/2014/main" id="{F8D03770-9352-15F5-D139-030126B8972D}"/>
              </a:ext>
            </a:extLst>
          </p:cNvPr>
          <p:cNvSpPr/>
          <p:nvPr/>
        </p:nvSpPr>
        <p:spPr>
          <a:xfrm>
            <a:off x="8202706" y="6507475"/>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group consisting of the four councils</a:t>
            </a:r>
          </a:p>
        </p:txBody>
      </p:sp>
      <p:pic>
        <p:nvPicPr>
          <p:cNvPr id="10" name="Picture 9">
            <a:extLst>
              <a:ext uri="{FF2B5EF4-FFF2-40B4-BE49-F238E27FC236}">
                <a16:creationId xmlns:a16="http://schemas.microsoft.com/office/drawing/2014/main" id="{5D9E2C18-AA95-BE1F-75CF-AA623B19332E}"/>
              </a:ext>
            </a:extLst>
          </p:cNvPr>
          <p:cNvPicPr>
            <a:picLocks noChangeAspect="1"/>
          </p:cNvPicPr>
          <p:nvPr/>
        </p:nvPicPr>
        <p:blipFill>
          <a:blip r:embed="rId4"/>
          <a:stretch>
            <a:fillRect/>
          </a:stretch>
        </p:blipFill>
        <p:spPr>
          <a:xfrm>
            <a:off x="696000" y="5090129"/>
            <a:ext cx="10800000" cy="1052957"/>
          </a:xfrm>
          <a:prstGeom prst="rect">
            <a:avLst/>
          </a:prstGeom>
        </p:spPr>
      </p:pic>
    </p:spTree>
    <p:extLst>
      <p:ext uri="{BB962C8B-B14F-4D97-AF65-F5344CB8AC3E}">
        <p14:creationId xmlns:p14="http://schemas.microsoft.com/office/powerpoint/2010/main" val="261917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908504-0BB8-E74C-AEFD-3C3C7EDF3F41}"/>
            </a:ext>
          </a:extLst>
        </p:cNvPr>
        <p:cNvGrpSpPr/>
        <p:nvPr/>
      </p:nvGrpSpPr>
      <p:grpSpPr>
        <a:xfrm>
          <a:off x="0" y="0"/>
          <a:ext cx="0" cy="0"/>
          <a:chOff x="0" y="0"/>
          <a:chExt cx="0" cy="0"/>
        </a:xfrm>
      </p:grpSpPr>
      <p:sp>
        <p:nvSpPr>
          <p:cNvPr id="3" name="Subtitle 5">
            <a:extLst>
              <a:ext uri="{FF2B5EF4-FFF2-40B4-BE49-F238E27FC236}">
                <a16:creationId xmlns:a16="http://schemas.microsoft.com/office/drawing/2014/main" id="{35D5642D-A941-9F05-D66D-B1EB658920E2}"/>
              </a:ext>
            </a:extLst>
          </p:cNvPr>
          <p:cNvSpPr txBox="1">
            <a:spLocks/>
          </p:cNvSpPr>
          <p:nvPr/>
        </p:nvSpPr>
        <p:spPr>
          <a:xfrm>
            <a:off x="414872" y="899929"/>
            <a:ext cx="11347200" cy="5788059"/>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1150" dirty="0">
                <a:solidFill>
                  <a:schemeClr val="tx1">
                    <a:lumMod val="85000"/>
                    <a:lumOff val="15000"/>
                  </a:schemeClr>
                </a:solidFill>
              </a:rPr>
              <a:t>A Regional Water CCO consisting of Kawerau, Opotiki, Rotorua, and Whakatane councils (‘the four councils’) will have substantial benefits for councils, ratepayers and communities. The key difference between a four-council model and the six-council Bay of Plenty model is that a smaller regional Water CCO will likely require a higher ‘free funds from operations to net debt’ ratio covenant than a larger organisation, though this would only have a marginal impact on minimum revenue requirements and water bills.</a:t>
            </a:r>
          </a:p>
          <a:p>
            <a:pPr marL="0" indent="0">
              <a:lnSpc>
                <a:spcPct val="120000"/>
              </a:lnSpc>
              <a:spcBef>
                <a:spcPts val="0"/>
              </a:spcBef>
              <a:spcAft>
                <a:spcPts val="600"/>
              </a:spcAft>
              <a:buClr>
                <a:schemeClr val="accent1"/>
              </a:buClr>
              <a:buNone/>
              <a:defRPr/>
            </a:pPr>
            <a:r>
              <a:rPr lang="en-NZ" sz="1150" dirty="0">
                <a:solidFill>
                  <a:schemeClr val="tx1">
                    <a:lumMod val="85000"/>
                    <a:lumOff val="15000"/>
                  </a:schemeClr>
                </a:solidFill>
              </a:rPr>
              <a:t>For modelling purposes we have assumed a minimum FFO to net debt of 9% for this group, compared to 8% for the wider Bay of Plenty model including Tauranga and Western Bay of Plenty. The analysis from this earlier work has been updated for this key difference, and presented in this pack.</a:t>
            </a:r>
          </a:p>
          <a:p>
            <a:pPr marL="0" indent="0">
              <a:lnSpc>
                <a:spcPct val="120000"/>
              </a:lnSpc>
              <a:spcBef>
                <a:spcPts val="0"/>
              </a:spcBef>
              <a:spcAft>
                <a:spcPts val="600"/>
              </a:spcAft>
              <a:buClr>
                <a:schemeClr val="accent1"/>
              </a:buClr>
              <a:buNone/>
              <a:defRPr/>
            </a:pPr>
            <a:r>
              <a:rPr lang="en-NZ" sz="1150" dirty="0">
                <a:solidFill>
                  <a:schemeClr val="tx1">
                    <a:lumMod val="85000"/>
                    <a:lumOff val="15000"/>
                  </a:schemeClr>
                </a:solidFill>
              </a:rPr>
              <a:t>The substantial benefits that could be achieved through the establishment or a regional Water CCO are the same as outlined for the six-council Bay of Plenty scenario analysed previously. These benefits apply to any regional amalgamated Water CCO of a certain scale, compared to individual council delivery. </a:t>
            </a:r>
          </a:p>
          <a:p>
            <a:pPr marL="0" indent="0">
              <a:lnSpc>
                <a:spcPct val="120000"/>
              </a:lnSpc>
              <a:spcBef>
                <a:spcPts val="0"/>
              </a:spcBef>
              <a:spcAft>
                <a:spcPts val="600"/>
              </a:spcAft>
              <a:buClr>
                <a:schemeClr val="accent1"/>
              </a:buClr>
              <a:buNone/>
              <a:defRPr/>
            </a:pPr>
            <a:r>
              <a:rPr lang="en-NZ" sz="1150" dirty="0">
                <a:solidFill>
                  <a:schemeClr val="tx1">
                    <a:lumMod val="85000"/>
                    <a:lumOff val="15000"/>
                  </a:schemeClr>
                </a:solidFill>
              </a:rPr>
              <a:t>A Regional Water CCO comprising of the four councils:</a:t>
            </a:r>
          </a:p>
          <a:p>
            <a:pPr>
              <a:lnSpc>
                <a:spcPct val="120000"/>
              </a:lnSpc>
              <a:spcBef>
                <a:spcPts val="0"/>
              </a:spcBef>
              <a:spcAft>
                <a:spcPts val="600"/>
              </a:spcAft>
              <a:buClr>
                <a:schemeClr val="accent1"/>
              </a:buClr>
              <a:defRPr/>
            </a:pPr>
            <a:r>
              <a:rPr lang="en-NZ" sz="1150" dirty="0">
                <a:solidFill>
                  <a:schemeClr val="tx1">
                    <a:lumMod val="85000"/>
                    <a:lumOff val="15000"/>
                  </a:schemeClr>
                </a:solidFill>
              </a:rPr>
              <a:t>Could deliver water services at </a:t>
            </a:r>
            <a:r>
              <a:rPr lang="en-NZ" sz="1150" b="1" dirty="0">
                <a:solidFill>
                  <a:schemeClr val="tx1">
                    <a:lumMod val="85000"/>
                    <a:lumOff val="15000"/>
                  </a:schemeClr>
                </a:solidFill>
              </a:rPr>
              <a:t>lower cost to consumers </a:t>
            </a:r>
            <a:r>
              <a:rPr lang="en-NZ" sz="1150" dirty="0">
                <a:solidFill>
                  <a:schemeClr val="tx1">
                    <a:lumMod val="85000"/>
                    <a:lumOff val="15000"/>
                  </a:schemeClr>
                </a:solidFill>
              </a:rPr>
              <a:t>than can be achieved by individual councils.</a:t>
            </a:r>
          </a:p>
          <a:p>
            <a:pPr>
              <a:lnSpc>
                <a:spcPct val="120000"/>
              </a:lnSpc>
              <a:spcBef>
                <a:spcPts val="0"/>
              </a:spcBef>
              <a:spcAft>
                <a:spcPts val="600"/>
              </a:spcAft>
              <a:buClr>
                <a:schemeClr val="accent1"/>
              </a:buClr>
              <a:defRPr/>
            </a:pPr>
            <a:r>
              <a:rPr lang="en-NZ" sz="1150" dirty="0">
                <a:solidFill>
                  <a:schemeClr val="tx1">
                    <a:lumMod val="85000"/>
                    <a:lumOff val="15000"/>
                  </a:schemeClr>
                </a:solidFill>
              </a:rPr>
              <a:t>Can </a:t>
            </a:r>
            <a:r>
              <a:rPr lang="en-NZ" sz="1150" b="1" dirty="0">
                <a:solidFill>
                  <a:schemeClr val="tx1">
                    <a:lumMod val="85000"/>
                    <a:lumOff val="15000"/>
                  </a:schemeClr>
                </a:solidFill>
              </a:rPr>
              <a:t>access more debt financing </a:t>
            </a:r>
            <a:r>
              <a:rPr lang="en-NZ" sz="1150" dirty="0">
                <a:solidFill>
                  <a:schemeClr val="tx1">
                    <a:lumMod val="85000"/>
                    <a:lumOff val="15000"/>
                  </a:schemeClr>
                </a:solidFill>
              </a:rPr>
              <a:t>than councils through LGFA. This enables an </a:t>
            </a:r>
            <a:r>
              <a:rPr lang="en-NZ" sz="1150" b="1" dirty="0">
                <a:solidFill>
                  <a:schemeClr val="tx1">
                    <a:lumMod val="85000"/>
                    <a:lumOff val="15000"/>
                  </a:schemeClr>
                </a:solidFill>
              </a:rPr>
              <a:t>immediate uplift in access to funding</a:t>
            </a:r>
            <a:r>
              <a:rPr lang="en-NZ" sz="1150" dirty="0">
                <a:solidFill>
                  <a:schemeClr val="tx1">
                    <a:lumMod val="85000"/>
                    <a:lumOff val="15000"/>
                  </a:schemeClr>
                </a:solidFill>
              </a:rPr>
              <a:t>, enables the </a:t>
            </a:r>
            <a:r>
              <a:rPr lang="en-NZ" sz="1150" b="1" dirty="0">
                <a:solidFill>
                  <a:schemeClr val="tx1">
                    <a:lumMod val="85000"/>
                    <a:lumOff val="15000"/>
                  </a:schemeClr>
                </a:solidFill>
              </a:rPr>
              <a:t>costs of assets to be spread over their useful lives</a:t>
            </a:r>
            <a:r>
              <a:rPr lang="en-NZ" sz="1150" dirty="0">
                <a:solidFill>
                  <a:schemeClr val="tx1">
                    <a:lumMod val="85000"/>
                    <a:lumOff val="15000"/>
                  </a:schemeClr>
                </a:solidFill>
              </a:rPr>
              <a:t> (through debt financing new assets), and providing </a:t>
            </a:r>
            <a:r>
              <a:rPr lang="en-NZ" sz="1150" b="1" dirty="0">
                <a:solidFill>
                  <a:schemeClr val="tx1">
                    <a:lumMod val="85000"/>
                    <a:lumOff val="15000"/>
                  </a:schemeClr>
                </a:solidFill>
              </a:rPr>
              <a:t>additional cash reserves and flexibility</a:t>
            </a:r>
            <a:r>
              <a:rPr lang="en-NZ" sz="1150" dirty="0">
                <a:solidFill>
                  <a:schemeClr val="tx1">
                    <a:lumMod val="85000"/>
                    <a:lumOff val="15000"/>
                  </a:schemeClr>
                </a:solidFill>
              </a:rPr>
              <a:t>.</a:t>
            </a:r>
          </a:p>
          <a:p>
            <a:pPr>
              <a:lnSpc>
                <a:spcPct val="120000"/>
              </a:lnSpc>
              <a:spcBef>
                <a:spcPts val="0"/>
              </a:spcBef>
              <a:spcAft>
                <a:spcPts val="600"/>
              </a:spcAft>
              <a:buClr>
                <a:schemeClr val="accent1"/>
              </a:buClr>
              <a:defRPr/>
            </a:pPr>
            <a:r>
              <a:rPr lang="en-NZ" sz="1150" dirty="0">
                <a:solidFill>
                  <a:schemeClr val="tx1">
                    <a:lumMod val="85000"/>
                    <a:lumOff val="15000"/>
                  </a:schemeClr>
                </a:solidFill>
              </a:rPr>
              <a:t>Can</a:t>
            </a:r>
            <a:r>
              <a:rPr lang="en-NZ" sz="1150" b="1" dirty="0">
                <a:solidFill>
                  <a:schemeClr val="tx1">
                    <a:lumMod val="85000"/>
                    <a:lumOff val="15000"/>
                  </a:schemeClr>
                </a:solidFill>
              </a:rPr>
              <a:t> meet expected borrowing covenants </a:t>
            </a:r>
            <a:r>
              <a:rPr lang="en-NZ" sz="1150" dirty="0">
                <a:solidFill>
                  <a:schemeClr val="tx1">
                    <a:lumMod val="85000"/>
                    <a:lumOff val="15000"/>
                  </a:schemeClr>
                </a:solidFill>
              </a:rPr>
              <a:t>as signalled by LGFA, and access debt financing on improved terms against status quo council borrowing arrangements.</a:t>
            </a:r>
          </a:p>
          <a:p>
            <a:pPr>
              <a:lnSpc>
                <a:spcPct val="120000"/>
              </a:lnSpc>
              <a:spcBef>
                <a:spcPts val="0"/>
              </a:spcBef>
              <a:spcAft>
                <a:spcPts val="600"/>
              </a:spcAft>
              <a:buClr>
                <a:schemeClr val="accent1"/>
              </a:buClr>
              <a:defRPr/>
            </a:pPr>
            <a:r>
              <a:rPr lang="en-NZ" sz="1150" dirty="0">
                <a:solidFill>
                  <a:schemeClr val="tx1">
                    <a:lumMod val="85000"/>
                    <a:lumOff val="15000"/>
                  </a:schemeClr>
                </a:solidFill>
              </a:rPr>
              <a:t>Would </a:t>
            </a:r>
            <a:r>
              <a:rPr lang="en-NZ" sz="1150" b="1" dirty="0">
                <a:solidFill>
                  <a:schemeClr val="tx1">
                    <a:lumMod val="85000"/>
                    <a:lumOff val="15000"/>
                  </a:schemeClr>
                </a:solidFill>
              </a:rPr>
              <a:t>ensure financially sustainable water services provision </a:t>
            </a:r>
            <a:r>
              <a:rPr lang="en-NZ" sz="1150" dirty="0">
                <a:solidFill>
                  <a:schemeClr val="tx1">
                    <a:lumMod val="85000"/>
                    <a:lumOff val="15000"/>
                  </a:schemeClr>
                </a:solidFill>
              </a:rPr>
              <a:t>to consumers, provide resilience, and enable uplifts in water services infrastructure investment over time.</a:t>
            </a:r>
          </a:p>
          <a:p>
            <a:pPr>
              <a:lnSpc>
                <a:spcPct val="120000"/>
              </a:lnSpc>
              <a:spcBef>
                <a:spcPts val="0"/>
              </a:spcBef>
              <a:spcAft>
                <a:spcPts val="600"/>
              </a:spcAft>
              <a:buClr>
                <a:schemeClr val="accent1"/>
              </a:buClr>
              <a:defRPr/>
            </a:pPr>
            <a:r>
              <a:rPr lang="en-NZ" sz="1150" dirty="0">
                <a:solidFill>
                  <a:schemeClr val="tx1">
                    <a:lumMod val="85000"/>
                    <a:lumOff val="15000"/>
                  </a:schemeClr>
                </a:solidFill>
              </a:rPr>
              <a:t>Enables the </a:t>
            </a:r>
            <a:r>
              <a:rPr lang="en-NZ" sz="1150" b="1" dirty="0">
                <a:solidFill>
                  <a:schemeClr val="tx1">
                    <a:lumMod val="85000"/>
                    <a:lumOff val="15000"/>
                  </a:schemeClr>
                </a:solidFill>
              </a:rPr>
              <a:t>adoption of fit-for-purpose investment, asset management and financing strategies </a:t>
            </a:r>
            <a:r>
              <a:rPr lang="en-NZ" sz="1150" dirty="0">
                <a:solidFill>
                  <a:schemeClr val="tx1">
                    <a:lumMod val="85000"/>
                    <a:lumOff val="15000"/>
                  </a:schemeClr>
                </a:solidFill>
              </a:rPr>
              <a:t>for water services delivery, which will be more efficient than council in-house delivery.</a:t>
            </a:r>
          </a:p>
          <a:p>
            <a:pPr>
              <a:lnSpc>
                <a:spcPct val="120000"/>
              </a:lnSpc>
              <a:spcBef>
                <a:spcPts val="0"/>
              </a:spcBef>
              <a:spcAft>
                <a:spcPts val="600"/>
              </a:spcAft>
              <a:buClr>
                <a:schemeClr val="accent1"/>
              </a:buClr>
              <a:defRPr/>
            </a:pPr>
            <a:r>
              <a:rPr lang="en-NZ" sz="1150" dirty="0">
                <a:solidFill>
                  <a:schemeClr val="tx1">
                    <a:lumMod val="85000"/>
                    <a:lumOff val="15000"/>
                  </a:schemeClr>
                </a:solidFill>
              </a:rPr>
              <a:t>Ensures</a:t>
            </a:r>
            <a:r>
              <a:rPr lang="en-NZ" sz="1150" b="1" dirty="0">
                <a:solidFill>
                  <a:schemeClr val="tx1">
                    <a:lumMod val="85000"/>
                    <a:lumOff val="15000"/>
                  </a:schemeClr>
                </a:solidFill>
              </a:rPr>
              <a:t> compliance with ringfencing, financial sustainability and other financial principle requirements</a:t>
            </a:r>
            <a:r>
              <a:rPr lang="en-NZ" sz="1150" dirty="0">
                <a:solidFill>
                  <a:schemeClr val="tx1">
                    <a:lumMod val="85000"/>
                    <a:lumOff val="15000"/>
                  </a:schemeClr>
                </a:solidFill>
              </a:rPr>
              <a:t> under Local Water Done Well.</a:t>
            </a:r>
          </a:p>
          <a:p>
            <a:pPr>
              <a:lnSpc>
                <a:spcPct val="120000"/>
              </a:lnSpc>
              <a:spcBef>
                <a:spcPts val="0"/>
              </a:spcBef>
              <a:spcAft>
                <a:spcPts val="600"/>
              </a:spcAft>
              <a:buClr>
                <a:schemeClr val="accent1"/>
              </a:buClr>
              <a:defRPr/>
            </a:pPr>
            <a:r>
              <a:rPr lang="en-NZ" sz="1150" dirty="0">
                <a:solidFill>
                  <a:schemeClr val="tx1">
                    <a:lumMod val="85000"/>
                    <a:lumOff val="15000"/>
                  </a:schemeClr>
                </a:solidFill>
              </a:rPr>
              <a:t>Would be the regulated party for water quality regulation and economic regulation. </a:t>
            </a:r>
            <a:r>
              <a:rPr lang="en-NZ" sz="1150" b="1" dirty="0">
                <a:solidFill>
                  <a:schemeClr val="tx1">
                    <a:lumMod val="85000"/>
                    <a:lumOff val="15000"/>
                  </a:schemeClr>
                </a:solidFill>
              </a:rPr>
              <a:t>By establishing a water CCO, councils become beneficiaries of the regulatory regime</a:t>
            </a:r>
            <a:r>
              <a:rPr lang="en-NZ" sz="1150" dirty="0">
                <a:solidFill>
                  <a:schemeClr val="tx1">
                    <a:lumMod val="85000"/>
                    <a:lumOff val="15000"/>
                  </a:schemeClr>
                </a:solidFill>
              </a:rPr>
              <a:t>.</a:t>
            </a:r>
          </a:p>
          <a:p>
            <a:pPr>
              <a:lnSpc>
                <a:spcPct val="120000"/>
              </a:lnSpc>
              <a:spcBef>
                <a:spcPts val="0"/>
              </a:spcBef>
              <a:spcAft>
                <a:spcPts val="600"/>
              </a:spcAft>
              <a:buClr>
                <a:schemeClr val="accent1"/>
              </a:buClr>
              <a:defRPr/>
            </a:pPr>
            <a:r>
              <a:rPr lang="en-NZ" sz="1150" dirty="0">
                <a:solidFill>
                  <a:schemeClr val="tx1">
                    <a:lumMod val="85000"/>
                    <a:lumOff val="15000"/>
                  </a:schemeClr>
                </a:solidFill>
              </a:rPr>
              <a:t>Enables the refinancing of water services borrowings off council balance sheets, resulting in a </a:t>
            </a:r>
            <a:r>
              <a:rPr lang="en-NZ" sz="1150" b="1" dirty="0">
                <a:solidFill>
                  <a:schemeClr val="tx1">
                    <a:lumMod val="85000"/>
                    <a:lumOff val="15000"/>
                  </a:schemeClr>
                </a:solidFill>
              </a:rPr>
              <a:t>material improvement in the financial sustainability and resilience of councils</a:t>
            </a:r>
            <a:r>
              <a:rPr lang="en-NZ" sz="1150" dirty="0">
                <a:solidFill>
                  <a:schemeClr val="tx1">
                    <a:lumMod val="85000"/>
                    <a:lumOff val="15000"/>
                  </a:schemeClr>
                </a:solidFill>
              </a:rPr>
              <a:t>. This </a:t>
            </a:r>
            <a:r>
              <a:rPr lang="en-NZ" sz="1150" b="1" dirty="0">
                <a:solidFill>
                  <a:schemeClr val="tx1">
                    <a:lumMod val="85000"/>
                    <a:lumOff val="15000"/>
                  </a:schemeClr>
                </a:solidFill>
              </a:rPr>
              <a:t>creates substantial borrowing headroom for councils</a:t>
            </a:r>
            <a:r>
              <a:rPr lang="en-NZ" sz="1150" dirty="0">
                <a:solidFill>
                  <a:schemeClr val="tx1">
                    <a:lumMod val="85000"/>
                    <a:lumOff val="15000"/>
                  </a:schemeClr>
                </a:solidFill>
              </a:rPr>
              <a:t>, which can </a:t>
            </a:r>
            <a:r>
              <a:rPr lang="en-NZ" sz="1150" b="1" dirty="0">
                <a:solidFill>
                  <a:schemeClr val="tx1">
                    <a:lumMod val="85000"/>
                    <a:lumOff val="15000"/>
                  </a:schemeClr>
                </a:solidFill>
              </a:rPr>
              <a:t>allow general rates to be reduced</a:t>
            </a:r>
            <a:r>
              <a:rPr lang="en-NZ" sz="1150" dirty="0">
                <a:solidFill>
                  <a:schemeClr val="tx1">
                    <a:lumMod val="85000"/>
                    <a:lumOff val="15000"/>
                  </a:schemeClr>
                </a:solidFill>
              </a:rPr>
              <a:t>.</a:t>
            </a:r>
          </a:p>
          <a:p>
            <a:pPr marL="0" indent="0">
              <a:lnSpc>
                <a:spcPct val="120000"/>
              </a:lnSpc>
              <a:spcBef>
                <a:spcPts val="0"/>
              </a:spcBef>
              <a:spcAft>
                <a:spcPts val="600"/>
              </a:spcAft>
              <a:buClr>
                <a:schemeClr val="accent1"/>
              </a:buClr>
              <a:buNone/>
              <a:defRPr/>
            </a:pPr>
            <a:r>
              <a:rPr lang="en-NZ" sz="1150" dirty="0">
                <a:solidFill>
                  <a:schemeClr val="tx1">
                    <a:lumMod val="85000"/>
                    <a:lumOff val="15000"/>
                  </a:schemeClr>
                </a:solidFill>
              </a:rPr>
              <a:t>These </a:t>
            </a:r>
            <a:r>
              <a:rPr lang="en-NZ" sz="1150" b="1" dirty="0">
                <a:solidFill>
                  <a:schemeClr val="tx1">
                    <a:lumMod val="85000"/>
                    <a:lumOff val="15000"/>
                  </a:schemeClr>
                </a:solidFill>
              </a:rPr>
              <a:t>benefits can be realised without requiring price harmonisation</a:t>
            </a:r>
            <a:r>
              <a:rPr lang="en-NZ" sz="1150" dirty="0">
                <a:solidFill>
                  <a:schemeClr val="tx1">
                    <a:lumMod val="85000"/>
                    <a:lumOff val="15000"/>
                  </a:schemeClr>
                </a:solidFill>
              </a:rPr>
              <a:t> across councils, cross-subsidisation, or shareholding councils having to guarantee each other’s proportion of the CCO’s borrowings. These are all important establishment considerations, and it is in councils’ discretion as to how pricing and debt structuring parameters are set.</a:t>
            </a:r>
          </a:p>
        </p:txBody>
      </p:sp>
      <p:sp>
        <p:nvSpPr>
          <p:cNvPr id="7" name="Slide Number Placeholder 6">
            <a:extLst>
              <a:ext uri="{FF2B5EF4-FFF2-40B4-BE49-F238E27FC236}">
                <a16:creationId xmlns:a16="http://schemas.microsoft.com/office/drawing/2014/main" id="{D30B9D39-4D00-D2E6-D228-2C649E4D6BFC}"/>
              </a:ext>
            </a:extLst>
          </p:cNvPr>
          <p:cNvSpPr>
            <a:spLocks noGrp="1"/>
          </p:cNvSpPr>
          <p:nvPr>
            <p:ph type="sldNum" sz="quarter" idx="4"/>
          </p:nvPr>
        </p:nvSpPr>
        <p:spPr/>
        <p:txBody>
          <a:bodyPr/>
          <a:lstStyle/>
          <a:p>
            <a:fld id="{530BBEC6-FFE9-4FE3-8886-87558F9688C8}" type="slidenum">
              <a:rPr lang="en-NZ" smtClean="0"/>
              <a:pPr/>
              <a:t>2</a:t>
            </a:fld>
            <a:endParaRPr lang="en-NZ" dirty="0"/>
          </a:p>
        </p:txBody>
      </p:sp>
      <p:sp>
        <p:nvSpPr>
          <p:cNvPr id="4" name="Title 1">
            <a:extLst>
              <a:ext uri="{FF2B5EF4-FFF2-40B4-BE49-F238E27FC236}">
                <a16:creationId xmlns:a16="http://schemas.microsoft.com/office/drawing/2014/main" id="{FF4C0AAB-F97C-6170-82D6-AA9B06F2E701}"/>
              </a:ext>
            </a:extLst>
          </p:cNvPr>
          <p:cNvSpPr txBox="1">
            <a:spLocks/>
          </p:cNvSpPr>
          <p:nvPr/>
        </p:nvSpPr>
        <p:spPr>
          <a:xfrm>
            <a:off x="251012" y="99223"/>
            <a:ext cx="11689977"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Executive Summary – benefits from establishing a Regional Water CCO</a:t>
            </a:r>
          </a:p>
        </p:txBody>
      </p:sp>
      <p:sp>
        <p:nvSpPr>
          <p:cNvPr id="2" name="TextBox 1">
            <a:extLst>
              <a:ext uri="{FF2B5EF4-FFF2-40B4-BE49-F238E27FC236}">
                <a16:creationId xmlns:a16="http://schemas.microsoft.com/office/drawing/2014/main" id="{9B43951F-6A9B-C4D9-916E-D3937A5ED39E}"/>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5" name="TextBox 4">
            <a:extLst>
              <a:ext uri="{FF2B5EF4-FFF2-40B4-BE49-F238E27FC236}">
                <a16:creationId xmlns:a16="http://schemas.microsoft.com/office/drawing/2014/main" id="{3B412FA0-C27A-35E3-9DEE-00B7C57237A2}"/>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8" name="Rectangle 7">
            <a:extLst>
              <a:ext uri="{FF2B5EF4-FFF2-40B4-BE49-F238E27FC236}">
                <a16:creationId xmlns:a16="http://schemas.microsoft.com/office/drawing/2014/main" id="{B4AFAF44-FCD7-00A2-6AD2-6A708B925DB1}"/>
              </a:ext>
            </a:extLst>
          </p:cNvPr>
          <p:cNvSpPr/>
          <p:nvPr/>
        </p:nvSpPr>
        <p:spPr>
          <a:xfrm>
            <a:off x="8202706" y="6507475"/>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group consisting of the four councils</a:t>
            </a:r>
          </a:p>
        </p:txBody>
      </p:sp>
    </p:spTree>
    <p:extLst>
      <p:ext uri="{BB962C8B-B14F-4D97-AF65-F5344CB8AC3E}">
        <p14:creationId xmlns:p14="http://schemas.microsoft.com/office/powerpoint/2010/main" val="2608718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EF7848-BFD3-22C3-43F3-13E2161E0473}"/>
            </a:ext>
          </a:extLst>
        </p:cNvPr>
        <p:cNvGrpSpPr/>
        <p:nvPr/>
      </p:nvGrpSpPr>
      <p:grpSpPr>
        <a:xfrm>
          <a:off x="0" y="0"/>
          <a:ext cx="0" cy="0"/>
          <a:chOff x="0" y="0"/>
          <a:chExt cx="0" cy="0"/>
        </a:xfrm>
      </p:grpSpPr>
      <p:sp>
        <p:nvSpPr>
          <p:cNvPr id="9" name="Subtitle 5">
            <a:extLst>
              <a:ext uri="{FF2B5EF4-FFF2-40B4-BE49-F238E27FC236}">
                <a16:creationId xmlns:a16="http://schemas.microsoft.com/office/drawing/2014/main" id="{CB6DB682-EF88-83D7-6A97-8703D679D5C2}"/>
              </a:ext>
            </a:extLst>
          </p:cNvPr>
          <p:cNvSpPr txBox="1">
            <a:spLocks/>
          </p:cNvSpPr>
          <p:nvPr/>
        </p:nvSpPr>
        <p:spPr>
          <a:xfrm>
            <a:off x="414872" y="5095994"/>
            <a:ext cx="11347200" cy="1353832"/>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1100" b="1" dirty="0">
                <a:solidFill>
                  <a:srgbClr val="0070C0"/>
                </a:solidFill>
              </a:rPr>
              <a:t>A Regional Water CCO would be financially sustainable and would be required to comply with water quality and economic regulation</a:t>
            </a:r>
          </a:p>
          <a:p>
            <a:pPr marL="0" indent="0">
              <a:lnSpc>
                <a:spcPct val="120000"/>
              </a:lnSpc>
              <a:spcBef>
                <a:spcPts val="0"/>
              </a:spcBef>
              <a:spcAft>
                <a:spcPts val="600"/>
              </a:spcAft>
              <a:buClr>
                <a:schemeClr val="accent1"/>
              </a:buClr>
              <a:buNone/>
              <a:defRPr/>
            </a:pPr>
            <a:r>
              <a:rPr lang="en-NZ" sz="1100" dirty="0">
                <a:solidFill>
                  <a:schemeClr val="tx1">
                    <a:lumMod val="85000"/>
                    <a:lumOff val="15000"/>
                  </a:schemeClr>
                </a:solidFill>
              </a:rPr>
              <a:t>A Regional Water CCO has an easier pathway to financially sustainable water services provision than individual council delivery, evidenced through requiring lower revenues and charges to consumers for the same levels of operating and capital expenditure. A Regional Water CCO could also borrow longer, carry higher debt balances, and better align financing of long-lived assets with the assets’ lifespans, ensuring intergenerational equity.</a:t>
            </a:r>
          </a:p>
          <a:p>
            <a:pPr marL="0" indent="0">
              <a:lnSpc>
                <a:spcPct val="120000"/>
              </a:lnSpc>
              <a:spcBef>
                <a:spcPts val="0"/>
              </a:spcBef>
              <a:spcAft>
                <a:spcPts val="600"/>
              </a:spcAft>
              <a:buClr>
                <a:schemeClr val="accent1"/>
              </a:buClr>
              <a:buNone/>
              <a:defRPr/>
            </a:pPr>
            <a:r>
              <a:rPr lang="en-NZ" sz="1100" dirty="0">
                <a:solidFill>
                  <a:schemeClr val="tx1">
                    <a:lumMod val="85000"/>
                    <a:lumOff val="15000"/>
                  </a:schemeClr>
                </a:solidFill>
              </a:rPr>
              <a:t>Economic regulation, in particular, will contribute to operational and capital efficiencies over time. Establishing a professional Water CCO ensures that councils as shareholders can utilise the regulatory regime to their benefit, in driving the performance expectations of the Water CCO.</a:t>
            </a:r>
          </a:p>
        </p:txBody>
      </p:sp>
      <p:sp>
        <p:nvSpPr>
          <p:cNvPr id="3" name="Subtitle 5">
            <a:extLst>
              <a:ext uri="{FF2B5EF4-FFF2-40B4-BE49-F238E27FC236}">
                <a16:creationId xmlns:a16="http://schemas.microsoft.com/office/drawing/2014/main" id="{6E18C58F-A57D-E4C5-B50B-2520295EA6E9}"/>
              </a:ext>
            </a:extLst>
          </p:cNvPr>
          <p:cNvSpPr txBox="1">
            <a:spLocks/>
          </p:cNvSpPr>
          <p:nvPr/>
        </p:nvSpPr>
        <p:spPr>
          <a:xfrm>
            <a:off x="414872" y="819249"/>
            <a:ext cx="11347200" cy="1073755"/>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1100" b="1" dirty="0">
                <a:solidFill>
                  <a:srgbClr val="0070C0"/>
                </a:solidFill>
              </a:rPr>
              <a:t>Lower charges to consumers achieved by a Regional Water CCO</a:t>
            </a:r>
          </a:p>
          <a:p>
            <a:pPr marL="0" indent="0">
              <a:lnSpc>
                <a:spcPct val="120000"/>
              </a:lnSpc>
              <a:spcBef>
                <a:spcPts val="0"/>
              </a:spcBef>
              <a:spcAft>
                <a:spcPts val="600"/>
              </a:spcAft>
              <a:buClr>
                <a:schemeClr val="accent1"/>
              </a:buClr>
              <a:buNone/>
              <a:defRPr/>
            </a:pPr>
            <a:r>
              <a:rPr lang="en-NZ" sz="1100" dirty="0">
                <a:solidFill>
                  <a:schemeClr val="tx1">
                    <a:lumMod val="85000"/>
                    <a:lumOff val="15000"/>
                  </a:schemeClr>
                </a:solidFill>
              </a:rPr>
              <a:t>A Regional Water CCO could deliver water services at lower cost to consumers than can be achieved by individual council delivery. By FY33/34 this could result in 17% lower charges than individual council water services delivery. The savings shown below solely relate to financing efficiencies of a regional Water CCO. Further savings could be achieved through operational and capital efficiencies over time. By FY33/34 the average consumer would save $540 + GST per year from the establishment of a regional water CCO, from financing efficiency alone.</a:t>
            </a:r>
          </a:p>
        </p:txBody>
      </p:sp>
      <p:sp>
        <p:nvSpPr>
          <p:cNvPr id="7" name="Slide Number Placeholder 6">
            <a:extLst>
              <a:ext uri="{FF2B5EF4-FFF2-40B4-BE49-F238E27FC236}">
                <a16:creationId xmlns:a16="http://schemas.microsoft.com/office/drawing/2014/main" id="{0017C68C-05D6-998E-4357-FEC6AE01C076}"/>
              </a:ext>
            </a:extLst>
          </p:cNvPr>
          <p:cNvSpPr>
            <a:spLocks noGrp="1"/>
          </p:cNvSpPr>
          <p:nvPr>
            <p:ph type="sldNum" sz="quarter" idx="4"/>
          </p:nvPr>
        </p:nvSpPr>
        <p:spPr/>
        <p:txBody>
          <a:bodyPr/>
          <a:lstStyle/>
          <a:p>
            <a:fld id="{530BBEC6-FFE9-4FE3-8886-87558F9688C8}" type="slidenum">
              <a:rPr lang="en-NZ" smtClean="0"/>
              <a:pPr/>
              <a:t>3</a:t>
            </a:fld>
            <a:endParaRPr lang="en-NZ" dirty="0"/>
          </a:p>
        </p:txBody>
      </p:sp>
      <p:sp>
        <p:nvSpPr>
          <p:cNvPr id="4" name="Title 1">
            <a:extLst>
              <a:ext uri="{FF2B5EF4-FFF2-40B4-BE49-F238E27FC236}">
                <a16:creationId xmlns:a16="http://schemas.microsoft.com/office/drawing/2014/main" id="{FFE92818-0D1C-9A7E-811E-A9CBF1F15A1D}"/>
              </a:ext>
            </a:extLst>
          </p:cNvPr>
          <p:cNvSpPr txBox="1">
            <a:spLocks/>
          </p:cNvSpPr>
          <p:nvPr/>
        </p:nvSpPr>
        <p:spPr>
          <a:xfrm>
            <a:off x="251012" y="99223"/>
            <a:ext cx="11689977"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Executive Summary – lower charges, financial sustainability and regulation</a:t>
            </a:r>
          </a:p>
        </p:txBody>
      </p:sp>
      <p:sp>
        <p:nvSpPr>
          <p:cNvPr id="2" name="TextBox 1">
            <a:extLst>
              <a:ext uri="{FF2B5EF4-FFF2-40B4-BE49-F238E27FC236}">
                <a16:creationId xmlns:a16="http://schemas.microsoft.com/office/drawing/2014/main" id="{2A2E339A-B8AA-5571-E26C-B7508C547EE6}"/>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5" name="TextBox 4">
            <a:extLst>
              <a:ext uri="{FF2B5EF4-FFF2-40B4-BE49-F238E27FC236}">
                <a16:creationId xmlns:a16="http://schemas.microsoft.com/office/drawing/2014/main" id="{F91B02E3-F7F1-A36C-C90D-80067D4AE4B8}"/>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8" name="Subtitle 5">
            <a:extLst>
              <a:ext uri="{FF2B5EF4-FFF2-40B4-BE49-F238E27FC236}">
                <a16:creationId xmlns:a16="http://schemas.microsoft.com/office/drawing/2014/main" id="{2707F2A2-E33A-729C-FDF5-280B0C17360A}"/>
              </a:ext>
            </a:extLst>
          </p:cNvPr>
          <p:cNvSpPr txBox="1">
            <a:spLocks/>
          </p:cNvSpPr>
          <p:nvPr/>
        </p:nvSpPr>
        <p:spPr>
          <a:xfrm>
            <a:off x="414872" y="4285868"/>
            <a:ext cx="11347200" cy="667490"/>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1100" b="1" dirty="0">
                <a:solidFill>
                  <a:srgbClr val="0070C0"/>
                </a:solidFill>
              </a:rPr>
              <a:t>A Regional Water CCO can meet LGFA lending covenants</a:t>
            </a:r>
          </a:p>
          <a:p>
            <a:pPr marL="0" indent="0">
              <a:lnSpc>
                <a:spcPct val="120000"/>
              </a:lnSpc>
              <a:spcBef>
                <a:spcPts val="0"/>
              </a:spcBef>
              <a:spcAft>
                <a:spcPts val="600"/>
              </a:spcAft>
              <a:buClr>
                <a:schemeClr val="accent1"/>
              </a:buClr>
              <a:buNone/>
              <a:defRPr/>
            </a:pPr>
            <a:r>
              <a:rPr lang="en-NZ" sz="1100" dirty="0">
                <a:solidFill>
                  <a:schemeClr val="tx1">
                    <a:lumMod val="85000"/>
                    <a:lumOff val="15000"/>
                  </a:schemeClr>
                </a:solidFill>
              </a:rPr>
              <a:t>A Regional Water CCO comprising of the four councils can meet expected borrowing covenants as signalled by LGFA, and access debt financing on improved terms against status quo council borrowing arrangements. This enables increased debt financing, free from council borrowing constraints, leading to lower charges to consumers.</a:t>
            </a:r>
          </a:p>
        </p:txBody>
      </p:sp>
      <p:sp>
        <p:nvSpPr>
          <p:cNvPr id="11" name="Rectangle 10">
            <a:extLst>
              <a:ext uri="{FF2B5EF4-FFF2-40B4-BE49-F238E27FC236}">
                <a16:creationId xmlns:a16="http://schemas.microsoft.com/office/drawing/2014/main" id="{485EA8D7-9CCD-D4AC-8959-68B6A50C39E7}"/>
              </a:ext>
            </a:extLst>
          </p:cNvPr>
          <p:cNvSpPr/>
          <p:nvPr/>
        </p:nvSpPr>
        <p:spPr>
          <a:xfrm>
            <a:off x="8202706" y="6507475"/>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group consisting of the four councils</a:t>
            </a:r>
          </a:p>
        </p:txBody>
      </p:sp>
      <p:pic>
        <p:nvPicPr>
          <p:cNvPr id="13" name="Picture 12">
            <a:extLst>
              <a:ext uri="{FF2B5EF4-FFF2-40B4-BE49-F238E27FC236}">
                <a16:creationId xmlns:a16="http://schemas.microsoft.com/office/drawing/2014/main" id="{1492F0AC-45B0-EE3E-1B85-FB63BBEB90F6}"/>
              </a:ext>
            </a:extLst>
          </p:cNvPr>
          <p:cNvPicPr>
            <a:picLocks noChangeAspect="1"/>
          </p:cNvPicPr>
          <p:nvPr/>
        </p:nvPicPr>
        <p:blipFill>
          <a:blip r:embed="rId2"/>
          <a:stretch>
            <a:fillRect/>
          </a:stretch>
        </p:blipFill>
        <p:spPr>
          <a:xfrm>
            <a:off x="688472" y="1974679"/>
            <a:ext cx="10800000" cy="2121714"/>
          </a:xfrm>
          <a:prstGeom prst="rect">
            <a:avLst/>
          </a:prstGeom>
        </p:spPr>
      </p:pic>
    </p:spTree>
    <p:extLst>
      <p:ext uri="{BB962C8B-B14F-4D97-AF65-F5344CB8AC3E}">
        <p14:creationId xmlns:p14="http://schemas.microsoft.com/office/powerpoint/2010/main" val="2022802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F0ADB1-4DB3-5D0A-48DC-D159ABAA6BF3}"/>
            </a:ext>
          </a:extLst>
        </p:cNvPr>
        <p:cNvGrpSpPr/>
        <p:nvPr/>
      </p:nvGrpSpPr>
      <p:grpSpPr>
        <a:xfrm>
          <a:off x="0" y="0"/>
          <a:ext cx="0" cy="0"/>
          <a:chOff x="0" y="0"/>
          <a:chExt cx="0" cy="0"/>
        </a:xfrm>
      </p:grpSpPr>
      <p:sp>
        <p:nvSpPr>
          <p:cNvPr id="3" name="Subtitle 5">
            <a:extLst>
              <a:ext uri="{FF2B5EF4-FFF2-40B4-BE49-F238E27FC236}">
                <a16:creationId xmlns:a16="http://schemas.microsoft.com/office/drawing/2014/main" id="{B8E6D27A-068D-8289-53DC-239938B96B05}"/>
              </a:ext>
            </a:extLst>
          </p:cNvPr>
          <p:cNvSpPr txBox="1">
            <a:spLocks/>
          </p:cNvSpPr>
          <p:nvPr/>
        </p:nvSpPr>
        <p:spPr>
          <a:xfrm>
            <a:off x="414872" y="962685"/>
            <a:ext cx="11347200" cy="1429430"/>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Clr>
                <a:schemeClr val="accent1"/>
              </a:buClr>
              <a:buNone/>
              <a:defRPr/>
            </a:pPr>
            <a:r>
              <a:rPr lang="en-NZ" sz="1000" b="1" dirty="0">
                <a:solidFill>
                  <a:srgbClr val="0070C0"/>
                </a:solidFill>
              </a:rPr>
              <a:t>A Regional Water CCO enables the refinancing of water services borrowings off council balance sheets</a:t>
            </a:r>
          </a:p>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LGFA has committed to lend to water CCOs and treat their debt as separate to owning councils’ debt, where there is a guarantee or uncalled capital from owning councils in place, and adherence to prudent credit criteria. This means that LGFA would exclude a water CCO’s water services debts from owning council’s borrowing covenants (e.g., in debt to revenue calculations). </a:t>
            </a:r>
          </a:p>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Because water services are higher leveraged than other council business, establishing a Water CCO and excluding water services revenues and debts from LGFA’s consideration of owning councils would create significant new borrowing headroom for each Bay of Plenty council. </a:t>
            </a:r>
          </a:p>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This results from the refinancing of water services borrowings off council balance sheets, providing a material improvement in the financial sustainability and resilience of councils. New borrowing capacity could allow general rates to be reduced, using this new borrowing capacity to fund future non-water infrastructure investment that would otherwise be rates funded.</a:t>
            </a:r>
          </a:p>
        </p:txBody>
      </p:sp>
      <p:sp>
        <p:nvSpPr>
          <p:cNvPr id="7" name="Slide Number Placeholder 6">
            <a:extLst>
              <a:ext uri="{FF2B5EF4-FFF2-40B4-BE49-F238E27FC236}">
                <a16:creationId xmlns:a16="http://schemas.microsoft.com/office/drawing/2014/main" id="{B4DFE5BD-DFC1-820A-FBFB-69732F505DCA}"/>
              </a:ext>
            </a:extLst>
          </p:cNvPr>
          <p:cNvSpPr>
            <a:spLocks noGrp="1"/>
          </p:cNvSpPr>
          <p:nvPr>
            <p:ph type="sldNum" sz="quarter" idx="4"/>
          </p:nvPr>
        </p:nvSpPr>
        <p:spPr/>
        <p:txBody>
          <a:bodyPr/>
          <a:lstStyle/>
          <a:p>
            <a:fld id="{530BBEC6-FFE9-4FE3-8886-87558F9688C8}" type="slidenum">
              <a:rPr lang="en-NZ" smtClean="0"/>
              <a:pPr/>
              <a:t>4</a:t>
            </a:fld>
            <a:endParaRPr lang="en-NZ" dirty="0"/>
          </a:p>
        </p:txBody>
      </p:sp>
      <p:sp>
        <p:nvSpPr>
          <p:cNvPr id="2" name="TextBox 1">
            <a:extLst>
              <a:ext uri="{FF2B5EF4-FFF2-40B4-BE49-F238E27FC236}">
                <a16:creationId xmlns:a16="http://schemas.microsoft.com/office/drawing/2014/main" id="{AA6974FF-A951-0DBB-BCC0-A8EAB6BF1EB7}"/>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5" name="TextBox 4">
            <a:extLst>
              <a:ext uri="{FF2B5EF4-FFF2-40B4-BE49-F238E27FC236}">
                <a16:creationId xmlns:a16="http://schemas.microsoft.com/office/drawing/2014/main" id="{459735EE-8E7E-305D-2A8F-32B19BD45C05}"/>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10" name="Subtitle 5">
            <a:extLst>
              <a:ext uri="{FF2B5EF4-FFF2-40B4-BE49-F238E27FC236}">
                <a16:creationId xmlns:a16="http://schemas.microsoft.com/office/drawing/2014/main" id="{1FF762F4-9CAD-F68F-B0AE-A1757AA50D00}"/>
              </a:ext>
            </a:extLst>
          </p:cNvPr>
          <p:cNvSpPr txBox="1">
            <a:spLocks/>
          </p:cNvSpPr>
          <p:nvPr/>
        </p:nvSpPr>
        <p:spPr>
          <a:xfrm>
            <a:off x="401518" y="2492734"/>
            <a:ext cx="11360554" cy="536878"/>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Clr>
                <a:schemeClr val="accent1"/>
              </a:buClr>
              <a:buNone/>
              <a:defRPr/>
            </a:pPr>
            <a:r>
              <a:rPr lang="en-NZ" sz="1000" b="1" dirty="0">
                <a:solidFill>
                  <a:srgbClr val="0070C0"/>
                </a:solidFill>
              </a:rPr>
              <a:t>Reduction in council borrowings from establishing a Water CCO</a:t>
            </a:r>
          </a:p>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A Regional Water CCO comprising of the four councils could borrow direct from LGFA (secured against water services revenues) and provide cash to owning councils, enabling the pay down of existing council debt relating to water services. By FY33/34, council borrowings would be $458 million lower than under status quo in-house delivery arrangements (based on council LTPs).</a:t>
            </a:r>
          </a:p>
        </p:txBody>
      </p:sp>
      <p:sp>
        <p:nvSpPr>
          <p:cNvPr id="13" name="Subtitle 5">
            <a:extLst>
              <a:ext uri="{FF2B5EF4-FFF2-40B4-BE49-F238E27FC236}">
                <a16:creationId xmlns:a16="http://schemas.microsoft.com/office/drawing/2014/main" id="{A23361A6-B571-57F1-6A9F-997E83AE7D7C}"/>
              </a:ext>
            </a:extLst>
          </p:cNvPr>
          <p:cNvSpPr txBox="1">
            <a:spLocks/>
          </p:cNvSpPr>
          <p:nvPr/>
        </p:nvSpPr>
        <p:spPr>
          <a:xfrm>
            <a:off x="401518" y="4135998"/>
            <a:ext cx="11360554" cy="1060098"/>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Clr>
                <a:schemeClr val="accent1"/>
              </a:buClr>
              <a:buNone/>
              <a:defRPr/>
            </a:pPr>
            <a:r>
              <a:rPr lang="en-NZ" sz="1000" b="1" dirty="0">
                <a:solidFill>
                  <a:srgbClr val="0070C0"/>
                </a:solidFill>
              </a:rPr>
              <a:t>New borrowing headroom for owning councils</a:t>
            </a:r>
          </a:p>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Due to current council debt levels, and projected investment requirements for water services infrastructure, the four councils’ water services are higher leveraged than other council activities.</a:t>
            </a:r>
          </a:p>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LGFA’s separate treatment of water services debts (if a Water CCO is established) means that the $458 million reduction in council debt equates to $213 million of new borrowing capacity across the four councils by FY33/34 (but with a peak new capacity of $230 million).</a:t>
            </a:r>
          </a:p>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This new borrowing capacity is lower than the value of water services debts, due to water services operating revenues no longer forming part of LGFA’s assessment of council covenants.</a:t>
            </a:r>
          </a:p>
        </p:txBody>
      </p:sp>
      <p:sp>
        <p:nvSpPr>
          <p:cNvPr id="14" name="Title 1">
            <a:extLst>
              <a:ext uri="{FF2B5EF4-FFF2-40B4-BE49-F238E27FC236}">
                <a16:creationId xmlns:a16="http://schemas.microsoft.com/office/drawing/2014/main" id="{B0FAF646-DD8A-3F13-27FF-5D3F989AEF01}"/>
              </a:ext>
            </a:extLst>
          </p:cNvPr>
          <p:cNvSpPr txBox="1">
            <a:spLocks/>
          </p:cNvSpPr>
          <p:nvPr/>
        </p:nvSpPr>
        <p:spPr>
          <a:xfrm>
            <a:off x="609600" y="242660"/>
            <a:ext cx="11092069"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Executive Summary – refinancing water debts improves council balance sheets</a:t>
            </a:r>
          </a:p>
        </p:txBody>
      </p:sp>
      <p:sp>
        <p:nvSpPr>
          <p:cNvPr id="6" name="Rectangle 5">
            <a:extLst>
              <a:ext uri="{FF2B5EF4-FFF2-40B4-BE49-F238E27FC236}">
                <a16:creationId xmlns:a16="http://schemas.microsoft.com/office/drawing/2014/main" id="{D6B71606-E15B-8D69-2DB6-2F9B222C0FB7}"/>
              </a:ext>
            </a:extLst>
          </p:cNvPr>
          <p:cNvSpPr/>
          <p:nvPr/>
        </p:nvSpPr>
        <p:spPr>
          <a:xfrm>
            <a:off x="8202706" y="6507475"/>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group consisting of the four councils</a:t>
            </a:r>
          </a:p>
        </p:txBody>
      </p:sp>
      <p:pic>
        <p:nvPicPr>
          <p:cNvPr id="17" name="Picture 16">
            <a:extLst>
              <a:ext uri="{FF2B5EF4-FFF2-40B4-BE49-F238E27FC236}">
                <a16:creationId xmlns:a16="http://schemas.microsoft.com/office/drawing/2014/main" id="{78285EF1-39F0-A824-33FB-DF5A824B84BC}"/>
              </a:ext>
            </a:extLst>
          </p:cNvPr>
          <p:cNvPicPr>
            <a:picLocks noChangeAspect="1"/>
          </p:cNvPicPr>
          <p:nvPr/>
        </p:nvPicPr>
        <p:blipFill>
          <a:blip r:embed="rId2"/>
          <a:stretch>
            <a:fillRect/>
          </a:stretch>
        </p:blipFill>
        <p:spPr>
          <a:xfrm>
            <a:off x="558307" y="5272199"/>
            <a:ext cx="9000000" cy="1010593"/>
          </a:xfrm>
          <a:prstGeom prst="rect">
            <a:avLst/>
          </a:prstGeom>
        </p:spPr>
      </p:pic>
      <p:pic>
        <p:nvPicPr>
          <p:cNvPr id="19" name="Picture 18">
            <a:extLst>
              <a:ext uri="{FF2B5EF4-FFF2-40B4-BE49-F238E27FC236}">
                <a16:creationId xmlns:a16="http://schemas.microsoft.com/office/drawing/2014/main" id="{C79901B9-54FC-CC6F-E685-6EE4E5C46777}"/>
              </a:ext>
            </a:extLst>
          </p:cNvPr>
          <p:cNvPicPr>
            <a:picLocks noChangeAspect="1"/>
          </p:cNvPicPr>
          <p:nvPr/>
        </p:nvPicPr>
        <p:blipFill>
          <a:blip r:embed="rId3"/>
          <a:stretch>
            <a:fillRect/>
          </a:stretch>
        </p:blipFill>
        <p:spPr>
          <a:xfrm>
            <a:off x="558307" y="3115326"/>
            <a:ext cx="9000000" cy="867585"/>
          </a:xfrm>
          <a:prstGeom prst="rect">
            <a:avLst/>
          </a:prstGeom>
        </p:spPr>
      </p:pic>
    </p:spTree>
    <p:extLst>
      <p:ext uri="{BB962C8B-B14F-4D97-AF65-F5344CB8AC3E}">
        <p14:creationId xmlns:p14="http://schemas.microsoft.com/office/powerpoint/2010/main" val="851706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28567D-8629-06B7-A302-D115F5974C59}"/>
            </a:ext>
          </a:extLst>
        </p:cNvPr>
        <p:cNvGrpSpPr/>
        <p:nvPr/>
      </p:nvGrpSpPr>
      <p:grpSpPr>
        <a:xfrm>
          <a:off x="0" y="0"/>
          <a:ext cx="0" cy="0"/>
          <a:chOff x="0" y="0"/>
          <a:chExt cx="0" cy="0"/>
        </a:xfrm>
      </p:grpSpPr>
      <p:sp>
        <p:nvSpPr>
          <p:cNvPr id="11" name="Title 1">
            <a:extLst>
              <a:ext uri="{FF2B5EF4-FFF2-40B4-BE49-F238E27FC236}">
                <a16:creationId xmlns:a16="http://schemas.microsoft.com/office/drawing/2014/main" id="{ECAF7F9C-D6E3-7E4D-A2AB-124565424EC3}"/>
              </a:ext>
            </a:extLst>
          </p:cNvPr>
          <p:cNvSpPr txBox="1">
            <a:spLocks/>
          </p:cNvSpPr>
          <p:nvPr/>
        </p:nvSpPr>
        <p:spPr>
          <a:xfrm>
            <a:off x="1982663" y="2132856"/>
            <a:ext cx="8208235" cy="2592288"/>
          </a:xfrm>
          <a:prstGeom prst="rect">
            <a:avLst/>
          </a:prstGeom>
        </p:spPr>
        <p:txBody>
          <a:bodyPr vert="horz" lIns="121920" tIns="60960" rIns="121920" bIns="6096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1219170" rtl="0" eaLnBrk="1" fontAlgn="auto" latinLnBrk="0" hangingPunct="1">
              <a:lnSpc>
                <a:spcPct val="100000"/>
              </a:lnSpc>
              <a:spcBef>
                <a:spcPct val="0"/>
              </a:spcBef>
              <a:spcAft>
                <a:spcPts val="0"/>
              </a:spcAft>
              <a:buClrTx/>
              <a:buSzTx/>
              <a:buFontTx/>
              <a:buNone/>
              <a:tabLst/>
              <a:defRPr/>
            </a:pPr>
            <a:r>
              <a:rPr lang="en-NZ" sz="4800" b="1" dirty="0">
                <a:solidFill>
                  <a:srgbClr val="0070C0"/>
                </a:solidFill>
                <a:latin typeface="Calibri"/>
              </a:rPr>
              <a:t>Comparing councils’ status quo water services delivery arrangements to a Regional Water CCO</a:t>
            </a:r>
          </a:p>
        </p:txBody>
      </p:sp>
      <p:pic>
        <p:nvPicPr>
          <p:cNvPr id="10" name="Picture 2" descr="T:\Logos\DIA Logo\DIA Logo - Reversed.png">
            <a:extLst>
              <a:ext uri="{FF2B5EF4-FFF2-40B4-BE49-F238E27FC236}">
                <a16:creationId xmlns:a16="http://schemas.microsoft.com/office/drawing/2014/main" id="{475E07E7-37DF-3306-0B54-539F38343EC8}"/>
              </a:ext>
            </a:extLst>
          </p:cNvPr>
          <p:cNvPicPr>
            <a:picLocks noChangeAspect="1" noChangeArrowheads="1"/>
          </p:cNvPicPr>
          <p:nvPr/>
        </p:nvPicPr>
        <p:blipFill>
          <a:blip r:embed="rId3" cstate="screen">
            <a:biLevel thresh="50000"/>
            <a:extLst>
              <a:ext uri="{28A0092B-C50C-407E-A947-70E740481C1C}">
                <a14:useLocalDpi xmlns:a14="http://schemas.microsoft.com/office/drawing/2010/main" val="0"/>
              </a:ext>
            </a:extLst>
          </a:blip>
          <a:srcRect/>
          <a:stretch>
            <a:fillRect/>
          </a:stretch>
        </p:blipFill>
        <p:spPr bwMode="auto">
          <a:xfrm>
            <a:off x="9114499" y="5842445"/>
            <a:ext cx="2637235" cy="710311"/>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a:extLst>
              <a:ext uri="{FF2B5EF4-FFF2-40B4-BE49-F238E27FC236}">
                <a16:creationId xmlns:a16="http://schemas.microsoft.com/office/drawing/2014/main" id="{49562427-DF24-4F67-3FEE-F0564EFDD34C}"/>
              </a:ext>
            </a:extLst>
          </p:cNvPr>
          <p:cNvPicPr>
            <a:picLocks noChangeAspect="1"/>
          </p:cNvPicPr>
          <p:nvPr/>
        </p:nvPicPr>
        <p:blipFill>
          <a:blip r:embed="rId4" cstate="screen">
            <a:biLevel thresh="50000"/>
            <a:extLst>
              <a:ext uri="{28A0092B-C50C-407E-A947-70E740481C1C}">
                <a14:useLocalDpi xmlns:a14="http://schemas.microsoft.com/office/drawing/2010/main" val="0"/>
              </a:ext>
            </a:extLst>
          </a:blip>
          <a:stretch>
            <a:fillRect/>
          </a:stretch>
        </p:blipFill>
        <p:spPr>
          <a:xfrm>
            <a:off x="270565" y="5819366"/>
            <a:ext cx="2641600" cy="633807"/>
          </a:xfrm>
          <a:prstGeom prst="rect">
            <a:avLst/>
          </a:prstGeom>
        </p:spPr>
      </p:pic>
      <p:sp>
        <p:nvSpPr>
          <p:cNvPr id="2" name="TextBox 1">
            <a:extLst>
              <a:ext uri="{FF2B5EF4-FFF2-40B4-BE49-F238E27FC236}">
                <a16:creationId xmlns:a16="http://schemas.microsoft.com/office/drawing/2014/main" id="{BB5FCAEC-FC40-3D95-89FE-A21B83C46B3C}"/>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3" name="TextBox 2">
            <a:extLst>
              <a:ext uri="{FF2B5EF4-FFF2-40B4-BE49-F238E27FC236}">
                <a16:creationId xmlns:a16="http://schemas.microsoft.com/office/drawing/2014/main" id="{930B869D-7265-85D1-6A3F-60F7402FB154}"/>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Tree>
    <p:extLst>
      <p:ext uri="{BB962C8B-B14F-4D97-AF65-F5344CB8AC3E}">
        <p14:creationId xmlns:p14="http://schemas.microsoft.com/office/powerpoint/2010/main" val="27890423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6D41B-8121-449E-E11B-AE972B8E67EC}"/>
            </a:ext>
          </a:extLst>
        </p:cNvPr>
        <p:cNvGrpSpPr/>
        <p:nvPr/>
      </p:nvGrpSpPr>
      <p:grpSpPr>
        <a:xfrm>
          <a:off x="0" y="0"/>
          <a:ext cx="0" cy="0"/>
          <a:chOff x="0" y="0"/>
          <a:chExt cx="0" cy="0"/>
        </a:xfrm>
      </p:grpSpPr>
      <p:pic>
        <p:nvPicPr>
          <p:cNvPr id="18" name="Picture 17">
            <a:extLst>
              <a:ext uri="{FF2B5EF4-FFF2-40B4-BE49-F238E27FC236}">
                <a16:creationId xmlns:a16="http://schemas.microsoft.com/office/drawing/2014/main" id="{4434A8EF-1526-5F6E-8836-74C9B6D8382C}"/>
              </a:ext>
            </a:extLst>
          </p:cNvPr>
          <p:cNvPicPr>
            <a:picLocks noChangeAspect="1"/>
          </p:cNvPicPr>
          <p:nvPr/>
        </p:nvPicPr>
        <p:blipFill>
          <a:blip r:embed="rId2"/>
          <a:stretch>
            <a:fillRect/>
          </a:stretch>
        </p:blipFill>
        <p:spPr>
          <a:xfrm>
            <a:off x="4988244" y="4245953"/>
            <a:ext cx="4680000" cy="2335048"/>
          </a:xfrm>
          <a:prstGeom prst="rect">
            <a:avLst/>
          </a:prstGeom>
        </p:spPr>
      </p:pic>
      <p:pic>
        <p:nvPicPr>
          <p:cNvPr id="19" name="Picture 18">
            <a:extLst>
              <a:ext uri="{FF2B5EF4-FFF2-40B4-BE49-F238E27FC236}">
                <a16:creationId xmlns:a16="http://schemas.microsoft.com/office/drawing/2014/main" id="{06BAD494-77BF-0EA9-A3E3-12615BE1403F}"/>
              </a:ext>
            </a:extLst>
          </p:cNvPr>
          <p:cNvPicPr>
            <a:picLocks noChangeAspect="1"/>
          </p:cNvPicPr>
          <p:nvPr/>
        </p:nvPicPr>
        <p:blipFill>
          <a:blip r:embed="rId3"/>
          <a:stretch>
            <a:fillRect/>
          </a:stretch>
        </p:blipFill>
        <p:spPr>
          <a:xfrm>
            <a:off x="143320" y="4272581"/>
            <a:ext cx="4680000" cy="2308420"/>
          </a:xfrm>
          <a:prstGeom prst="rect">
            <a:avLst/>
          </a:prstGeom>
        </p:spPr>
      </p:pic>
      <p:pic>
        <p:nvPicPr>
          <p:cNvPr id="16" name="Picture 15">
            <a:extLst>
              <a:ext uri="{FF2B5EF4-FFF2-40B4-BE49-F238E27FC236}">
                <a16:creationId xmlns:a16="http://schemas.microsoft.com/office/drawing/2014/main" id="{FD84978A-63A8-77CE-3963-CD93F2FC82EB}"/>
              </a:ext>
            </a:extLst>
          </p:cNvPr>
          <p:cNvPicPr>
            <a:picLocks noChangeAspect="1"/>
          </p:cNvPicPr>
          <p:nvPr/>
        </p:nvPicPr>
        <p:blipFill>
          <a:blip r:embed="rId4"/>
          <a:stretch>
            <a:fillRect/>
          </a:stretch>
        </p:blipFill>
        <p:spPr>
          <a:xfrm>
            <a:off x="4988244" y="1797043"/>
            <a:ext cx="4680000" cy="2346196"/>
          </a:xfrm>
          <a:prstGeom prst="rect">
            <a:avLst/>
          </a:prstGeom>
        </p:spPr>
      </p:pic>
      <p:pic>
        <p:nvPicPr>
          <p:cNvPr id="17" name="Picture 16">
            <a:extLst>
              <a:ext uri="{FF2B5EF4-FFF2-40B4-BE49-F238E27FC236}">
                <a16:creationId xmlns:a16="http://schemas.microsoft.com/office/drawing/2014/main" id="{A6736E2D-8F93-6C13-6612-E4BC00386F8C}"/>
              </a:ext>
            </a:extLst>
          </p:cNvPr>
          <p:cNvPicPr>
            <a:picLocks noChangeAspect="1"/>
          </p:cNvPicPr>
          <p:nvPr/>
        </p:nvPicPr>
        <p:blipFill>
          <a:blip r:embed="rId5"/>
          <a:stretch>
            <a:fillRect/>
          </a:stretch>
        </p:blipFill>
        <p:spPr>
          <a:xfrm>
            <a:off x="143320" y="1797043"/>
            <a:ext cx="4680000" cy="2333189"/>
          </a:xfrm>
          <a:prstGeom prst="rect">
            <a:avLst/>
          </a:prstGeom>
        </p:spPr>
      </p:pic>
      <p:sp>
        <p:nvSpPr>
          <p:cNvPr id="7" name="Slide Number Placeholder 6">
            <a:extLst>
              <a:ext uri="{FF2B5EF4-FFF2-40B4-BE49-F238E27FC236}">
                <a16:creationId xmlns:a16="http://schemas.microsoft.com/office/drawing/2014/main" id="{2A3CC60E-D4FD-F18F-5643-984F9777FB66}"/>
              </a:ext>
            </a:extLst>
          </p:cNvPr>
          <p:cNvSpPr>
            <a:spLocks noGrp="1"/>
          </p:cNvSpPr>
          <p:nvPr>
            <p:ph type="sldNum" sz="quarter" idx="4"/>
          </p:nvPr>
        </p:nvSpPr>
        <p:spPr/>
        <p:txBody>
          <a:bodyPr/>
          <a:lstStyle/>
          <a:p>
            <a:fld id="{530BBEC6-FFE9-4FE3-8886-87558F9688C8}" type="slidenum">
              <a:rPr lang="en-NZ" smtClean="0"/>
              <a:pPr/>
              <a:t>6</a:t>
            </a:fld>
            <a:endParaRPr lang="en-NZ" dirty="0"/>
          </a:p>
        </p:txBody>
      </p:sp>
      <p:sp>
        <p:nvSpPr>
          <p:cNvPr id="5" name="TextBox 4">
            <a:extLst>
              <a:ext uri="{FF2B5EF4-FFF2-40B4-BE49-F238E27FC236}">
                <a16:creationId xmlns:a16="http://schemas.microsoft.com/office/drawing/2014/main" id="{E6EC3F5D-73C7-D1FA-564E-C1236EA5A9E0}"/>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14" name="Subtitle 5">
            <a:extLst>
              <a:ext uri="{FF2B5EF4-FFF2-40B4-BE49-F238E27FC236}">
                <a16:creationId xmlns:a16="http://schemas.microsoft.com/office/drawing/2014/main" id="{0EE87D43-A39F-0622-20FF-7D5A91F24FFD}"/>
              </a:ext>
            </a:extLst>
          </p:cNvPr>
          <p:cNvSpPr txBox="1">
            <a:spLocks/>
          </p:cNvSpPr>
          <p:nvPr/>
        </p:nvSpPr>
        <p:spPr>
          <a:xfrm>
            <a:off x="414872" y="853531"/>
            <a:ext cx="11347200" cy="167546"/>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Assuming the LTP level of capital investment as constant ($482 million over ten years) we compare three scenarios:</a:t>
            </a:r>
          </a:p>
        </p:txBody>
      </p:sp>
      <p:sp>
        <p:nvSpPr>
          <p:cNvPr id="8" name="Title 1">
            <a:extLst>
              <a:ext uri="{FF2B5EF4-FFF2-40B4-BE49-F238E27FC236}">
                <a16:creationId xmlns:a16="http://schemas.microsoft.com/office/drawing/2014/main" id="{B6964EDC-490C-0426-2AFD-E63AB23F0081}"/>
              </a:ext>
            </a:extLst>
          </p:cNvPr>
          <p:cNvSpPr txBox="1">
            <a:spLocks/>
          </p:cNvSpPr>
          <p:nvPr/>
        </p:nvSpPr>
        <p:spPr>
          <a:xfrm>
            <a:off x="609600" y="99223"/>
            <a:ext cx="11092069"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Comparison of scenarios for Rotorua Lakes District Council</a:t>
            </a:r>
          </a:p>
        </p:txBody>
      </p:sp>
      <p:sp>
        <p:nvSpPr>
          <p:cNvPr id="9" name="Subtitle 5">
            <a:extLst>
              <a:ext uri="{FF2B5EF4-FFF2-40B4-BE49-F238E27FC236}">
                <a16:creationId xmlns:a16="http://schemas.microsoft.com/office/drawing/2014/main" id="{7CF35CF6-843A-872C-0BE7-59E325BB794F}"/>
              </a:ext>
            </a:extLst>
          </p:cNvPr>
          <p:cNvSpPr txBox="1">
            <a:spLocks/>
          </p:cNvSpPr>
          <p:nvPr/>
        </p:nvSpPr>
        <p:spPr>
          <a:xfrm>
            <a:off x="390329" y="1119311"/>
            <a:ext cx="5660849" cy="560153"/>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1. LTP</a:t>
            </a:r>
            <a:r>
              <a:rPr lang="en-NZ" sz="900" dirty="0">
                <a:solidFill>
                  <a:schemeClr val="tx1">
                    <a:lumMod val="85000"/>
                    <a:lumOff val="15000"/>
                  </a:schemeClr>
                </a:solidFill>
              </a:rPr>
              <a:t>: 2024-34 LTP projections;</a:t>
            </a:r>
          </a:p>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2. RLDC financially sustainable (FFO 11%)</a:t>
            </a:r>
            <a:r>
              <a:rPr lang="en-NZ" sz="900" dirty="0">
                <a:solidFill>
                  <a:schemeClr val="tx1">
                    <a:lumMod val="85000"/>
                    <a:lumOff val="15000"/>
                  </a:schemeClr>
                </a:solidFill>
              </a:rPr>
              <a:t>: 2024-34 LTP projections, modified so that a target FFO to debt ratio of 11% is met from 1 July 2028 onwards; and</a:t>
            </a:r>
          </a:p>
        </p:txBody>
      </p:sp>
      <p:sp>
        <p:nvSpPr>
          <p:cNvPr id="11" name="Subtitle 5">
            <a:extLst>
              <a:ext uri="{FF2B5EF4-FFF2-40B4-BE49-F238E27FC236}">
                <a16:creationId xmlns:a16="http://schemas.microsoft.com/office/drawing/2014/main" id="{527E9928-E915-DAF3-232F-80DC1ED97DCB}"/>
              </a:ext>
            </a:extLst>
          </p:cNvPr>
          <p:cNvSpPr txBox="1">
            <a:spLocks/>
          </p:cNvSpPr>
          <p:nvPr/>
        </p:nvSpPr>
        <p:spPr>
          <a:xfrm>
            <a:off x="6212950" y="1119311"/>
            <a:ext cx="5660849" cy="560153"/>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3. Regional Water CCO (FFO 9%):</a:t>
            </a:r>
            <a:r>
              <a:rPr lang="en-NZ" sz="900" dirty="0">
                <a:solidFill>
                  <a:schemeClr val="tx1">
                    <a:lumMod val="85000"/>
                    <a:lumOff val="15000"/>
                  </a:schemeClr>
                </a:solidFill>
              </a:rPr>
              <a:t> 2024-34 LTP projections, modified so that a target FFO to debt ratio of 9% is met from 1 July 2028 onwards.</a:t>
            </a:r>
          </a:p>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Further detail on these scenarios is set out in Annex 6.</a:t>
            </a:r>
          </a:p>
        </p:txBody>
      </p:sp>
      <p:sp>
        <p:nvSpPr>
          <p:cNvPr id="15" name="Subtitle 5">
            <a:extLst>
              <a:ext uri="{FF2B5EF4-FFF2-40B4-BE49-F238E27FC236}">
                <a16:creationId xmlns:a16="http://schemas.microsoft.com/office/drawing/2014/main" id="{DD105C31-F4EB-C051-AE73-FDD0B7FCE905}"/>
              </a:ext>
            </a:extLst>
          </p:cNvPr>
          <p:cNvSpPr txBox="1">
            <a:spLocks/>
          </p:cNvSpPr>
          <p:nvPr/>
        </p:nvSpPr>
        <p:spPr>
          <a:xfrm>
            <a:off x="9961855" y="1959630"/>
            <a:ext cx="1920909" cy="4507581"/>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Clr>
                <a:schemeClr val="accent1"/>
              </a:buClr>
              <a:buNone/>
              <a:defRPr/>
            </a:pPr>
            <a:r>
              <a:rPr lang="en-NZ" sz="800" b="1" u="sng" dirty="0">
                <a:solidFill>
                  <a:schemeClr val="tx1">
                    <a:lumMod val="85000"/>
                    <a:lumOff val="15000"/>
                  </a:schemeClr>
                </a:solidFill>
              </a:rPr>
              <a:t>Explanation:</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FFO to net debt is the metric for determining financial sustainability, and it drives revenues, charges and borrowing requirements for water services. </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A higher FFO requirement means more revenues to support a given level of borrowings. </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The higher the FFO, the more financially sustainable the service.</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This, however, needs to balanced against affordability considerations.</a:t>
            </a:r>
          </a:p>
          <a:p>
            <a:pPr marL="0" indent="0">
              <a:lnSpc>
                <a:spcPct val="120000"/>
              </a:lnSpc>
              <a:spcBef>
                <a:spcPts val="0"/>
              </a:spcBef>
              <a:buClr>
                <a:schemeClr val="accent1"/>
              </a:buClr>
              <a:buNone/>
              <a:defRPr/>
            </a:pPr>
            <a:r>
              <a:rPr lang="en-NZ" sz="800" b="1" u="sng" dirty="0">
                <a:solidFill>
                  <a:schemeClr val="tx1">
                    <a:lumMod val="85000"/>
                    <a:lumOff val="15000"/>
                  </a:schemeClr>
                </a:solidFill>
              </a:rPr>
              <a:t>Recommended scenarios:</a:t>
            </a:r>
          </a:p>
          <a:p>
            <a:pPr marL="0" lvl="1"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DIA recommends the key scenarios to form the baseline for RLDC analysis, deciding on preferred delivery model, and completing a Water Services Delivery Plan are:</a:t>
            </a:r>
          </a:p>
          <a:p>
            <a:pPr marL="0" lvl="2" indent="0">
              <a:lnSpc>
                <a:spcPct val="120000"/>
              </a:lnSpc>
              <a:spcBef>
                <a:spcPts val="0"/>
              </a:spcBef>
              <a:buClr>
                <a:schemeClr val="accent1"/>
              </a:buClr>
              <a:buNone/>
              <a:defRPr/>
            </a:pPr>
            <a:r>
              <a:rPr lang="en-NZ" sz="800" b="1" dirty="0">
                <a:solidFill>
                  <a:schemeClr val="tx1">
                    <a:lumMod val="85000"/>
                    <a:lumOff val="15000"/>
                  </a:schemeClr>
                </a:solidFill>
              </a:rPr>
              <a:t>Scenario 2. RLDC financially sustainable (FFO 11%)</a:t>
            </a:r>
          </a:p>
          <a:p>
            <a:pPr marL="0" lvl="2" indent="0">
              <a:lnSpc>
                <a:spcPct val="120000"/>
              </a:lnSpc>
              <a:spcBef>
                <a:spcPts val="0"/>
              </a:spcBef>
              <a:buClr>
                <a:schemeClr val="accent1"/>
              </a:buClr>
              <a:buNone/>
              <a:defRPr/>
            </a:pPr>
            <a:r>
              <a:rPr lang="en-NZ" sz="800" i="1" dirty="0">
                <a:solidFill>
                  <a:schemeClr val="tx1">
                    <a:lumMod val="85000"/>
                    <a:lumOff val="15000"/>
                  </a:schemeClr>
                </a:solidFill>
              </a:rPr>
              <a:t>RLDC in-house or new RLDC owned CCO with a minimum FFO to net debt ratio of 11% by 1 July 2028; and</a:t>
            </a:r>
          </a:p>
          <a:p>
            <a:pPr marL="0" lvl="2" indent="0">
              <a:lnSpc>
                <a:spcPct val="120000"/>
              </a:lnSpc>
              <a:spcBef>
                <a:spcPts val="0"/>
              </a:spcBef>
              <a:buClr>
                <a:schemeClr val="accent1"/>
              </a:buClr>
              <a:buNone/>
              <a:defRPr/>
            </a:pPr>
            <a:r>
              <a:rPr lang="en-NZ" sz="800" b="1" dirty="0">
                <a:solidFill>
                  <a:schemeClr val="tx1">
                    <a:lumMod val="85000"/>
                    <a:lumOff val="15000"/>
                  </a:schemeClr>
                </a:solidFill>
              </a:rPr>
              <a:t>Scenario 3. Regional Water CCO (FFO 9%)</a:t>
            </a:r>
          </a:p>
          <a:p>
            <a:pPr marL="0" lvl="2" indent="0">
              <a:lnSpc>
                <a:spcPct val="120000"/>
              </a:lnSpc>
              <a:spcBef>
                <a:spcPts val="0"/>
              </a:spcBef>
              <a:spcAft>
                <a:spcPts val="600"/>
              </a:spcAft>
              <a:buClr>
                <a:schemeClr val="accent1"/>
              </a:buClr>
              <a:buNone/>
              <a:defRPr/>
            </a:pPr>
            <a:r>
              <a:rPr lang="en-NZ" sz="800" i="1" dirty="0">
                <a:solidFill>
                  <a:schemeClr val="tx1">
                    <a:lumMod val="85000"/>
                    <a:lumOff val="15000"/>
                  </a:schemeClr>
                </a:solidFill>
              </a:rPr>
              <a:t>A regional CCO owned by the four councils, with a minimum FFO to net debt ratio of 9% by 1 July 2028.</a:t>
            </a:r>
          </a:p>
        </p:txBody>
      </p:sp>
      <p:sp>
        <p:nvSpPr>
          <p:cNvPr id="10" name="TextBox 9">
            <a:extLst>
              <a:ext uri="{FF2B5EF4-FFF2-40B4-BE49-F238E27FC236}">
                <a16:creationId xmlns:a16="http://schemas.microsoft.com/office/drawing/2014/main" id="{AE465F77-DE2D-36FB-AB1E-36C357F16F02}"/>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20" name="Rectangle 19">
            <a:extLst>
              <a:ext uri="{FF2B5EF4-FFF2-40B4-BE49-F238E27FC236}">
                <a16:creationId xmlns:a16="http://schemas.microsoft.com/office/drawing/2014/main" id="{03728ECD-246D-5537-0435-016EB7AEA24E}"/>
              </a:ext>
            </a:extLst>
          </p:cNvPr>
          <p:cNvSpPr/>
          <p:nvPr/>
        </p:nvSpPr>
        <p:spPr>
          <a:xfrm>
            <a:off x="8202706" y="6552300"/>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Water CCO FFO of 9%</a:t>
            </a:r>
          </a:p>
        </p:txBody>
      </p:sp>
    </p:spTree>
    <p:extLst>
      <p:ext uri="{BB962C8B-B14F-4D97-AF65-F5344CB8AC3E}">
        <p14:creationId xmlns:p14="http://schemas.microsoft.com/office/powerpoint/2010/main" val="32566186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3E8325-77AA-94C1-AB49-65B9BF20AA70}"/>
            </a:ext>
          </a:extLst>
        </p:cNvPr>
        <p:cNvGrpSpPr/>
        <p:nvPr/>
      </p:nvGrpSpPr>
      <p:grpSpPr>
        <a:xfrm>
          <a:off x="0" y="0"/>
          <a:ext cx="0" cy="0"/>
          <a:chOff x="0" y="0"/>
          <a:chExt cx="0" cy="0"/>
        </a:xfrm>
      </p:grpSpPr>
      <p:pic>
        <p:nvPicPr>
          <p:cNvPr id="17" name="Picture 16">
            <a:extLst>
              <a:ext uri="{FF2B5EF4-FFF2-40B4-BE49-F238E27FC236}">
                <a16:creationId xmlns:a16="http://schemas.microsoft.com/office/drawing/2014/main" id="{BE2AA3EC-3777-578D-8C83-E3ED67F86116}"/>
              </a:ext>
            </a:extLst>
          </p:cNvPr>
          <p:cNvPicPr>
            <a:picLocks noChangeAspect="1"/>
          </p:cNvPicPr>
          <p:nvPr/>
        </p:nvPicPr>
        <p:blipFill>
          <a:blip r:embed="rId2"/>
          <a:stretch>
            <a:fillRect/>
          </a:stretch>
        </p:blipFill>
        <p:spPr>
          <a:xfrm>
            <a:off x="5009174" y="4196206"/>
            <a:ext cx="4680000" cy="2335048"/>
          </a:xfrm>
          <a:prstGeom prst="rect">
            <a:avLst/>
          </a:prstGeom>
        </p:spPr>
      </p:pic>
      <p:pic>
        <p:nvPicPr>
          <p:cNvPr id="16" name="Picture 15">
            <a:extLst>
              <a:ext uri="{FF2B5EF4-FFF2-40B4-BE49-F238E27FC236}">
                <a16:creationId xmlns:a16="http://schemas.microsoft.com/office/drawing/2014/main" id="{1A5B056C-E44D-3E5B-8063-BC77DBE44792}"/>
              </a:ext>
            </a:extLst>
          </p:cNvPr>
          <p:cNvPicPr>
            <a:picLocks noChangeAspect="1"/>
          </p:cNvPicPr>
          <p:nvPr/>
        </p:nvPicPr>
        <p:blipFill>
          <a:blip r:embed="rId3"/>
          <a:stretch>
            <a:fillRect/>
          </a:stretch>
        </p:blipFill>
        <p:spPr>
          <a:xfrm>
            <a:off x="143320" y="4209520"/>
            <a:ext cx="4680000" cy="2308420"/>
          </a:xfrm>
          <a:prstGeom prst="rect">
            <a:avLst/>
          </a:prstGeom>
        </p:spPr>
      </p:pic>
      <p:pic>
        <p:nvPicPr>
          <p:cNvPr id="4" name="Picture 3">
            <a:extLst>
              <a:ext uri="{FF2B5EF4-FFF2-40B4-BE49-F238E27FC236}">
                <a16:creationId xmlns:a16="http://schemas.microsoft.com/office/drawing/2014/main" id="{59A23428-4D75-F03C-5A79-2F23405226A3}"/>
              </a:ext>
            </a:extLst>
          </p:cNvPr>
          <p:cNvPicPr>
            <a:picLocks noChangeAspect="1"/>
          </p:cNvPicPr>
          <p:nvPr/>
        </p:nvPicPr>
        <p:blipFill>
          <a:blip r:embed="rId4"/>
          <a:stretch>
            <a:fillRect/>
          </a:stretch>
        </p:blipFill>
        <p:spPr>
          <a:xfrm>
            <a:off x="5009174" y="1800262"/>
            <a:ext cx="4680000" cy="2346197"/>
          </a:xfrm>
          <a:prstGeom prst="rect">
            <a:avLst/>
          </a:prstGeom>
        </p:spPr>
      </p:pic>
      <p:pic>
        <p:nvPicPr>
          <p:cNvPr id="3" name="Picture 2">
            <a:extLst>
              <a:ext uri="{FF2B5EF4-FFF2-40B4-BE49-F238E27FC236}">
                <a16:creationId xmlns:a16="http://schemas.microsoft.com/office/drawing/2014/main" id="{B1B24BDE-9471-7F35-5FD3-6DED0C2686CC}"/>
              </a:ext>
            </a:extLst>
          </p:cNvPr>
          <p:cNvPicPr>
            <a:picLocks noChangeAspect="1"/>
          </p:cNvPicPr>
          <p:nvPr/>
        </p:nvPicPr>
        <p:blipFill>
          <a:blip r:embed="rId5"/>
          <a:stretch>
            <a:fillRect/>
          </a:stretch>
        </p:blipFill>
        <p:spPr>
          <a:xfrm>
            <a:off x="143320" y="1800262"/>
            <a:ext cx="4680000" cy="2333189"/>
          </a:xfrm>
          <a:prstGeom prst="rect">
            <a:avLst/>
          </a:prstGeom>
        </p:spPr>
      </p:pic>
      <p:sp>
        <p:nvSpPr>
          <p:cNvPr id="7" name="Slide Number Placeholder 6">
            <a:extLst>
              <a:ext uri="{FF2B5EF4-FFF2-40B4-BE49-F238E27FC236}">
                <a16:creationId xmlns:a16="http://schemas.microsoft.com/office/drawing/2014/main" id="{4B99ACC8-22EB-CE04-847D-7185C7D8E614}"/>
              </a:ext>
            </a:extLst>
          </p:cNvPr>
          <p:cNvSpPr>
            <a:spLocks noGrp="1"/>
          </p:cNvSpPr>
          <p:nvPr>
            <p:ph type="sldNum" sz="quarter" idx="4"/>
          </p:nvPr>
        </p:nvSpPr>
        <p:spPr/>
        <p:txBody>
          <a:bodyPr/>
          <a:lstStyle/>
          <a:p>
            <a:fld id="{530BBEC6-FFE9-4FE3-8886-87558F9688C8}" type="slidenum">
              <a:rPr lang="en-NZ" smtClean="0"/>
              <a:pPr/>
              <a:t>7</a:t>
            </a:fld>
            <a:endParaRPr lang="en-NZ" dirty="0"/>
          </a:p>
        </p:txBody>
      </p:sp>
      <p:sp>
        <p:nvSpPr>
          <p:cNvPr id="5" name="TextBox 4">
            <a:extLst>
              <a:ext uri="{FF2B5EF4-FFF2-40B4-BE49-F238E27FC236}">
                <a16:creationId xmlns:a16="http://schemas.microsoft.com/office/drawing/2014/main" id="{B3478BFD-A274-05B6-3E80-769D036836FA}"/>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14" name="Subtitle 5">
            <a:extLst>
              <a:ext uri="{FF2B5EF4-FFF2-40B4-BE49-F238E27FC236}">
                <a16:creationId xmlns:a16="http://schemas.microsoft.com/office/drawing/2014/main" id="{01C519EE-F21F-6C9B-09AB-6213B8864DB0}"/>
              </a:ext>
            </a:extLst>
          </p:cNvPr>
          <p:cNvSpPr txBox="1">
            <a:spLocks/>
          </p:cNvSpPr>
          <p:nvPr/>
        </p:nvSpPr>
        <p:spPr>
          <a:xfrm>
            <a:off x="414872" y="853531"/>
            <a:ext cx="11347200" cy="167546"/>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Assuming the LTP level of capital investment as constant ($213 million over ten years) we compare three scenarios:</a:t>
            </a:r>
          </a:p>
        </p:txBody>
      </p:sp>
      <p:sp>
        <p:nvSpPr>
          <p:cNvPr id="8" name="Title 1">
            <a:extLst>
              <a:ext uri="{FF2B5EF4-FFF2-40B4-BE49-F238E27FC236}">
                <a16:creationId xmlns:a16="http://schemas.microsoft.com/office/drawing/2014/main" id="{80F10732-1CBF-A0A2-26EF-98DEF9DE32BF}"/>
              </a:ext>
            </a:extLst>
          </p:cNvPr>
          <p:cNvSpPr txBox="1">
            <a:spLocks/>
          </p:cNvSpPr>
          <p:nvPr/>
        </p:nvSpPr>
        <p:spPr>
          <a:xfrm>
            <a:off x="609600" y="99223"/>
            <a:ext cx="11092069"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Comparison of scenarios for Whakatane District Council</a:t>
            </a:r>
          </a:p>
        </p:txBody>
      </p:sp>
      <p:sp>
        <p:nvSpPr>
          <p:cNvPr id="9" name="Subtitle 5">
            <a:extLst>
              <a:ext uri="{FF2B5EF4-FFF2-40B4-BE49-F238E27FC236}">
                <a16:creationId xmlns:a16="http://schemas.microsoft.com/office/drawing/2014/main" id="{040E639D-35B3-3442-2FC8-042244305EBA}"/>
              </a:ext>
            </a:extLst>
          </p:cNvPr>
          <p:cNvSpPr txBox="1">
            <a:spLocks/>
          </p:cNvSpPr>
          <p:nvPr/>
        </p:nvSpPr>
        <p:spPr>
          <a:xfrm>
            <a:off x="390329" y="1119311"/>
            <a:ext cx="5660849" cy="560153"/>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1. LTP</a:t>
            </a:r>
            <a:r>
              <a:rPr lang="en-NZ" sz="900" dirty="0">
                <a:solidFill>
                  <a:schemeClr val="tx1">
                    <a:lumMod val="85000"/>
                    <a:lumOff val="15000"/>
                  </a:schemeClr>
                </a:solidFill>
              </a:rPr>
              <a:t>: 2024-34 LTP projections;</a:t>
            </a:r>
          </a:p>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2. WDC financially sustainable (FFO 12%)</a:t>
            </a:r>
            <a:r>
              <a:rPr lang="en-NZ" sz="900" dirty="0">
                <a:solidFill>
                  <a:schemeClr val="tx1">
                    <a:lumMod val="85000"/>
                    <a:lumOff val="15000"/>
                  </a:schemeClr>
                </a:solidFill>
              </a:rPr>
              <a:t>: 2024-34 LTP projections, modified so that a target FFO to debt ratio of 12% is met from 1 July 2028 onwards; and</a:t>
            </a:r>
          </a:p>
        </p:txBody>
      </p:sp>
      <p:sp>
        <p:nvSpPr>
          <p:cNvPr id="11" name="Subtitle 5">
            <a:extLst>
              <a:ext uri="{FF2B5EF4-FFF2-40B4-BE49-F238E27FC236}">
                <a16:creationId xmlns:a16="http://schemas.microsoft.com/office/drawing/2014/main" id="{430E7FB2-C52D-0D7A-CBE5-685069BDA01C}"/>
              </a:ext>
            </a:extLst>
          </p:cNvPr>
          <p:cNvSpPr txBox="1">
            <a:spLocks/>
          </p:cNvSpPr>
          <p:nvPr/>
        </p:nvSpPr>
        <p:spPr>
          <a:xfrm>
            <a:off x="6212950" y="1119311"/>
            <a:ext cx="5660849" cy="560153"/>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3. Regional Water CCO (FFO 9%):</a:t>
            </a:r>
            <a:r>
              <a:rPr lang="en-NZ" sz="900" dirty="0">
                <a:solidFill>
                  <a:schemeClr val="tx1">
                    <a:lumMod val="85000"/>
                    <a:lumOff val="15000"/>
                  </a:schemeClr>
                </a:solidFill>
              </a:rPr>
              <a:t> 2024-34 LTP projections, modified so that a target FFO to debt ratio of 9% is met from 1 July 2028 onwards.</a:t>
            </a:r>
          </a:p>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Further detail on these scenarios is set out in Annex 6.</a:t>
            </a:r>
          </a:p>
        </p:txBody>
      </p:sp>
      <p:sp>
        <p:nvSpPr>
          <p:cNvPr id="15" name="Subtitle 5">
            <a:extLst>
              <a:ext uri="{FF2B5EF4-FFF2-40B4-BE49-F238E27FC236}">
                <a16:creationId xmlns:a16="http://schemas.microsoft.com/office/drawing/2014/main" id="{56EB934C-C2B0-1674-3B80-A3B96B1F0F58}"/>
              </a:ext>
            </a:extLst>
          </p:cNvPr>
          <p:cNvSpPr txBox="1">
            <a:spLocks/>
          </p:cNvSpPr>
          <p:nvPr/>
        </p:nvSpPr>
        <p:spPr>
          <a:xfrm>
            <a:off x="9961855" y="1959630"/>
            <a:ext cx="1920909" cy="4507581"/>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Clr>
                <a:schemeClr val="accent1"/>
              </a:buClr>
              <a:buNone/>
              <a:defRPr/>
            </a:pPr>
            <a:r>
              <a:rPr lang="en-NZ" sz="800" b="1" u="sng" dirty="0">
                <a:solidFill>
                  <a:schemeClr val="tx1">
                    <a:lumMod val="85000"/>
                    <a:lumOff val="15000"/>
                  </a:schemeClr>
                </a:solidFill>
              </a:rPr>
              <a:t>Explanation:</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FFO to net debt is the metric for determining financial sustainability, and it drives revenues, charges and borrowing requirements for water services. </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A higher FFO requirement means more revenues to support a given level of borrowings. </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The higher the FFO, the more financially sustainable the service.</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This, however, needs to balanced against affordability considerations.</a:t>
            </a:r>
          </a:p>
          <a:p>
            <a:pPr marL="0" indent="0">
              <a:lnSpc>
                <a:spcPct val="120000"/>
              </a:lnSpc>
              <a:spcBef>
                <a:spcPts val="0"/>
              </a:spcBef>
              <a:buClr>
                <a:schemeClr val="accent1"/>
              </a:buClr>
              <a:buNone/>
              <a:defRPr/>
            </a:pPr>
            <a:r>
              <a:rPr lang="en-NZ" sz="800" b="1" u="sng" dirty="0">
                <a:solidFill>
                  <a:schemeClr val="tx1">
                    <a:lumMod val="85000"/>
                    <a:lumOff val="15000"/>
                  </a:schemeClr>
                </a:solidFill>
              </a:rPr>
              <a:t>Recommended scenarios:</a:t>
            </a:r>
          </a:p>
          <a:p>
            <a:pPr marL="0" lvl="1"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DIA recommends the key scenarios to form the baseline for WDC analysis, deciding on preferred delivery model, and completing a Water Services Delivery Plan are:</a:t>
            </a:r>
          </a:p>
          <a:p>
            <a:pPr marL="0" lvl="2" indent="0">
              <a:lnSpc>
                <a:spcPct val="120000"/>
              </a:lnSpc>
              <a:spcBef>
                <a:spcPts val="0"/>
              </a:spcBef>
              <a:buClr>
                <a:schemeClr val="accent1"/>
              </a:buClr>
              <a:buNone/>
              <a:defRPr/>
            </a:pPr>
            <a:r>
              <a:rPr lang="en-NZ" sz="800" b="1" dirty="0">
                <a:solidFill>
                  <a:schemeClr val="tx1">
                    <a:lumMod val="85000"/>
                    <a:lumOff val="15000"/>
                  </a:schemeClr>
                </a:solidFill>
              </a:rPr>
              <a:t>Scenario 2. WDC financially sustainable (FFO 12%)</a:t>
            </a:r>
          </a:p>
          <a:p>
            <a:pPr marL="0" lvl="2" indent="0">
              <a:lnSpc>
                <a:spcPct val="120000"/>
              </a:lnSpc>
              <a:spcBef>
                <a:spcPts val="0"/>
              </a:spcBef>
              <a:buClr>
                <a:schemeClr val="accent1"/>
              </a:buClr>
              <a:buNone/>
              <a:defRPr/>
            </a:pPr>
            <a:r>
              <a:rPr lang="en-NZ" sz="800" i="1" dirty="0">
                <a:solidFill>
                  <a:schemeClr val="tx1">
                    <a:lumMod val="85000"/>
                    <a:lumOff val="15000"/>
                  </a:schemeClr>
                </a:solidFill>
              </a:rPr>
              <a:t>WDC in-house or new WDC owned CCO with a minimum FFO to net debt ratio of 12% by 1 July 2028; and</a:t>
            </a:r>
          </a:p>
          <a:p>
            <a:pPr marL="0" lvl="2" indent="0">
              <a:lnSpc>
                <a:spcPct val="120000"/>
              </a:lnSpc>
              <a:spcBef>
                <a:spcPts val="0"/>
              </a:spcBef>
              <a:buClr>
                <a:schemeClr val="accent1"/>
              </a:buClr>
              <a:buNone/>
              <a:defRPr/>
            </a:pPr>
            <a:r>
              <a:rPr lang="en-NZ" sz="800" b="1" dirty="0">
                <a:solidFill>
                  <a:schemeClr val="tx1">
                    <a:lumMod val="85000"/>
                    <a:lumOff val="15000"/>
                  </a:schemeClr>
                </a:solidFill>
              </a:rPr>
              <a:t>Scenario 3. Regional Water CCO (FFO 9%)</a:t>
            </a:r>
          </a:p>
          <a:p>
            <a:pPr marL="0" lvl="2" indent="0">
              <a:lnSpc>
                <a:spcPct val="120000"/>
              </a:lnSpc>
              <a:spcBef>
                <a:spcPts val="0"/>
              </a:spcBef>
              <a:spcAft>
                <a:spcPts val="600"/>
              </a:spcAft>
              <a:buClr>
                <a:schemeClr val="accent1"/>
              </a:buClr>
              <a:buNone/>
              <a:defRPr/>
            </a:pPr>
            <a:r>
              <a:rPr lang="en-NZ" sz="800" i="1" dirty="0">
                <a:solidFill>
                  <a:schemeClr val="tx1">
                    <a:lumMod val="85000"/>
                    <a:lumOff val="15000"/>
                  </a:schemeClr>
                </a:solidFill>
              </a:rPr>
              <a:t>A regional CCO owned by the four councils, with a minimum FFO to net debt ratio of 9% by 1 July 2028.</a:t>
            </a:r>
          </a:p>
        </p:txBody>
      </p:sp>
      <p:sp>
        <p:nvSpPr>
          <p:cNvPr id="10" name="TextBox 9">
            <a:extLst>
              <a:ext uri="{FF2B5EF4-FFF2-40B4-BE49-F238E27FC236}">
                <a16:creationId xmlns:a16="http://schemas.microsoft.com/office/drawing/2014/main" id="{381B2B8D-165B-AF83-6043-85C18B0B97C6}"/>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21" name="Rectangle 20">
            <a:extLst>
              <a:ext uri="{FF2B5EF4-FFF2-40B4-BE49-F238E27FC236}">
                <a16:creationId xmlns:a16="http://schemas.microsoft.com/office/drawing/2014/main" id="{AB4DE4F0-3EDC-61F1-3A38-A8FFB8152EC2}"/>
              </a:ext>
            </a:extLst>
          </p:cNvPr>
          <p:cNvSpPr/>
          <p:nvPr/>
        </p:nvSpPr>
        <p:spPr>
          <a:xfrm>
            <a:off x="8202706" y="6552300"/>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Water CCO FFO of 9%</a:t>
            </a:r>
          </a:p>
        </p:txBody>
      </p:sp>
    </p:spTree>
    <p:extLst>
      <p:ext uri="{BB962C8B-B14F-4D97-AF65-F5344CB8AC3E}">
        <p14:creationId xmlns:p14="http://schemas.microsoft.com/office/powerpoint/2010/main" val="3266048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EFCC4E-E3AA-DC86-0714-0050C899B15B}"/>
            </a:ext>
          </a:extLst>
        </p:cNvPr>
        <p:cNvGrpSpPr/>
        <p:nvPr/>
      </p:nvGrpSpPr>
      <p:grpSpPr>
        <a:xfrm>
          <a:off x="0" y="0"/>
          <a:ext cx="0" cy="0"/>
          <a:chOff x="0" y="0"/>
          <a:chExt cx="0" cy="0"/>
        </a:xfrm>
      </p:grpSpPr>
      <p:pic>
        <p:nvPicPr>
          <p:cNvPr id="19" name="Picture 18">
            <a:extLst>
              <a:ext uri="{FF2B5EF4-FFF2-40B4-BE49-F238E27FC236}">
                <a16:creationId xmlns:a16="http://schemas.microsoft.com/office/drawing/2014/main" id="{406325D3-1145-274E-37E1-C67DE1D503EB}"/>
              </a:ext>
            </a:extLst>
          </p:cNvPr>
          <p:cNvPicPr>
            <a:picLocks noChangeAspect="1"/>
          </p:cNvPicPr>
          <p:nvPr/>
        </p:nvPicPr>
        <p:blipFill>
          <a:blip r:embed="rId2"/>
          <a:stretch>
            <a:fillRect/>
          </a:stretch>
        </p:blipFill>
        <p:spPr>
          <a:xfrm>
            <a:off x="5028680" y="4175887"/>
            <a:ext cx="4680000" cy="2335048"/>
          </a:xfrm>
          <a:prstGeom prst="rect">
            <a:avLst/>
          </a:prstGeom>
        </p:spPr>
      </p:pic>
      <p:pic>
        <p:nvPicPr>
          <p:cNvPr id="18" name="Picture 17">
            <a:extLst>
              <a:ext uri="{FF2B5EF4-FFF2-40B4-BE49-F238E27FC236}">
                <a16:creationId xmlns:a16="http://schemas.microsoft.com/office/drawing/2014/main" id="{85E0F835-A8D8-9554-9BF1-31DF895EAB5D}"/>
              </a:ext>
            </a:extLst>
          </p:cNvPr>
          <p:cNvPicPr>
            <a:picLocks noChangeAspect="1"/>
          </p:cNvPicPr>
          <p:nvPr/>
        </p:nvPicPr>
        <p:blipFill>
          <a:blip r:embed="rId3"/>
          <a:stretch>
            <a:fillRect/>
          </a:stretch>
        </p:blipFill>
        <p:spPr>
          <a:xfrm>
            <a:off x="143320" y="4202515"/>
            <a:ext cx="4680000" cy="2308420"/>
          </a:xfrm>
          <a:prstGeom prst="rect">
            <a:avLst/>
          </a:prstGeom>
        </p:spPr>
      </p:pic>
      <p:pic>
        <p:nvPicPr>
          <p:cNvPr id="13" name="Picture 12">
            <a:extLst>
              <a:ext uri="{FF2B5EF4-FFF2-40B4-BE49-F238E27FC236}">
                <a16:creationId xmlns:a16="http://schemas.microsoft.com/office/drawing/2014/main" id="{25CA10AB-C30E-4852-1258-DBB2770537E2}"/>
              </a:ext>
            </a:extLst>
          </p:cNvPr>
          <p:cNvPicPr>
            <a:picLocks noChangeAspect="1"/>
          </p:cNvPicPr>
          <p:nvPr/>
        </p:nvPicPr>
        <p:blipFill>
          <a:blip r:embed="rId4"/>
          <a:stretch>
            <a:fillRect/>
          </a:stretch>
        </p:blipFill>
        <p:spPr>
          <a:xfrm>
            <a:off x="5028680" y="1858707"/>
            <a:ext cx="4680000" cy="2346197"/>
          </a:xfrm>
          <a:prstGeom prst="rect">
            <a:avLst/>
          </a:prstGeom>
        </p:spPr>
      </p:pic>
      <p:pic>
        <p:nvPicPr>
          <p:cNvPr id="17" name="Picture 16">
            <a:extLst>
              <a:ext uri="{FF2B5EF4-FFF2-40B4-BE49-F238E27FC236}">
                <a16:creationId xmlns:a16="http://schemas.microsoft.com/office/drawing/2014/main" id="{C3F84E37-4A7A-32E5-8BFA-A64CC5C2564C}"/>
              </a:ext>
            </a:extLst>
          </p:cNvPr>
          <p:cNvPicPr>
            <a:picLocks noChangeAspect="1"/>
          </p:cNvPicPr>
          <p:nvPr/>
        </p:nvPicPr>
        <p:blipFill>
          <a:blip r:embed="rId5"/>
          <a:stretch>
            <a:fillRect/>
          </a:stretch>
        </p:blipFill>
        <p:spPr>
          <a:xfrm>
            <a:off x="143320" y="1858707"/>
            <a:ext cx="4680000" cy="2333189"/>
          </a:xfrm>
          <a:prstGeom prst="rect">
            <a:avLst/>
          </a:prstGeom>
        </p:spPr>
      </p:pic>
      <p:sp>
        <p:nvSpPr>
          <p:cNvPr id="7" name="Slide Number Placeholder 6">
            <a:extLst>
              <a:ext uri="{FF2B5EF4-FFF2-40B4-BE49-F238E27FC236}">
                <a16:creationId xmlns:a16="http://schemas.microsoft.com/office/drawing/2014/main" id="{EF021363-F628-6560-65CE-11A15C899995}"/>
              </a:ext>
            </a:extLst>
          </p:cNvPr>
          <p:cNvSpPr>
            <a:spLocks noGrp="1"/>
          </p:cNvSpPr>
          <p:nvPr>
            <p:ph type="sldNum" sz="quarter" idx="4"/>
          </p:nvPr>
        </p:nvSpPr>
        <p:spPr/>
        <p:txBody>
          <a:bodyPr/>
          <a:lstStyle/>
          <a:p>
            <a:fld id="{530BBEC6-FFE9-4FE3-8886-87558F9688C8}" type="slidenum">
              <a:rPr lang="en-NZ" smtClean="0"/>
              <a:pPr/>
              <a:t>8</a:t>
            </a:fld>
            <a:endParaRPr lang="en-NZ" dirty="0"/>
          </a:p>
        </p:txBody>
      </p:sp>
      <p:sp>
        <p:nvSpPr>
          <p:cNvPr id="5" name="TextBox 4">
            <a:extLst>
              <a:ext uri="{FF2B5EF4-FFF2-40B4-BE49-F238E27FC236}">
                <a16:creationId xmlns:a16="http://schemas.microsoft.com/office/drawing/2014/main" id="{41BF5CC2-02BC-A576-E222-FC5031E396F0}"/>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14" name="Subtitle 5">
            <a:extLst>
              <a:ext uri="{FF2B5EF4-FFF2-40B4-BE49-F238E27FC236}">
                <a16:creationId xmlns:a16="http://schemas.microsoft.com/office/drawing/2014/main" id="{79011414-CC55-AD5F-55E7-27CC067EB226}"/>
              </a:ext>
            </a:extLst>
          </p:cNvPr>
          <p:cNvSpPr txBox="1">
            <a:spLocks/>
          </p:cNvSpPr>
          <p:nvPr/>
        </p:nvSpPr>
        <p:spPr>
          <a:xfrm>
            <a:off x="414872" y="853531"/>
            <a:ext cx="11347200" cy="167546"/>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Assuming the LTP level of capital investment as constant ($64 million over ten years) we compare three scenarios:</a:t>
            </a:r>
          </a:p>
        </p:txBody>
      </p:sp>
      <p:sp>
        <p:nvSpPr>
          <p:cNvPr id="8" name="Title 1">
            <a:extLst>
              <a:ext uri="{FF2B5EF4-FFF2-40B4-BE49-F238E27FC236}">
                <a16:creationId xmlns:a16="http://schemas.microsoft.com/office/drawing/2014/main" id="{E29A320A-041D-7C22-D393-E90D78281C5A}"/>
              </a:ext>
            </a:extLst>
          </p:cNvPr>
          <p:cNvSpPr txBox="1">
            <a:spLocks/>
          </p:cNvSpPr>
          <p:nvPr/>
        </p:nvSpPr>
        <p:spPr>
          <a:xfrm>
            <a:off x="609600" y="99223"/>
            <a:ext cx="11092069"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Comparison of scenarios for Opotiki District Council</a:t>
            </a:r>
          </a:p>
        </p:txBody>
      </p:sp>
      <p:sp>
        <p:nvSpPr>
          <p:cNvPr id="9" name="Subtitle 5">
            <a:extLst>
              <a:ext uri="{FF2B5EF4-FFF2-40B4-BE49-F238E27FC236}">
                <a16:creationId xmlns:a16="http://schemas.microsoft.com/office/drawing/2014/main" id="{5C9650C3-9749-AC74-D8DE-9A0BFDABA6E5}"/>
              </a:ext>
            </a:extLst>
          </p:cNvPr>
          <p:cNvSpPr txBox="1">
            <a:spLocks/>
          </p:cNvSpPr>
          <p:nvPr/>
        </p:nvSpPr>
        <p:spPr>
          <a:xfrm>
            <a:off x="390329" y="1119311"/>
            <a:ext cx="5660849" cy="560153"/>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1. LTP</a:t>
            </a:r>
            <a:r>
              <a:rPr lang="en-NZ" sz="900" dirty="0">
                <a:solidFill>
                  <a:schemeClr val="tx1">
                    <a:lumMod val="85000"/>
                    <a:lumOff val="15000"/>
                  </a:schemeClr>
                </a:solidFill>
              </a:rPr>
              <a:t>: 2024-34 LTP projections;</a:t>
            </a:r>
          </a:p>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2. ODC financially sustainable (FFO 12%)</a:t>
            </a:r>
            <a:r>
              <a:rPr lang="en-NZ" sz="900" dirty="0">
                <a:solidFill>
                  <a:schemeClr val="tx1">
                    <a:lumMod val="85000"/>
                    <a:lumOff val="15000"/>
                  </a:schemeClr>
                </a:solidFill>
              </a:rPr>
              <a:t>: 2024-34 LTP projections, modified so that a target FFO to debt ratio of 12% is met from 1 July 2028 onwards; and</a:t>
            </a:r>
          </a:p>
        </p:txBody>
      </p:sp>
      <p:sp>
        <p:nvSpPr>
          <p:cNvPr id="11" name="Subtitle 5">
            <a:extLst>
              <a:ext uri="{FF2B5EF4-FFF2-40B4-BE49-F238E27FC236}">
                <a16:creationId xmlns:a16="http://schemas.microsoft.com/office/drawing/2014/main" id="{175DEDFB-F39B-23C1-5CFE-D4BCA7A7E8B4}"/>
              </a:ext>
            </a:extLst>
          </p:cNvPr>
          <p:cNvSpPr txBox="1">
            <a:spLocks/>
          </p:cNvSpPr>
          <p:nvPr/>
        </p:nvSpPr>
        <p:spPr>
          <a:xfrm>
            <a:off x="6212950" y="1119311"/>
            <a:ext cx="5660849" cy="560153"/>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3. Regional Water CCO (FFO 9%):</a:t>
            </a:r>
            <a:r>
              <a:rPr lang="en-NZ" sz="900" dirty="0">
                <a:solidFill>
                  <a:schemeClr val="tx1">
                    <a:lumMod val="85000"/>
                    <a:lumOff val="15000"/>
                  </a:schemeClr>
                </a:solidFill>
              </a:rPr>
              <a:t> 2024-34 LTP projections, modified so that a target FFO to debt ratio of 9% is met from 1 July 2028 onwards.</a:t>
            </a:r>
          </a:p>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Further detail on these scenarios is set out in Annex 6.</a:t>
            </a:r>
          </a:p>
        </p:txBody>
      </p:sp>
      <p:sp>
        <p:nvSpPr>
          <p:cNvPr id="15" name="Subtitle 5">
            <a:extLst>
              <a:ext uri="{FF2B5EF4-FFF2-40B4-BE49-F238E27FC236}">
                <a16:creationId xmlns:a16="http://schemas.microsoft.com/office/drawing/2014/main" id="{4120E876-81A1-4DD0-D57F-38B6E20F37E7}"/>
              </a:ext>
            </a:extLst>
          </p:cNvPr>
          <p:cNvSpPr txBox="1">
            <a:spLocks/>
          </p:cNvSpPr>
          <p:nvPr/>
        </p:nvSpPr>
        <p:spPr>
          <a:xfrm>
            <a:off x="9961855" y="1959630"/>
            <a:ext cx="1920909" cy="4507581"/>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Clr>
                <a:schemeClr val="accent1"/>
              </a:buClr>
              <a:buNone/>
              <a:defRPr/>
            </a:pPr>
            <a:r>
              <a:rPr lang="en-NZ" sz="800" b="1" u="sng" dirty="0">
                <a:solidFill>
                  <a:schemeClr val="tx1">
                    <a:lumMod val="85000"/>
                    <a:lumOff val="15000"/>
                  </a:schemeClr>
                </a:solidFill>
              </a:rPr>
              <a:t>Explanation:</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FFO to net debt is the metric for determining financial sustainability, and it drives revenues, charges and borrowing requirements for water services. </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A higher FFO requirement means more revenues to support a given level of borrowings. </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The higher the FFO, the more financially sustainable the service.</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This, however, needs to balanced against affordability considerations.</a:t>
            </a:r>
          </a:p>
          <a:p>
            <a:pPr marL="0" indent="0">
              <a:lnSpc>
                <a:spcPct val="120000"/>
              </a:lnSpc>
              <a:spcBef>
                <a:spcPts val="0"/>
              </a:spcBef>
              <a:buClr>
                <a:schemeClr val="accent1"/>
              </a:buClr>
              <a:buNone/>
              <a:defRPr/>
            </a:pPr>
            <a:r>
              <a:rPr lang="en-NZ" sz="800" b="1" u="sng" dirty="0">
                <a:solidFill>
                  <a:schemeClr val="tx1">
                    <a:lumMod val="85000"/>
                    <a:lumOff val="15000"/>
                  </a:schemeClr>
                </a:solidFill>
              </a:rPr>
              <a:t>Recommended scenarios:</a:t>
            </a:r>
          </a:p>
          <a:p>
            <a:pPr marL="0" lvl="1"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DIA recommends the key scenarios to form the baseline for ODC analysis, deciding on preferred delivery model, and completing a Water Services Delivery Plan are:</a:t>
            </a:r>
          </a:p>
          <a:p>
            <a:pPr marL="0" lvl="2" indent="0">
              <a:lnSpc>
                <a:spcPct val="120000"/>
              </a:lnSpc>
              <a:spcBef>
                <a:spcPts val="0"/>
              </a:spcBef>
              <a:buClr>
                <a:schemeClr val="accent1"/>
              </a:buClr>
              <a:buNone/>
              <a:defRPr/>
            </a:pPr>
            <a:r>
              <a:rPr lang="en-NZ" sz="800" b="1" dirty="0">
                <a:solidFill>
                  <a:schemeClr val="tx1">
                    <a:lumMod val="85000"/>
                    <a:lumOff val="15000"/>
                  </a:schemeClr>
                </a:solidFill>
              </a:rPr>
              <a:t>Scenario 2. ODC financially sustainable (FFO 12%)</a:t>
            </a:r>
          </a:p>
          <a:p>
            <a:pPr marL="0" lvl="2" indent="0">
              <a:lnSpc>
                <a:spcPct val="120000"/>
              </a:lnSpc>
              <a:spcBef>
                <a:spcPts val="0"/>
              </a:spcBef>
              <a:buClr>
                <a:schemeClr val="accent1"/>
              </a:buClr>
              <a:buNone/>
              <a:defRPr/>
            </a:pPr>
            <a:r>
              <a:rPr lang="en-NZ" sz="800" i="1" dirty="0">
                <a:solidFill>
                  <a:schemeClr val="tx1">
                    <a:lumMod val="85000"/>
                    <a:lumOff val="15000"/>
                  </a:schemeClr>
                </a:solidFill>
              </a:rPr>
              <a:t>ODC in-house or new ODC owned CCO with a minimum FFO to net debt ratio of 12% by 1 July 2028; and</a:t>
            </a:r>
          </a:p>
          <a:p>
            <a:pPr marL="0" lvl="2" indent="0">
              <a:lnSpc>
                <a:spcPct val="120000"/>
              </a:lnSpc>
              <a:spcBef>
                <a:spcPts val="0"/>
              </a:spcBef>
              <a:buClr>
                <a:schemeClr val="accent1"/>
              </a:buClr>
              <a:buNone/>
              <a:defRPr/>
            </a:pPr>
            <a:r>
              <a:rPr lang="en-NZ" sz="800" b="1" dirty="0">
                <a:solidFill>
                  <a:schemeClr val="tx1">
                    <a:lumMod val="85000"/>
                    <a:lumOff val="15000"/>
                  </a:schemeClr>
                </a:solidFill>
              </a:rPr>
              <a:t>Scenario 3. Regional Water CCO (FFO 9%)</a:t>
            </a:r>
          </a:p>
          <a:p>
            <a:pPr marL="0" lvl="2" indent="0">
              <a:lnSpc>
                <a:spcPct val="120000"/>
              </a:lnSpc>
              <a:spcBef>
                <a:spcPts val="0"/>
              </a:spcBef>
              <a:spcAft>
                <a:spcPts val="600"/>
              </a:spcAft>
              <a:buClr>
                <a:schemeClr val="accent1"/>
              </a:buClr>
              <a:buNone/>
              <a:defRPr/>
            </a:pPr>
            <a:r>
              <a:rPr lang="en-NZ" sz="800" i="1" dirty="0">
                <a:solidFill>
                  <a:schemeClr val="tx1">
                    <a:lumMod val="85000"/>
                    <a:lumOff val="15000"/>
                  </a:schemeClr>
                </a:solidFill>
              </a:rPr>
              <a:t>A regional CCO owned by the four councils, with a minimum FFO to net debt ratio of 9% by 1 July 2028.</a:t>
            </a:r>
          </a:p>
        </p:txBody>
      </p:sp>
      <p:sp>
        <p:nvSpPr>
          <p:cNvPr id="10" name="TextBox 9">
            <a:extLst>
              <a:ext uri="{FF2B5EF4-FFF2-40B4-BE49-F238E27FC236}">
                <a16:creationId xmlns:a16="http://schemas.microsoft.com/office/drawing/2014/main" id="{2A956168-64F9-0650-B008-0279F688850E}"/>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12" name="Rectangle 11">
            <a:extLst>
              <a:ext uri="{FF2B5EF4-FFF2-40B4-BE49-F238E27FC236}">
                <a16:creationId xmlns:a16="http://schemas.microsoft.com/office/drawing/2014/main" id="{6A3E1E3F-F942-7752-8B61-9BF866C7FAC3}"/>
              </a:ext>
            </a:extLst>
          </p:cNvPr>
          <p:cNvSpPr/>
          <p:nvPr/>
        </p:nvSpPr>
        <p:spPr>
          <a:xfrm>
            <a:off x="8202706" y="6552300"/>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Water CCO FFO of 9%</a:t>
            </a:r>
          </a:p>
        </p:txBody>
      </p:sp>
    </p:spTree>
    <p:extLst>
      <p:ext uri="{BB962C8B-B14F-4D97-AF65-F5344CB8AC3E}">
        <p14:creationId xmlns:p14="http://schemas.microsoft.com/office/powerpoint/2010/main" val="2268098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0C43F2-528D-203F-E8FD-BA6F0F0ACD66}"/>
            </a:ext>
          </a:extLst>
        </p:cNvPr>
        <p:cNvGrpSpPr/>
        <p:nvPr/>
      </p:nvGrpSpPr>
      <p:grpSpPr>
        <a:xfrm>
          <a:off x="0" y="0"/>
          <a:ext cx="0" cy="0"/>
          <a:chOff x="0" y="0"/>
          <a:chExt cx="0" cy="0"/>
        </a:xfrm>
      </p:grpSpPr>
      <p:pic>
        <p:nvPicPr>
          <p:cNvPr id="13" name="Picture 12">
            <a:extLst>
              <a:ext uri="{FF2B5EF4-FFF2-40B4-BE49-F238E27FC236}">
                <a16:creationId xmlns:a16="http://schemas.microsoft.com/office/drawing/2014/main" id="{30FDA259-D59B-1598-5B69-B13C14C13991}"/>
              </a:ext>
            </a:extLst>
          </p:cNvPr>
          <p:cNvPicPr>
            <a:picLocks noChangeAspect="1"/>
          </p:cNvPicPr>
          <p:nvPr/>
        </p:nvPicPr>
        <p:blipFill>
          <a:blip r:embed="rId2"/>
          <a:stretch>
            <a:fillRect/>
          </a:stretch>
        </p:blipFill>
        <p:spPr>
          <a:xfrm>
            <a:off x="4995159" y="4244949"/>
            <a:ext cx="4680000" cy="2335048"/>
          </a:xfrm>
          <a:prstGeom prst="rect">
            <a:avLst/>
          </a:prstGeom>
        </p:spPr>
      </p:pic>
      <p:pic>
        <p:nvPicPr>
          <p:cNvPr id="16" name="Picture 15">
            <a:extLst>
              <a:ext uri="{FF2B5EF4-FFF2-40B4-BE49-F238E27FC236}">
                <a16:creationId xmlns:a16="http://schemas.microsoft.com/office/drawing/2014/main" id="{D9B935DC-BA56-5AFB-6D19-41809116FB6F}"/>
              </a:ext>
            </a:extLst>
          </p:cNvPr>
          <p:cNvPicPr>
            <a:picLocks noChangeAspect="1"/>
          </p:cNvPicPr>
          <p:nvPr/>
        </p:nvPicPr>
        <p:blipFill>
          <a:blip r:embed="rId3"/>
          <a:stretch>
            <a:fillRect/>
          </a:stretch>
        </p:blipFill>
        <p:spPr>
          <a:xfrm>
            <a:off x="143320" y="4271577"/>
            <a:ext cx="4680000" cy="2308420"/>
          </a:xfrm>
          <a:prstGeom prst="rect">
            <a:avLst/>
          </a:prstGeom>
        </p:spPr>
      </p:pic>
      <p:pic>
        <p:nvPicPr>
          <p:cNvPr id="4" name="Picture 3">
            <a:extLst>
              <a:ext uri="{FF2B5EF4-FFF2-40B4-BE49-F238E27FC236}">
                <a16:creationId xmlns:a16="http://schemas.microsoft.com/office/drawing/2014/main" id="{774A8C36-8737-AFA2-B471-26F04AA0D15A}"/>
              </a:ext>
            </a:extLst>
          </p:cNvPr>
          <p:cNvPicPr>
            <a:picLocks noChangeAspect="1"/>
          </p:cNvPicPr>
          <p:nvPr/>
        </p:nvPicPr>
        <p:blipFill>
          <a:blip r:embed="rId4"/>
          <a:stretch>
            <a:fillRect/>
          </a:stretch>
        </p:blipFill>
        <p:spPr>
          <a:xfrm>
            <a:off x="4995159" y="1837893"/>
            <a:ext cx="4680000" cy="2370048"/>
          </a:xfrm>
          <a:prstGeom prst="rect">
            <a:avLst/>
          </a:prstGeom>
        </p:spPr>
      </p:pic>
      <p:pic>
        <p:nvPicPr>
          <p:cNvPr id="6" name="Picture 5">
            <a:extLst>
              <a:ext uri="{FF2B5EF4-FFF2-40B4-BE49-F238E27FC236}">
                <a16:creationId xmlns:a16="http://schemas.microsoft.com/office/drawing/2014/main" id="{49743254-B567-873E-6EC6-C58BEC213F9F}"/>
              </a:ext>
            </a:extLst>
          </p:cNvPr>
          <p:cNvPicPr>
            <a:picLocks noChangeAspect="1"/>
          </p:cNvPicPr>
          <p:nvPr/>
        </p:nvPicPr>
        <p:blipFill>
          <a:blip r:embed="rId5"/>
          <a:stretch>
            <a:fillRect/>
          </a:stretch>
        </p:blipFill>
        <p:spPr>
          <a:xfrm>
            <a:off x="143320" y="1837893"/>
            <a:ext cx="4680000" cy="2333189"/>
          </a:xfrm>
          <a:prstGeom prst="rect">
            <a:avLst/>
          </a:prstGeom>
        </p:spPr>
      </p:pic>
      <p:sp>
        <p:nvSpPr>
          <p:cNvPr id="7" name="Slide Number Placeholder 6">
            <a:extLst>
              <a:ext uri="{FF2B5EF4-FFF2-40B4-BE49-F238E27FC236}">
                <a16:creationId xmlns:a16="http://schemas.microsoft.com/office/drawing/2014/main" id="{C2530E22-E482-707C-3B41-C69E5F0748C0}"/>
              </a:ext>
            </a:extLst>
          </p:cNvPr>
          <p:cNvSpPr>
            <a:spLocks noGrp="1"/>
          </p:cNvSpPr>
          <p:nvPr>
            <p:ph type="sldNum" sz="quarter" idx="4"/>
          </p:nvPr>
        </p:nvSpPr>
        <p:spPr/>
        <p:txBody>
          <a:bodyPr/>
          <a:lstStyle/>
          <a:p>
            <a:fld id="{530BBEC6-FFE9-4FE3-8886-87558F9688C8}" type="slidenum">
              <a:rPr lang="en-NZ" smtClean="0"/>
              <a:pPr/>
              <a:t>9</a:t>
            </a:fld>
            <a:endParaRPr lang="en-NZ" dirty="0"/>
          </a:p>
        </p:txBody>
      </p:sp>
      <p:sp>
        <p:nvSpPr>
          <p:cNvPr id="5" name="TextBox 4">
            <a:extLst>
              <a:ext uri="{FF2B5EF4-FFF2-40B4-BE49-F238E27FC236}">
                <a16:creationId xmlns:a16="http://schemas.microsoft.com/office/drawing/2014/main" id="{229B44B8-0E49-CAFD-E696-256CD4C3129E}"/>
              </a:ext>
            </a:extLst>
          </p:cNvPr>
          <p:cNvSpPr txBox="1"/>
          <p:nvPr/>
        </p:nvSpPr>
        <p:spPr>
          <a:xfrm>
            <a:off x="3805613" y="6581001"/>
            <a:ext cx="4580775" cy="215444"/>
          </a:xfrm>
          <a:prstGeom prst="rect">
            <a:avLst/>
          </a:prstGeom>
          <a:noFill/>
        </p:spPr>
        <p:txBody>
          <a:bodyPr wrap="square" rtlCol="0">
            <a:spAutoFit/>
          </a:bodyPr>
          <a:lstStyle/>
          <a:p>
            <a:pPr algn="ctr"/>
            <a:r>
              <a:rPr lang="en-GB" sz="800" b="1" dirty="0">
                <a:solidFill>
                  <a:schemeClr val="accent3"/>
                </a:solidFill>
              </a:rPr>
              <a:t>IN CONFIDENCE</a:t>
            </a:r>
          </a:p>
        </p:txBody>
      </p:sp>
      <p:sp>
        <p:nvSpPr>
          <p:cNvPr id="14" name="Subtitle 5">
            <a:extLst>
              <a:ext uri="{FF2B5EF4-FFF2-40B4-BE49-F238E27FC236}">
                <a16:creationId xmlns:a16="http://schemas.microsoft.com/office/drawing/2014/main" id="{D2321923-4AAC-E082-7150-B85A36348A17}"/>
              </a:ext>
            </a:extLst>
          </p:cNvPr>
          <p:cNvSpPr txBox="1">
            <a:spLocks/>
          </p:cNvSpPr>
          <p:nvPr/>
        </p:nvSpPr>
        <p:spPr>
          <a:xfrm>
            <a:off x="414872" y="853531"/>
            <a:ext cx="11347200" cy="167546"/>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1000" dirty="0">
                <a:solidFill>
                  <a:schemeClr val="tx1">
                    <a:lumMod val="85000"/>
                    <a:lumOff val="15000"/>
                  </a:schemeClr>
                </a:solidFill>
              </a:rPr>
              <a:t>Assuming the LTP level of capital investment as constant ($32 million over ten years) we compare three scenarios:</a:t>
            </a:r>
          </a:p>
        </p:txBody>
      </p:sp>
      <p:sp>
        <p:nvSpPr>
          <p:cNvPr id="8" name="Title 1">
            <a:extLst>
              <a:ext uri="{FF2B5EF4-FFF2-40B4-BE49-F238E27FC236}">
                <a16:creationId xmlns:a16="http://schemas.microsoft.com/office/drawing/2014/main" id="{7F698241-40A9-964F-147A-096B08DDEBC8}"/>
              </a:ext>
            </a:extLst>
          </p:cNvPr>
          <p:cNvSpPr txBox="1">
            <a:spLocks/>
          </p:cNvSpPr>
          <p:nvPr/>
        </p:nvSpPr>
        <p:spPr>
          <a:xfrm>
            <a:off x="609600" y="99223"/>
            <a:ext cx="11092069" cy="664800"/>
          </a:xfrm>
          <a:prstGeom prst="rect">
            <a:avLst/>
          </a:prstGeom>
        </p:spPr>
        <p:txBody>
          <a:bodyPr vert="horz" wrap="square" lIns="0" tIns="0" rIns="0" bIns="0" rtlCol="0" anchor="b">
            <a:noAutofit/>
          </a:bodyPr>
          <a:lstStyle>
            <a:lvl1pPr algn="l" defTabSz="914400" rtl="0" eaLnBrk="1" latinLnBrk="0" hangingPunct="1">
              <a:lnSpc>
                <a:spcPct val="90000"/>
              </a:lnSpc>
              <a:spcBef>
                <a:spcPct val="0"/>
              </a:spcBef>
              <a:buNone/>
              <a:defRPr sz="2800" b="1" kern="1200">
                <a:solidFill>
                  <a:schemeClr val="accent3"/>
                </a:solidFill>
                <a:latin typeface="+mj-lt"/>
                <a:ea typeface="+mj-ea"/>
                <a:cs typeface="+mj-cs"/>
              </a:defRPr>
            </a:lvl1pPr>
          </a:lstStyle>
          <a:p>
            <a:r>
              <a:rPr lang="en-NZ" sz="2600" dirty="0"/>
              <a:t>Comparison of scenarios for Kawerau District Council</a:t>
            </a:r>
          </a:p>
        </p:txBody>
      </p:sp>
      <p:sp>
        <p:nvSpPr>
          <p:cNvPr id="9" name="Subtitle 5">
            <a:extLst>
              <a:ext uri="{FF2B5EF4-FFF2-40B4-BE49-F238E27FC236}">
                <a16:creationId xmlns:a16="http://schemas.microsoft.com/office/drawing/2014/main" id="{2529542A-3588-1D2A-C013-C172DB6DD19F}"/>
              </a:ext>
            </a:extLst>
          </p:cNvPr>
          <p:cNvSpPr txBox="1">
            <a:spLocks/>
          </p:cNvSpPr>
          <p:nvPr/>
        </p:nvSpPr>
        <p:spPr>
          <a:xfrm>
            <a:off x="390329" y="1119311"/>
            <a:ext cx="5660849" cy="560153"/>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1. 2024-34 Baseline</a:t>
            </a:r>
            <a:r>
              <a:rPr lang="en-NZ" sz="900" dirty="0">
                <a:solidFill>
                  <a:schemeClr val="tx1">
                    <a:lumMod val="85000"/>
                    <a:lumOff val="15000"/>
                  </a:schemeClr>
                </a:solidFill>
              </a:rPr>
              <a:t>: baseline 2024-34 projections provided by KDC officers;</a:t>
            </a:r>
          </a:p>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2. KDC financially sustainable (FFO 12%)</a:t>
            </a:r>
            <a:r>
              <a:rPr lang="en-NZ" sz="900" dirty="0">
                <a:solidFill>
                  <a:schemeClr val="tx1">
                    <a:lumMod val="85000"/>
                    <a:lumOff val="15000"/>
                  </a:schemeClr>
                </a:solidFill>
              </a:rPr>
              <a:t>: baseline projections, modified so that a target FFO to debt ratio of 12% is met from 1 July 2028 onwards; and</a:t>
            </a:r>
          </a:p>
        </p:txBody>
      </p:sp>
      <p:sp>
        <p:nvSpPr>
          <p:cNvPr id="11" name="Subtitle 5">
            <a:extLst>
              <a:ext uri="{FF2B5EF4-FFF2-40B4-BE49-F238E27FC236}">
                <a16:creationId xmlns:a16="http://schemas.microsoft.com/office/drawing/2014/main" id="{E8B9EC02-3B37-19EA-8674-885A8A5B1F74}"/>
              </a:ext>
            </a:extLst>
          </p:cNvPr>
          <p:cNvSpPr txBox="1">
            <a:spLocks/>
          </p:cNvSpPr>
          <p:nvPr/>
        </p:nvSpPr>
        <p:spPr>
          <a:xfrm>
            <a:off x="6212950" y="1119311"/>
            <a:ext cx="5660849" cy="560153"/>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Scenario </a:t>
            </a:r>
            <a:r>
              <a:rPr lang="en-NZ" sz="900" b="1" u="sng" dirty="0">
                <a:solidFill>
                  <a:schemeClr val="tx1">
                    <a:lumMod val="85000"/>
                    <a:lumOff val="15000"/>
                  </a:schemeClr>
                </a:solidFill>
              </a:rPr>
              <a:t>3. Regional Water CCO (FFO 9%):</a:t>
            </a:r>
            <a:r>
              <a:rPr lang="en-NZ" sz="900" dirty="0">
                <a:solidFill>
                  <a:schemeClr val="tx1">
                    <a:lumMod val="85000"/>
                    <a:lumOff val="15000"/>
                  </a:schemeClr>
                </a:solidFill>
              </a:rPr>
              <a:t> 2024-34 LTP projections, modified so that a target FFO to debt ratio of 9% is met from 1 July 2028 onwards.</a:t>
            </a:r>
          </a:p>
          <a:p>
            <a:pPr marL="0" indent="0">
              <a:lnSpc>
                <a:spcPct val="120000"/>
              </a:lnSpc>
              <a:spcBef>
                <a:spcPts val="0"/>
              </a:spcBef>
              <a:spcAft>
                <a:spcPts val="600"/>
              </a:spcAft>
              <a:buClr>
                <a:schemeClr val="accent1"/>
              </a:buClr>
              <a:buNone/>
              <a:defRPr/>
            </a:pPr>
            <a:r>
              <a:rPr lang="en-NZ" sz="900" dirty="0">
                <a:solidFill>
                  <a:schemeClr val="tx1">
                    <a:lumMod val="85000"/>
                    <a:lumOff val="15000"/>
                  </a:schemeClr>
                </a:solidFill>
              </a:rPr>
              <a:t>Further detail on these scenarios is set out in Annex 6.</a:t>
            </a:r>
          </a:p>
        </p:txBody>
      </p:sp>
      <p:sp>
        <p:nvSpPr>
          <p:cNvPr id="15" name="Subtitle 5">
            <a:extLst>
              <a:ext uri="{FF2B5EF4-FFF2-40B4-BE49-F238E27FC236}">
                <a16:creationId xmlns:a16="http://schemas.microsoft.com/office/drawing/2014/main" id="{0D25DFDF-E874-54ED-FBE7-564EF35DAFAA}"/>
              </a:ext>
            </a:extLst>
          </p:cNvPr>
          <p:cNvSpPr txBox="1">
            <a:spLocks/>
          </p:cNvSpPr>
          <p:nvPr/>
        </p:nvSpPr>
        <p:spPr>
          <a:xfrm>
            <a:off x="9961855" y="1959630"/>
            <a:ext cx="1920909" cy="4507581"/>
          </a:xfrm>
          <a:prstGeom prst="rect">
            <a:avLst/>
          </a:prstGeom>
        </p:spPr>
        <p:txBody>
          <a:bodyPr wrap="square" lIns="0" tIns="0" rIns="0" bIns="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buClr>
                <a:schemeClr val="accent1"/>
              </a:buClr>
              <a:buNone/>
              <a:defRPr/>
            </a:pPr>
            <a:r>
              <a:rPr lang="en-NZ" sz="800" b="1" u="sng" dirty="0">
                <a:solidFill>
                  <a:schemeClr val="tx1">
                    <a:lumMod val="85000"/>
                    <a:lumOff val="15000"/>
                  </a:schemeClr>
                </a:solidFill>
              </a:rPr>
              <a:t>Explanation:</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FFO to net debt is the metric for determining financial sustainability, and it drives revenues, charges and borrowing requirements for water services. </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A higher FFO requirement means more revenues to support a given level of borrowings. </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The higher the FFO, the more financially sustainable the service.</a:t>
            </a:r>
          </a:p>
          <a:p>
            <a:pPr marL="0"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This, however, needs to balanced against affordability considerations.</a:t>
            </a:r>
          </a:p>
          <a:p>
            <a:pPr marL="0" indent="0">
              <a:lnSpc>
                <a:spcPct val="120000"/>
              </a:lnSpc>
              <a:spcBef>
                <a:spcPts val="0"/>
              </a:spcBef>
              <a:buClr>
                <a:schemeClr val="accent1"/>
              </a:buClr>
              <a:buNone/>
              <a:defRPr/>
            </a:pPr>
            <a:r>
              <a:rPr lang="en-NZ" sz="800" b="1" u="sng" dirty="0">
                <a:solidFill>
                  <a:schemeClr val="tx1">
                    <a:lumMod val="85000"/>
                    <a:lumOff val="15000"/>
                  </a:schemeClr>
                </a:solidFill>
              </a:rPr>
              <a:t>Recommended scenarios:</a:t>
            </a:r>
          </a:p>
          <a:p>
            <a:pPr marL="0" lvl="1" indent="0">
              <a:lnSpc>
                <a:spcPct val="120000"/>
              </a:lnSpc>
              <a:spcBef>
                <a:spcPts val="0"/>
              </a:spcBef>
              <a:spcAft>
                <a:spcPts val="600"/>
              </a:spcAft>
              <a:buClr>
                <a:schemeClr val="accent1"/>
              </a:buClr>
              <a:buNone/>
              <a:defRPr/>
            </a:pPr>
            <a:r>
              <a:rPr lang="en-NZ" sz="800" dirty="0">
                <a:solidFill>
                  <a:schemeClr val="tx1">
                    <a:lumMod val="85000"/>
                    <a:lumOff val="15000"/>
                  </a:schemeClr>
                </a:solidFill>
              </a:rPr>
              <a:t>DIA recommends the key scenarios to form the baseline for KDC analysis, deciding on preferred delivery model, and completing a Water Services Delivery Plan are:</a:t>
            </a:r>
          </a:p>
          <a:p>
            <a:pPr marL="0" lvl="2" indent="0">
              <a:lnSpc>
                <a:spcPct val="120000"/>
              </a:lnSpc>
              <a:spcBef>
                <a:spcPts val="0"/>
              </a:spcBef>
              <a:buClr>
                <a:schemeClr val="accent1"/>
              </a:buClr>
              <a:buNone/>
              <a:defRPr/>
            </a:pPr>
            <a:r>
              <a:rPr lang="en-NZ" sz="800" b="1" dirty="0">
                <a:solidFill>
                  <a:schemeClr val="tx1">
                    <a:lumMod val="85000"/>
                    <a:lumOff val="15000"/>
                  </a:schemeClr>
                </a:solidFill>
              </a:rPr>
              <a:t>Scenario 2. KDC financially sustainable (FFO 12%)</a:t>
            </a:r>
          </a:p>
          <a:p>
            <a:pPr marL="0" lvl="2" indent="0">
              <a:lnSpc>
                <a:spcPct val="120000"/>
              </a:lnSpc>
              <a:spcBef>
                <a:spcPts val="0"/>
              </a:spcBef>
              <a:buClr>
                <a:schemeClr val="accent1"/>
              </a:buClr>
              <a:buNone/>
              <a:defRPr/>
            </a:pPr>
            <a:r>
              <a:rPr lang="en-NZ" sz="800" i="1" dirty="0">
                <a:solidFill>
                  <a:schemeClr val="tx1">
                    <a:lumMod val="85000"/>
                    <a:lumOff val="15000"/>
                  </a:schemeClr>
                </a:solidFill>
              </a:rPr>
              <a:t>KDC in-house or new KDC owned CCO with a minimum FFO to net debt ratio of 12% by 1 July 2028; and</a:t>
            </a:r>
          </a:p>
          <a:p>
            <a:pPr marL="0" lvl="2" indent="0">
              <a:lnSpc>
                <a:spcPct val="120000"/>
              </a:lnSpc>
              <a:spcBef>
                <a:spcPts val="0"/>
              </a:spcBef>
              <a:buClr>
                <a:schemeClr val="accent1"/>
              </a:buClr>
              <a:buNone/>
              <a:defRPr/>
            </a:pPr>
            <a:r>
              <a:rPr lang="en-NZ" sz="800" b="1" dirty="0">
                <a:solidFill>
                  <a:schemeClr val="tx1">
                    <a:lumMod val="85000"/>
                    <a:lumOff val="15000"/>
                  </a:schemeClr>
                </a:solidFill>
              </a:rPr>
              <a:t>Scenario 3. Regional Water CCO (FFO 9%)</a:t>
            </a:r>
          </a:p>
          <a:p>
            <a:pPr marL="0" lvl="2" indent="0">
              <a:lnSpc>
                <a:spcPct val="120000"/>
              </a:lnSpc>
              <a:spcBef>
                <a:spcPts val="0"/>
              </a:spcBef>
              <a:spcAft>
                <a:spcPts val="600"/>
              </a:spcAft>
              <a:buClr>
                <a:schemeClr val="accent1"/>
              </a:buClr>
              <a:buNone/>
              <a:defRPr/>
            </a:pPr>
            <a:r>
              <a:rPr lang="en-NZ" sz="800" i="1" dirty="0">
                <a:solidFill>
                  <a:schemeClr val="tx1">
                    <a:lumMod val="85000"/>
                    <a:lumOff val="15000"/>
                  </a:schemeClr>
                </a:solidFill>
              </a:rPr>
              <a:t>A regional CCO owned by the four councils, with a minimum FFO to net debt ratio of 9% by 1 July 2028.</a:t>
            </a:r>
          </a:p>
        </p:txBody>
      </p:sp>
      <p:sp>
        <p:nvSpPr>
          <p:cNvPr id="10" name="TextBox 9">
            <a:extLst>
              <a:ext uri="{FF2B5EF4-FFF2-40B4-BE49-F238E27FC236}">
                <a16:creationId xmlns:a16="http://schemas.microsoft.com/office/drawing/2014/main" id="{18D2EC92-7DBE-F366-B794-CD5753F6431C}"/>
              </a:ext>
            </a:extLst>
          </p:cNvPr>
          <p:cNvSpPr txBox="1"/>
          <p:nvPr/>
        </p:nvSpPr>
        <p:spPr>
          <a:xfrm>
            <a:off x="3424518" y="0"/>
            <a:ext cx="5342965" cy="215444"/>
          </a:xfrm>
          <a:prstGeom prst="rect">
            <a:avLst/>
          </a:prstGeom>
          <a:noFill/>
        </p:spPr>
        <p:txBody>
          <a:bodyPr wrap="square" rtlCol="0">
            <a:spAutoFit/>
          </a:bodyPr>
          <a:lstStyle/>
          <a:p>
            <a:pPr algn="ctr"/>
            <a:r>
              <a:rPr lang="en-NZ" sz="800" b="1" dirty="0">
                <a:solidFill>
                  <a:schemeClr val="accent3"/>
                </a:solidFill>
              </a:rPr>
              <a:t>DRAFT</a:t>
            </a:r>
            <a:endParaRPr lang="en-GB" sz="800" b="1" dirty="0">
              <a:solidFill>
                <a:schemeClr val="accent3"/>
              </a:solidFill>
            </a:endParaRPr>
          </a:p>
        </p:txBody>
      </p:sp>
      <p:sp>
        <p:nvSpPr>
          <p:cNvPr id="3" name="Rectangle 2">
            <a:extLst>
              <a:ext uri="{FF2B5EF4-FFF2-40B4-BE49-F238E27FC236}">
                <a16:creationId xmlns:a16="http://schemas.microsoft.com/office/drawing/2014/main" id="{090B9F4D-F448-1FF1-ADEE-73C221E72CB0}"/>
              </a:ext>
            </a:extLst>
          </p:cNvPr>
          <p:cNvSpPr/>
          <p:nvPr/>
        </p:nvSpPr>
        <p:spPr>
          <a:xfrm>
            <a:off x="8202706" y="6552300"/>
            <a:ext cx="2944906" cy="215444"/>
          </a:xfrm>
          <a:prstGeom prst="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GB" sz="800" dirty="0">
                <a:solidFill>
                  <a:srgbClr val="FF0000"/>
                </a:solidFill>
              </a:rPr>
              <a:t>Updated for Regional Water CCO FFO of 9%</a:t>
            </a:r>
          </a:p>
        </p:txBody>
      </p:sp>
    </p:spTree>
    <p:extLst>
      <p:ext uri="{BB962C8B-B14F-4D97-AF65-F5344CB8AC3E}">
        <p14:creationId xmlns:p14="http://schemas.microsoft.com/office/powerpoint/2010/main" val="1585993664"/>
      </p:ext>
    </p:extLst>
  </p:cSld>
  <p:clrMapOvr>
    <a:masterClrMapping/>
  </p:clrMapOvr>
</p:sld>
</file>

<file path=ppt/theme/theme1.xml><?xml version="1.0" encoding="utf-8"?>
<a:theme xmlns:a="http://schemas.openxmlformats.org/drawingml/2006/main" name="Office Theme">
  <a:themeElements>
    <a:clrScheme name="CIP">
      <a:dk1>
        <a:sysClr val="windowText" lastClr="000000"/>
      </a:dk1>
      <a:lt1>
        <a:sysClr val="window" lastClr="FFFFFF"/>
      </a:lt1>
      <a:dk2>
        <a:srgbClr val="44546A"/>
      </a:dk2>
      <a:lt2>
        <a:srgbClr val="E7E6E6"/>
      </a:lt2>
      <a:accent1>
        <a:srgbClr val="043956"/>
      </a:accent1>
      <a:accent2>
        <a:srgbClr val="005EA1"/>
      </a:accent2>
      <a:accent3>
        <a:srgbClr val="00ABC5"/>
      </a:accent3>
      <a:accent4>
        <a:srgbClr val="80C342"/>
      </a:accent4>
      <a:accent5>
        <a:srgbClr val="FFE100"/>
      </a:accent5>
      <a:accent6>
        <a:srgbClr val="F58220"/>
      </a:accent6>
      <a:hlink>
        <a:srgbClr val="043956"/>
      </a:hlink>
      <a:folHlink>
        <a:srgbClr val="22B7D0"/>
      </a:folHlink>
    </a:clrScheme>
    <a:fontScheme name="CIP">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f54e2983-00ce-40fc-8108-18f351fc47bf">
      <UserInfo>
        <DisplayName>Teo McArthur (Crown Infrastructure)</DisplayName>
        <AccountId>43</AccountId>
        <AccountType/>
      </UserInfo>
    </SharedWithUsers>
    <TaxCatchAll xmlns="f54e2983-00ce-40fc-8108-18f351fc47bf">
      <Value>2</Value>
      <Value>10</Value>
    </TaxCatchAll>
    <C3TopicNote xmlns="01be4277-2979-4a68-876d-b92b25fceece">
      <Terms xmlns="http://schemas.microsoft.com/office/infopath/2007/PartnerControls"/>
    </C3TopicNote>
    <j47b0202623f4ea5aacb4f820e2a4374 xmlns="f54e2983-00ce-40fc-8108-18f351fc47bf">
      <Terms xmlns="http://schemas.microsoft.com/office/infopath/2007/PartnerControls"/>
    </j47b0202623f4ea5aacb4f820e2a4374>
    <o2f22aac53bd4fed8afdac54e6ae7a01 xmlns="f54e2983-00ce-40fc-8108-18f351fc47bf">
      <Terms xmlns="http://schemas.microsoft.com/office/infopath/2007/PartnerControls"/>
    </o2f22aac53bd4fed8afdac54e6ae7a01>
    <TaxKeywordTaxHTField xmlns="f54e2983-00ce-40fc-8108-18f351fc47bf">
      <Terms xmlns="http://schemas.microsoft.com/office/infopath/2007/PartnerControls"/>
    </TaxKeywordTaxHTField>
    <lcff0ddf232c47f2a2233c5008913c29 xmlns="f54e2983-00ce-40fc-8108-18f351fc47bf">
      <Terms xmlns="http://schemas.microsoft.com/office/infopath/2007/PartnerControls">
        <TermInfo xmlns="http://schemas.microsoft.com/office/infopath/2007/PartnerControls">
          <TermName xmlns="http://schemas.microsoft.com/office/infopath/2007/PartnerControls">IN-CONFIDENCE</TermName>
          <TermId xmlns="http://schemas.microsoft.com/office/infopath/2007/PartnerControls">cf9276f4-acb3-404d-a80d-53cc76a30125</TermId>
        </TermInfo>
      </Terms>
    </lcff0ddf232c47f2a2233c5008913c29>
    <DIANotes xmlns="f54e2983-00ce-40fc-8108-18f351fc47bf" xsi:nil="true"/>
    <DIAPrivateEntity xmlns="f54e2983-00ce-40fc-8108-18f351fc47bf" xsi:nil="true"/>
    <h3d554d22aa842728d8bf67eea22c4da xmlns="f54e2983-00ce-40fc-8108-18f351fc47bf">
      <Terms xmlns="http://schemas.microsoft.com/office/infopath/2007/PartnerControls"/>
    </h3d554d22aa842728d8bf67eea22c4da>
    <_dlc_DocId xmlns="f54e2983-00ce-40fc-8108-18f351fc47bf">3W2DU3RAJ5R2-1514478477-22</_dlc_DocId>
    <_dlc_DocIdUrl xmlns="f54e2983-00ce-40fc-8108-18f351fc47bf">
      <Url>https://dia.cohesion.net.nz/Sites/LGV/TWRP/WSDP/_layouts/15/DocIdRedir.aspx?ID=3W2DU3RAJ5R2-1514478477-22</Url>
      <Description>3W2DU3RAJ5R2-1514478477-22</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Administration Document" ma:contentTypeID="0x0101005496552013C0BA46BE88192D5C6EB20B00351512A5ABB74CC687DC2977C156D0BF005BD2BEC41541F5469093760C931F80A8" ma:contentTypeVersion="11" ma:contentTypeDescription="Administration Document" ma:contentTypeScope="" ma:versionID="b0da6dc5077f57fb7d2541818a9081b0">
  <xsd:schema xmlns:xsd="http://www.w3.org/2001/XMLSchema" xmlns:xs="http://www.w3.org/2001/XMLSchema" xmlns:p="http://schemas.microsoft.com/office/2006/metadata/properties" xmlns:ns3="01be4277-2979-4a68-876d-b92b25fceece" xmlns:ns4="f54e2983-00ce-40fc-8108-18f351fc47bf" targetNamespace="http://schemas.microsoft.com/office/2006/metadata/properties" ma:root="true" ma:fieldsID="bfd800e682db3b09376d3e806df8fcc4" ns3:_="" ns4:_="">
    <xsd:import namespace="01be4277-2979-4a68-876d-b92b25fceece"/>
    <xsd:import namespace="f54e2983-00ce-40fc-8108-18f351fc47bf"/>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4:o2f22aac53bd4fed8afdac54e6ae7a01" minOccurs="0"/>
                <xsd:element ref="ns4:lcff0ddf232c47f2a2233c5008913c29" minOccurs="0"/>
                <xsd:element ref="ns4:DIANotes" minOccurs="0"/>
                <xsd:element ref="ns4:_dlc_DocId" minOccurs="0"/>
                <xsd:element ref="ns4:_dlc_DocIdUrl" minOccurs="0"/>
                <xsd:element ref="ns4:_dlc_DocIdPersistId" minOccurs="0"/>
                <xsd:element ref="ns4:SharedWithUsers" minOccurs="0"/>
                <xsd:element ref="ns4:j47b0202623f4ea5aacb4f820e2a4374" minOccurs="0"/>
                <xsd:element ref="ns4:DIAPrivateEntity" minOccurs="0"/>
                <xsd:element ref="ns4:h3d554d22aa842728d8bf67eea22c4d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bd117d0a-f6da-4449-89a0-3df3ae40d037" ma:anchorId="dbb3b90d-fd43-4105-8215-990d042a8415"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54e2983-00ce-40fc-8108-18f351fc47bf"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52d4e302-90f6-448a-9506-1690ac8b6ec3}" ma:internalName="TaxCatchAll" ma:showField="CatchAllData" ma:web="f54e2983-00ce-40fc-8108-18f351fc47bf">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52d4e302-90f6-448a-9506-1690ac8b6ec3}" ma:internalName="TaxCatchAllLabel" ma:readOnly="true" ma:showField="CatchAllDataLabel" ma:web="f54e2983-00ce-40fc-8108-18f351fc47bf">
      <xsd:complexType>
        <xsd:complexContent>
          <xsd:extension base="dms:MultiChoiceLookup">
            <xsd:sequence>
              <xsd:element name="Value" type="dms:Lookup" maxOccurs="unbounded" minOccurs="0" nillable="true"/>
            </xsd:sequence>
          </xsd:extension>
        </xsd:complexContent>
      </xsd:complexType>
    </xsd:element>
    <xsd:element name="o2f22aac53bd4fed8afdac54e6ae7a01" ma:index="14" nillable="true" ma:taxonomy="true" ma:internalName="o2f22aac53bd4fed8afdac54e6ae7a01" ma:taxonomyFieldName="DIAAdministrationDocumentType" ma:displayName="Administration Document Type" ma:readOnly="false" ma:fieldId="{82f22aac-53bd-4fed-8afd-ac54e6ae7a01}" ma:sspId="caf61cd4-0327-4679-8f8a-6e41773e81e7" ma:termSetId="eaa7675e-2d63-44d2-9e06-85d5e73ce368" ma:anchorId="00000000-0000-0000-0000-000000000000" ma:open="false" ma:isKeyword="false">
      <xsd:complexType>
        <xsd:sequence>
          <xsd:element ref="pc:Terms" minOccurs="0" maxOccurs="1"/>
        </xsd:sequence>
      </xsd:complexType>
    </xsd:element>
    <xsd:element name="lcff0ddf232c47f2a2233c5008913c29" ma:index="16" ma:taxonomy="true" ma:internalName="lcff0ddf232c47f2a2233c5008913c29" ma:taxonomyFieldName="DIASecurityClassification" ma:displayName="Security Classification" ma:default="1;#UNCLASSIFIED|875d92a8-67e2-4a32-9472-8fe99549e1eb" ma:fieldId="{5cff0ddf-232c-47f2-a223-3c5008913c29}"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18" nillable="true" ma:displayName="Notes" ma:description="Additional information, can include URL link to another document" ma:internalName="DIANotes">
      <xsd:simpleType>
        <xsd:restriction base="dms:Note">
          <xsd:maxLength value="255"/>
        </xsd:restriction>
      </xsd:simpleType>
    </xsd:element>
    <xsd:element name="_dlc_DocId" ma:index="19" nillable="true" ma:displayName="Document ID Value" ma:description="The value of the document ID assigned to this item." ma:internalName="_dlc_DocId" ma:readOnly="true">
      <xsd:simpleType>
        <xsd:restriction base="dms:Text"/>
      </xsd:simpleType>
    </xsd:element>
    <xsd:element name="_dlc_DocIdUrl" ma:index="20"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1" nillable="true" ma:displayName="Persist ID" ma:description="Keep ID on add." ma:hidden="true" ma:internalName="_dlc_DocIdPersistId" ma:readOnly="true">
      <xsd:simpleType>
        <xsd:restriction base="dms:Boolean"/>
      </xsd:simple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j47b0202623f4ea5aacb4f820e2a4374" ma:index="23" nillable="true" ma:taxonomy="true" ma:internalName="j47b0202623f4ea5aacb4f820e2a4374" ma:taxonomyFieldName="DIAOfficialEntity" ma:displayName="Official Entity" ma:fieldId="{347b0202-623f-4ea5-aacb-4f820e2a4374}" ma:sspId="caf61cd4-0327-4679-8f8a-6e41773e81e7" ma:termSetId="962fbc7a-8f33-40b5-b11a-87d7921022a8" ma:anchorId="00000000-0000-0000-0000-000000000000" ma:open="false" ma:isKeyword="false">
      <xsd:complexType>
        <xsd:sequence>
          <xsd:element ref="pc:Terms" minOccurs="0" maxOccurs="1"/>
        </xsd:sequence>
      </xsd:complexType>
    </xsd:element>
    <xsd:element name="DIAPrivateEntity" ma:index="25" nillable="true" ma:displayName="Private Entity" ma:description="Use for the name of a private or non regulated entity or individual with whom DIA has a relationship or from whom, or about whom a complaint is received or investigation initiated" ma:internalName="DIAPrivateEntity">
      <xsd:simpleType>
        <xsd:restriction base="dms:Text"/>
      </xsd:simpleType>
    </xsd:element>
    <xsd:element name="h3d554d22aa842728d8bf67eea22c4da" ma:index="26" nillable="true" ma:taxonomy="true" ma:internalName="h3d554d22aa842728d8bf67eea22c4da" ma:taxonomyFieldName="DIAServiceType" ma:displayName="Service Type" ma:fieldId="{13d554d2-2aa8-4272-8d8b-f67eea22c4da}" ma:sspId="caf61cd4-0327-4679-8f8a-6e41773e81e7" ma:termSetId="82bd6b46-cb08-42f2-9aeb-aa5520f95030"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475C6DA5-F795-44E1-9848-E06093026F5B}">
  <ds:schemaRefs>
    <ds:schemaRef ds:uri="http://schemas.microsoft.com/office/2006/documentManagement/types"/>
    <ds:schemaRef ds:uri="http://schemas.microsoft.com/office/2006/metadata/properties"/>
    <ds:schemaRef ds:uri="http://purl.org/dc/dcmitype/"/>
    <ds:schemaRef ds:uri="01be4277-2979-4a68-876d-b92b25fceece"/>
    <ds:schemaRef ds:uri="http://schemas.microsoft.com/office/infopath/2007/PartnerControls"/>
    <ds:schemaRef ds:uri="http://purl.org/dc/elements/1.1/"/>
    <ds:schemaRef ds:uri="http://www.w3.org/XML/1998/namespace"/>
    <ds:schemaRef ds:uri="http://schemas.openxmlformats.org/package/2006/metadata/core-properties"/>
    <ds:schemaRef ds:uri="f54e2983-00ce-40fc-8108-18f351fc47bf"/>
    <ds:schemaRef ds:uri="http://purl.org/dc/terms/"/>
  </ds:schemaRefs>
</ds:datastoreItem>
</file>

<file path=customXml/itemProps2.xml><?xml version="1.0" encoding="utf-8"?>
<ds:datastoreItem xmlns:ds="http://schemas.openxmlformats.org/officeDocument/2006/customXml" ds:itemID="{A887082E-0214-426B-921D-4A742BC2BF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1be4277-2979-4a68-876d-b92b25fceece"/>
    <ds:schemaRef ds:uri="f54e2983-00ce-40fc-8108-18f351fc47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59C10C4-AB29-4872-BA06-197334B6976E}">
  <ds:schemaRefs>
    <ds:schemaRef ds:uri="http://schemas.microsoft.com/sharepoint/v3/contenttype/forms"/>
  </ds:schemaRefs>
</ds:datastoreItem>
</file>

<file path=customXml/itemProps4.xml><?xml version="1.0" encoding="utf-8"?>
<ds:datastoreItem xmlns:ds="http://schemas.openxmlformats.org/officeDocument/2006/customXml" ds:itemID="{6E79CB10-C8B5-4807-9915-C0989A1DC0C4}">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7642</TotalTime>
  <Words>3895</Words>
  <Application>Microsoft Office PowerPoint</Application>
  <PresentationFormat>Widescreen</PresentationFormat>
  <Paragraphs>197</Paragraphs>
  <Slides>14</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Segoe UI</vt:lpstr>
      <vt:lpstr>Segoe UI (Body)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Cornwell</dc:creator>
  <cp:keywords/>
  <cp:lastModifiedBy>Joseph Lundberg</cp:lastModifiedBy>
  <cp:revision>1748</cp:revision>
  <cp:lastPrinted>2025-02-12T22:38:07Z</cp:lastPrinted>
  <dcterms:created xsi:type="dcterms:W3CDTF">2023-10-09T00:01:41Z</dcterms:created>
  <dcterms:modified xsi:type="dcterms:W3CDTF">2025-02-12T23:05:38Z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0x0101005496552013C0BA46BE88192D5C6EB20B00351512A5ABB74CC687DC2977C156D0BF005BD2BEC41541F5469093760C931F80A8</vt:lpwstr>
  </property>
  <property fmtid="{D5CDD505-2E9C-101B-9397-08002B2CF9AE}" pid="3" name="MediaServiceImageTags">
    <vt:lpwstr/>
  </property>
  <property fmtid="{D5CDD505-2E9C-101B-9397-08002B2CF9AE}" pid="4" name="i234661d9f7a423e8a2378db11976a3c">
    <vt:lpwstr>Correspondence|dcd6b05f-dc80-4336-b228-09aebf3d212c</vt:lpwstr>
  </property>
  <property fmtid="{D5CDD505-2E9C-101B-9397-08002B2CF9AE}" pid="5" name="DIAEmailContentType">
    <vt:lpwstr>2;#Correspondence|dcd6b05f-dc80-4336-b228-09aebf3d212c</vt:lpwstr>
  </property>
  <property fmtid="{D5CDD505-2E9C-101B-9397-08002B2CF9AE}" pid="6" name="DIASecurityClassification">
    <vt:lpwstr>10;#IN-CONFIDENCE|cf9276f4-acb3-404d-a80d-53cc76a30125</vt:lpwstr>
  </property>
  <property fmtid="{D5CDD505-2E9C-101B-9397-08002B2CF9AE}" pid="7" name="_dlc_DocIdItemGuid">
    <vt:lpwstr>0b3a2999-bc48-4020-8af0-b0abc7ef9431</vt:lpwstr>
  </property>
  <property fmtid="{D5CDD505-2E9C-101B-9397-08002B2CF9AE}" pid="8" name="TaxKeyword">
    <vt:lpwstr/>
  </property>
  <property fmtid="{D5CDD505-2E9C-101B-9397-08002B2CF9AE}" pid="9" name="DIAAdministrationDocumentType">
    <vt:lpwstr/>
  </property>
  <property fmtid="{D5CDD505-2E9C-101B-9397-08002B2CF9AE}" pid="10" name="DIAServiceType">
    <vt:lpwstr/>
  </property>
  <property fmtid="{D5CDD505-2E9C-101B-9397-08002B2CF9AE}" pid="11" name="C3Topic">
    <vt:lpwstr/>
  </property>
  <property fmtid="{D5CDD505-2E9C-101B-9397-08002B2CF9AE}" pid="12" name="DIAOfficialEntity">
    <vt:lpwstr/>
  </property>
  <property fmtid="{D5CDD505-2E9C-101B-9397-08002B2CF9AE}" pid="13" name="ld855601a22744588946efdda84ef6c0">
    <vt:lpwstr/>
  </property>
  <property fmtid="{D5CDD505-2E9C-101B-9397-08002B2CF9AE}" pid="14" name="DIAReportDocumentType">
    <vt:lpwstr/>
  </property>
  <property fmtid="{D5CDD505-2E9C-101B-9397-08002B2CF9AE}" pid="15" name="o548e6814ab94c938ba56a3d768e8f45">
    <vt:lpwstr/>
  </property>
  <property fmtid="{D5CDD505-2E9C-101B-9397-08002B2CF9AE}" pid="16" name="DIAMeetingDocumentType">
    <vt:lpwstr/>
  </property>
</Properties>
</file>