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3"/>
  </p:sldMasterIdLst>
  <p:notesMasterIdLst>
    <p:notesMasterId r:id="rId35"/>
  </p:notesMasterIdLst>
  <p:handoutMasterIdLst>
    <p:handoutMasterId r:id="rId36"/>
  </p:handoutMasterIdLst>
  <p:sldIdLst>
    <p:sldId id="10553" r:id="rId14"/>
    <p:sldId id="10538" r:id="rId15"/>
    <p:sldId id="603" r:id="rId16"/>
    <p:sldId id="10546" r:id="rId17"/>
    <p:sldId id="10565" r:id="rId18"/>
    <p:sldId id="10532" r:id="rId19"/>
    <p:sldId id="763" r:id="rId20"/>
    <p:sldId id="10563" r:id="rId21"/>
    <p:sldId id="10534" r:id="rId22"/>
    <p:sldId id="10555" r:id="rId23"/>
    <p:sldId id="10554" r:id="rId24"/>
    <p:sldId id="10531" r:id="rId25"/>
    <p:sldId id="10550" r:id="rId26"/>
    <p:sldId id="10558" r:id="rId27"/>
    <p:sldId id="10441" r:id="rId28"/>
    <p:sldId id="276" r:id="rId29"/>
    <p:sldId id="10564" r:id="rId30"/>
    <p:sldId id="10560" r:id="rId31"/>
    <p:sldId id="756" r:id="rId32"/>
    <p:sldId id="10566" r:id="rId33"/>
    <p:sldId id="10537" r:id="rId34"/>
  </p:sldIdLst>
  <p:sldSz cx="9906000" cy="6858000" type="A4"/>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A33EF5F-36F5-4A60-AD0B-1A1C0D849AD8}">
          <p14:sldIdLst>
            <p14:sldId id="10553"/>
            <p14:sldId id="10538"/>
            <p14:sldId id="603"/>
            <p14:sldId id="10546"/>
            <p14:sldId id="10565"/>
            <p14:sldId id="10532"/>
            <p14:sldId id="763"/>
            <p14:sldId id="10563"/>
            <p14:sldId id="10534"/>
            <p14:sldId id="10555"/>
            <p14:sldId id="10554"/>
            <p14:sldId id="10531"/>
            <p14:sldId id="10550"/>
            <p14:sldId id="10558"/>
            <p14:sldId id="10441"/>
            <p14:sldId id="276"/>
            <p14:sldId id="10564"/>
            <p14:sldId id="10560"/>
            <p14:sldId id="756"/>
            <p14:sldId id="10566"/>
            <p14:sldId id="1053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701DC06-AB57-C00A-6422-62F2D47A9C1F}" name="Sharyn Jones" initials="SJ" userId="S::Sharyn.Jones@martinjenkins.co.nz::b7cbb5d2-acbd-499b-b4df-fb477080ac15" providerId="AD"/>
  <p188:author id="{59713822-F8B8-E79E-D9BF-161C63D32FC8}" name="Joanna Collinge" initials="JC" userId="S::joanna.collinge@martinjenkins.co.nz::3dd99d8f-c5f2-4b3a-b799-14f9625d0b52" providerId="AD"/>
  <p188:author id="{2A5C5C44-1371-7B94-3BA6-5D6271594F97}" name="Nick Davis" initials="ND" userId="S::Nick.Davis@martinjenkins.co.nz::362fd47a-9e6e-4256-8644-16263dbbde91" providerId="AD"/>
  <p188:author id="{405BDF5A-6332-8BDF-0CFE-5B0516341505}" name="Sarah Baddeley" initials="SB" userId="S::Sarah.Baddeley@martinjenkins.co.nz::7fe3d9bf-ee5f-45d7-95c3-0bf6a48bbf2b" providerId="AD"/>
  <p188:author id="{D03F0E5D-74D1-31CC-5596-B76CF6AB68FB}" name="Andrew Horwood" initials="AH" userId="S::Andrew.Horwood@martinjenkins.co.nz::e7055017-eef2-44bc-8e49-1013c89f3dd8" providerId="AD"/>
  <p188:author id="{C126CA72-DCC6-D13B-770C-10A2077D203A}" name="Mike Chatterley" initials="MC" userId="S::Mike.Chatterley@martinjenkins.co.nz::6eef6c54-4d31-44cf-9774-7731c8a29a1c" providerId="AD"/>
  <p188:author id="{DE5EEC75-2EFD-AA0E-F62B-C3BFE428C4BC}" name="Joanna Collinge" initials="JC" userId="S::Joanna.Collinge@martinjenkins.co.nz::3dd99d8f-c5f2-4b3a-b799-14f9625d0b5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6C36"/>
    <a:srgbClr val="B3A3A4"/>
    <a:srgbClr val="C97378"/>
    <a:srgbClr val="A6154B"/>
    <a:srgbClr val="F4E3E4"/>
    <a:srgbClr val="FBE2EB"/>
    <a:srgbClr val="E0004D"/>
    <a:srgbClr val="E7E9EE"/>
    <a:srgbClr val="FFEFBE"/>
    <a:srgbClr val="D6EDBD"/>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231405-B0FE-480F-B357-08437FA40C9C}" v="7" dt="2025-03-23T19:55:34.206"/>
    <p1510:client id="{63004EF9-DCBA-43D0-2DFE-C28988F539B4}" v="333" dt="2025-03-23T19:34:31.9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149" autoAdjust="0"/>
  </p:normalViewPr>
  <p:slideViewPr>
    <p:cSldViewPr snapToGrid="0">
      <p:cViewPr varScale="1">
        <p:scale>
          <a:sx n="75" d="100"/>
          <a:sy n="75" d="100"/>
        </p:scale>
        <p:origin x="1408" y="27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theme" Target="theme/theme1.xml"/><Relationship Id="rId21" Type="http://schemas.openxmlformats.org/officeDocument/2006/relationships/slide" Target="slides/slide8.xml"/><Relationship Id="rId34" Type="http://schemas.openxmlformats.org/officeDocument/2006/relationships/slide" Target="slides/slide21.xml"/><Relationship Id="rId42" Type="http://schemas.microsoft.com/office/2015/10/relationships/revisionInfo" Target="revisionInfo.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handoutMaster" Target="handoutMasters/handoutMaster1.xml"/><Relationship Id="rId10" Type="http://schemas.openxmlformats.org/officeDocument/2006/relationships/customXml" Target="../customXml/item10.xml"/><Relationship Id="rId19" Type="http://schemas.openxmlformats.org/officeDocument/2006/relationships/slide" Target="slides/slide6.xml"/><Relationship Id="rId31" Type="http://schemas.openxmlformats.org/officeDocument/2006/relationships/slide" Target="slides/slide18.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notesMaster" Target="notesMasters/notesMaster1.xml"/><Relationship Id="rId43" Type="http://schemas.microsoft.com/office/2018/10/relationships/authors" Target="authors.xml"/><Relationship Id="rId8" Type="http://schemas.openxmlformats.org/officeDocument/2006/relationships/customXml" Target="../customXml/item8.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Horwood" userId="e7055017-eef2-44bc-8e49-1013c89f3dd8" providerId="ADAL" clId="{5DD2293A-1E6F-4300-8A8F-84B4FA62CFA4}"/>
    <pc:docChg chg="custSel modSld modMainMaster">
      <pc:chgData name="Andrew Horwood" userId="e7055017-eef2-44bc-8e49-1013c89f3dd8" providerId="ADAL" clId="{5DD2293A-1E6F-4300-8A8F-84B4FA62CFA4}" dt="2025-03-24T09:08:53.296" v="46" actId="20577"/>
      <pc:docMkLst>
        <pc:docMk/>
      </pc:docMkLst>
      <pc:sldChg chg="modSp mod">
        <pc:chgData name="Andrew Horwood" userId="e7055017-eef2-44bc-8e49-1013c89f3dd8" providerId="ADAL" clId="{5DD2293A-1E6F-4300-8A8F-84B4FA62CFA4}" dt="2025-03-23T21:19:53.307" v="41" actId="313"/>
        <pc:sldMkLst>
          <pc:docMk/>
          <pc:sldMk cId="3667755202" sldId="603"/>
        </pc:sldMkLst>
        <pc:spChg chg="mod">
          <ac:chgData name="Andrew Horwood" userId="e7055017-eef2-44bc-8e49-1013c89f3dd8" providerId="ADAL" clId="{5DD2293A-1E6F-4300-8A8F-84B4FA62CFA4}" dt="2025-03-23T21:19:53.307" v="41" actId="313"/>
          <ac:spMkLst>
            <pc:docMk/>
            <pc:sldMk cId="3667755202" sldId="603"/>
            <ac:spMk id="18" creationId="{5E62BB46-07CD-D030-107F-258A62609038}"/>
          </ac:spMkLst>
        </pc:spChg>
      </pc:sldChg>
      <pc:sldChg chg="modSp mod">
        <pc:chgData name="Andrew Horwood" userId="e7055017-eef2-44bc-8e49-1013c89f3dd8" providerId="ADAL" clId="{5DD2293A-1E6F-4300-8A8F-84B4FA62CFA4}" dt="2025-03-23T21:18:47.894" v="39" actId="20577"/>
        <pc:sldMkLst>
          <pc:docMk/>
          <pc:sldMk cId="2614179184" sldId="10550"/>
        </pc:sldMkLst>
        <pc:graphicFrameChg chg="modGraphic">
          <ac:chgData name="Andrew Horwood" userId="e7055017-eef2-44bc-8e49-1013c89f3dd8" providerId="ADAL" clId="{5DD2293A-1E6F-4300-8A8F-84B4FA62CFA4}" dt="2025-03-23T21:18:47.894" v="39" actId="20577"/>
          <ac:graphicFrameMkLst>
            <pc:docMk/>
            <pc:sldMk cId="2614179184" sldId="10550"/>
            <ac:graphicFrameMk id="5" creationId="{57163C10-0EEB-D169-A590-C1DC0CF670E2}"/>
          </ac:graphicFrameMkLst>
        </pc:graphicFrameChg>
      </pc:sldChg>
      <pc:sldChg chg="modSp mod">
        <pc:chgData name="Andrew Horwood" userId="e7055017-eef2-44bc-8e49-1013c89f3dd8" providerId="ADAL" clId="{5DD2293A-1E6F-4300-8A8F-84B4FA62CFA4}" dt="2025-03-24T09:08:53.296" v="46" actId="20577"/>
        <pc:sldMkLst>
          <pc:docMk/>
          <pc:sldMk cId="1077977655" sldId="10560"/>
        </pc:sldMkLst>
        <pc:graphicFrameChg chg="modGraphic">
          <ac:chgData name="Andrew Horwood" userId="e7055017-eef2-44bc-8e49-1013c89f3dd8" providerId="ADAL" clId="{5DD2293A-1E6F-4300-8A8F-84B4FA62CFA4}" dt="2025-03-24T09:08:53.296" v="46" actId="20577"/>
          <ac:graphicFrameMkLst>
            <pc:docMk/>
            <pc:sldMk cId="1077977655" sldId="10560"/>
            <ac:graphicFrameMk id="5" creationId="{C0CF0B5D-2166-DCB7-8F1D-A22937BC19F3}"/>
          </ac:graphicFrameMkLst>
        </pc:graphicFrameChg>
      </pc:sldChg>
      <pc:sldChg chg="modSp mod">
        <pc:chgData name="Andrew Horwood" userId="e7055017-eef2-44bc-8e49-1013c89f3dd8" providerId="ADAL" clId="{5DD2293A-1E6F-4300-8A8F-84B4FA62CFA4}" dt="2025-03-23T21:19:09.823" v="40" actId="313"/>
        <pc:sldMkLst>
          <pc:docMk/>
          <pc:sldMk cId="652496920" sldId="10565"/>
        </pc:sldMkLst>
        <pc:spChg chg="mod">
          <ac:chgData name="Andrew Horwood" userId="e7055017-eef2-44bc-8e49-1013c89f3dd8" providerId="ADAL" clId="{5DD2293A-1E6F-4300-8A8F-84B4FA62CFA4}" dt="2025-03-23T21:19:09.823" v="40" actId="313"/>
          <ac:spMkLst>
            <pc:docMk/>
            <pc:sldMk cId="652496920" sldId="10565"/>
            <ac:spMk id="65" creationId="{FF18DA72-6D1E-215A-9E45-7EB9F63DE15D}"/>
          </ac:spMkLst>
        </pc:spChg>
      </pc:sldChg>
      <pc:sldMasterChg chg="modSp mod modSldLayout">
        <pc:chgData name="Andrew Horwood" userId="e7055017-eef2-44bc-8e49-1013c89f3dd8" providerId="ADAL" clId="{5DD2293A-1E6F-4300-8A8F-84B4FA62CFA4}" dt="2025-03-24T08:46:40.089" v="43" actId="6549"/>
        <pc:sldMasterMkLst>
          <pc:docMk/>
          <pc:sldMasterMk cId="3939581952" sldId="2147483648"/>
        </pc:sldMasterMkLst>
        <pc:spChg chg="mod">
          <ac:chgData name="Andrew Horwood" userId="e7055017-eef2-44bc-8e49-1013c89f3dd8" providerId="ADAL" clId="{5DD2293A-1E6F-4300-8A8F-84B4FA62CFA4}" dt="2025-03-24T08:46:27.400" v="42" actId="6549"/>
          <ac:spMkLst>
            <pc:docMk/>
            <pc:sldMasterMk cId="3939581952" sldId="2147483648"/>
            <ac:spMk id="15" creationId="{C62A535E-1F4C-11D1-5A6B-60CC90AB0B89}"/>
          </ac:spMkLst>
        </pc:spChg>
        <pc:sldLayoutChg chg="modSp mod">
          <pc:chgData name="Andrew Horwood" userId="e7055017-eef2-44bc-8e49-1013c89f3dd8" providerId="ADAL" clId="{5DD2293A-1E6F-4300-8A8F-84B4FA62CFA4}" dt="2025-03-24T08:46:40.089" v="43" actId="6549"/>
          <pc:sldLayoutMkLst>
            <pc:docMk/>
            <pc:sldMasterMk cId="3939581952" sldId="2147483648"/>
            <pc:sldLayoutMk cId="3383424659" sldId="2147483667"/>
          </pc:sldLayoutMkLst>
          <pc:spChg chg="mod">
            <ac:chgData name="Andrew Horwood" userId="e7055017-eef2-44bc-8e49-1013c89f3dd8" providerId="ADAL" clId="{5DD2293A-1E6F-4300-8A8F-84B4FA62CFA4}" dt="2025-03-24T08:46:40.089" v="43" actId="6549"/>
            <ac:spMkLst>
              <pc:docMk/>
              <pc:sldMasterMk cId="3939581952" sldId="2147483648"/>
              <pc:sldLayoutMk cId="3383424659" sldId="2147483667"/>
              <ac:spMk id="11" creationId="{4906ED16-8E5B-1C5E-7E95-89C6B1E1900C}"/>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martinjenkins.sharepoint.com/sites/EXTCouncilWaterAffordability4365/Shared%20Documents/General/Whakatane/Whakatane%20LWDW%20model%20-%20Draft%20model.xlsm"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martinjenkins.sharepoint.com/sites/EXTCouncilWaterAffordability4365/Shared%20Documents/General/Whakatane/Whakatane%20LWDW%20model%20-%20Draft%20model.xlsm"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martinjenkins.sharepoint.com/sites/EXTCouncilWaterAffordability4365/Shared%20Documents/General/Whakatane/Whakatane%20LWDW%20model%20-%20Draft%20model.xlsm"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00" b="0" i="0" u="none" strike="noStrike" kern="1200" spc="0" baseline="0">
                <a:solidFill>
                  <a:schemeClr val="tx1"/>
                </a:solidFill>
                <a:latin typeface="+mn-lt"/>
                <a:ea typeface="+mn-ea"/>
                <a:cs typeface="+mn-cs"/>
              </a:defRPr>
            </a:pPr>
            <a:r>
              <a:rPr lang="en-NZ" sz="1300">
                <a:solidFill>
                  <a:schemeClr val="tx1"/>
                </a:solidFill>
              </a:rPr>
              <a:t>Peak annual efficiencies -</a:t>
            </a:r>
          </a:p>
          <a:p>
            <a:pPr>
              <a:defRPr sz="1300">
                <a:solidFill>
                  <a:schemeClr val="tx1"/>
                </a:solidFill>
              </a:defRPr>
            </a:pPr>
            <a:r>
              <a:rPr lang="en-NZ" sz="1300">
                <a:solidFill>
                  <a:schemeClr val="tx1"/>
                </a:solidFill>
              </a:rPr>
              <a:t>comparison FY34 and FY44</a:t>
            </a:r>
          </a:p>
        </c:rich>
      </c:tx>
      <c:overlay val="0"/>
      <c:spPr>
        <a:noFill/>
        <a:ln>
          <a:noFill/>
        </a:ln>
        <a:effectLst/>
      </c:spPr>
      <c:txPr>
        <a:bodyPr rot="0" spcFirstLastPara="1" vertOverflow="ellipsis" vert="horz" wrap="square" anchor="ctr" anchorCtr="1"/>
        <a:lstStyle/>
        <a:p>
          <a:pPr>
            <a:defRPr sz="1300" b="0"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6135-47DB-8F02-B9A34364F40F}"/>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0-6135-47DB-8F02-B9A34364F40F}"/>
              </c:ext>
            </c:extLst>
          </c:dPt>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'Efficiencies - live scenario'!$B$43:$B$46</c:f>
              <c:strCache>
                <c:ptCount val="4"/>
                <c:pt idx="0">
                  <c:v>WBOP joint WSCCO (FY44)</c:v>
                </c:pt>
                <c:pt idx="1">
                  <c:v>EBOP joint WSCCO (FY44)</c:v>
                </c:pt>
                <c:pt idx="2">
                  <c:v>WBOP joint WSCCO (FY34)</c:v>
                </c:pt>
                <c:pt idx="3">
                  <c:v>EBOP joint WSCCO (FY34)</c:v>
                </c:pt>
              </c:strCache>
            </c:strRef>
          </c:cat>
          <c:val>
            <c:numRef>
              <c:f>'Efficiencies - live scenario'!$C$43:$C$46</c:f>
              <c:numCache>
                <c:formatCode>#,##0.0%\ ;\(#,##0.0%\)</c:formatCode>
                <c:ptCount val="4"/>
                <c:pt idx="0">
                  <c:v>0.23300000000000001</c:v>
                </c:pt>
                <c:pt idx="1">
                  <c:v>0.14399999999999999</c:v>
                </c:pt>
                <c:pt idx="2">
                  <c:v>8.4000000000000005E-2</c:v>
                </c:pt>
                <c:pt idx="3">
                  <c:v>5.3999999999999999E-2</c:v>
                </c:pt>
              </c:numCache>
            </c:numRef>
          </c:val>
          <c:extLst>
            <c:ext xmlns:c16="http://schemas.microsoft.com/office/drawing/2014/chart" uri="{C3380CC4-5D6E-409C-BE32-E72D297353CC}">
              <c16:uniqueId val="{00000000-F0B6-4E8F-87AE-B621FFE6EA37}"/>
            </c:ext>
          </c:extLst>
        </c:ser>
        <c:dLbls>
          <c:showLegendKey val="0"/>
          <c:showVal val="0"/>
          <c:showCatName val="0"/>
          <c:showSerName val="0"/>
          <c:showPercent val="0"/>
          <c:showBubbleSize val="0"/>
        </c:dLbls>
        <c:gapWidth val="25"/>
        <c:axId val="1940911104"/>
        <c:axId val="1940913504"/>
      </c:barChart>
      <c:catAx>
        <c:axId val="19409111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940913504"/>
        <c:crosses val="autoZero"/>
        <c:auto val="1"/>
        <c:lblAlgn val="ctr"/>
        <c:lblOffset val="100"/>
        <c:noMultiLvlLbl val="0"/>
      </c:catAx>
      <c:valAx>
        <c:axId val="1940913504"/>
        <c:scaling>
          <c:orientation val="minMax"/>
        </c:scaling>
        <c:delete val="1"/>
        <c:axPos val="b"/>
        <c:numFmt formatCode="#,##0.0%\ ;\(#,##0.0%\)" sourceLinked="1"/>
        <c:majorTickMark val="none"/>
        <c:minorTickMark val="none"/>
        <c:tickLblPos val="nextTo"/>
        <c:crossAx val="1940911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00" b="0" i="0" u="none" strike="noStrike" kern="1200" spc="0" baseline="0">
                <a:solidFill>
                  <a:schemeClr val="tx1"/>
                </a:solidFill>
                <a:latin typeface="+mn-lt"/>
                <a:ea typeface="+mn-ea"/>
                <a:cs typeface="+mn-cs"/>
              </a:defRPr>
            </a:pPr>
            <a:r>
              <a:rPr lang="en-NZ" sz="1300">
                <a:solidFill>
                  <a:schemeClr val="tx1"/>
                </a:solidFill>
              </a:rPr>
              <a:t>Forecast average cost per connection</a:t>
            </a:r>
          </a:p>
          <a:p>
            <a:pPr>
              <a:defRPr sz="1300">
                <a:solidFill>
                  <a:schemeClr val="tx1"/>
                </a:solidFill>
              </a:defRPr>
            </a:pPr>
            <a:r>
              <a:rPr lang="en-NZ" sz="1300">
                <a:solidFill>
                  <a:schemeClr val="tx1"/>
                </a:solidFill>
              </a:rPr>
              <a:t>FY34 ($ real)</a:t>
            </a:r>
          </a:p>
        </c:rich>
      </c:tx>
      <c:overlay val="0"/>
      <c:spPr>
        <a:noFill/>
        <a:ln>
          <a:noFill/>
        </a:ln>
        <a:effectLst/>
      </c:spPr>
      <c:txPr>
        <a:bodyPr rot="0" spcFirstLastPara="1" vertOverflow="ellipsis" vert="horz" wrap="square" anchor="ctr" anchorCtr="1"/>
        <a:lstStyle/>
        <a:p>
          <a:pPr>
            <a:defRPr sz="1300" b="0" i="0" u="none" strike="noStrike" kern="1200" spc="0" baseline="0">
              <a:solidFill>
                <a:schemeClr val="tx1"/>
              </a:solidFill>
              <a:latin typeface="+mn-lt"/>
              <a:ea typeface="+mn-ea"/>
              <a:cs typeface="+mn-cs"/>
            </a:defRPr>
          </a:pPr>
          <a:endParaRPr lang="en-US"/>
        </a:p>
      </c:txPr>
    </c:title>
    <c:autoTitleDeleted val="0"/>
    <c:plotArea>
      <c:layout/>
      <c:barChart>
        <c:barDir val="bar"/>
        <c:grouping val="stacked"/>
        <c:varyColors val="0"/>
        <c:ser>
          <c:idx val="0"/>
          <c:order val="0"/>
          <c:tx>
            <c:strRef>
              <c:f>'Dashboard Whakatane options'!$M$304</c:f>
              <c:strCache>
                <c:ptCount val="1"/>
                <c:pt idx="0">
                  <c:v>Non price</c:v>
                </c:pt>
              </c:strCache>
            </c:strRef>
          </c:tx>
          <c:spPr>
            <a:solidFill>
              <a:schemeClr val="accent3"/>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414E-4B7B-A6A2-D2B44B34CEC0}"/>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0-414E-4B7B-A6A2-D2B44B34CEC0}"/>
              </c:ext>
            </c:extLst>
          </c:dPt>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'Dashboard Whakatane options'!$D$305:$D$307</c:f>
              <c:strCache>
                <c:ptCount val="3"/>
                <c:pt idx="0">
                  <c:v>WBOP WSCCO</c:v>
                </c:pt>
                <c:pt idx="1">
                  <c:v>EBOP WSCCO</c:v>
                </c:pt>
                <c:pt idx="2">
                  <c:v>WDC in-house</c:v>
                </c:pt>
              </c:strCache>
            </c:strRef>
          </c:cat>
          <c:val>
            <c:numRef>
              <c:f>'Dashboard Whakatane options'!$M$305:$M$307</c:f>
              <c:numCache>
                <c:formatCode>"$"#,##0\ ;\("$"#,##0\)</c:formatCode>
                <c:ptCount val="3"/>
                <c:pt idx="0">
                  <c:v>3120</c:v>
                </c:pt>
                <c:pt idx="1">
                  <c:v>3330</c:v>
                </c:pt>
                <c:pt idx="2">
                  <c:v>3330</c:v>
                </c:pt>
              </c:numCache>
            </c:numRef>
          </c:val>
          <c:extLst>
            <c:ext xmlns:c16="http://schemas.microsoft.com/office/drawing/2014/chart" uri="{C3380CC4-5D6E-409C-BE32-E72D297353CC}">
              <c16:uniqueId val="{00000000-4906-4667-97CF-1F7C323DC383}"/>
            </c:ext>
          </c:extLst>
        </c:ser>
        <c:dLbls>
          <c:showLegendKey val="0"/>
          <c:showVal val="0"/>
          <c:showCatName val="0"/>
          <c:showSerName val="0"/>
          <c:showPercent val="0"/>
          <c:showBubbleSize val="0"/>
        </c:dLbls>
        <c:gapWidth val="44"/>
        <c:overlap val="100"/>
        <c:axId val="481703951"/>
        <c:axId val="481706831"/>
      </c:barChart>
      <c:catAx>
        <c:axId val="48170395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481706831"/>
        <c:crosses val="autoZero"/>
        <c:auto val="1"/>
        <c:lblAlgn val="ctr"/>
        <c:lblOffset val="100"/>
        <c:noMultiLvlLbl val="0"/>
      </c:catAx>
      <c:valAx>
        <c:axId val="481706831"/>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quot;$&quot;#,##0\ ;\(&quot;$&quot;#,##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4817039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NZ" sz="1100" baseline="0"/>
              <a:t>Net debt to revenue (LGFA)</a:t>
            </a:r>
            <a:endParaRPr lang="en-NZ" sz="11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NZ"/>
        </a:p>
      </c:txPr>
    </c:title>
    <c:autoTitleDeleted val="0"/>
    <c:plotArea>
      <c:layout/>
      <c:lineChart>
        <c:grouping val="standard"/>
        <c:varyColors val="0"/>
        <c:ser>
          <c:idx val="0"/>
          <c:order val="0"/>
          <c:tx>
            <c:strRef>
              <c:f>Graphs!$B$595</c:f>
              <c:strCache>
                <c:ptCount val="1"/>
                <c:pt idx="0">
                  <c:v>Net debt to revenue - 3W</c:v>
                </c:pt>
              </c:strCache>
            </c:strRef>
          </c:tx>
          <c:spPr>
            <a:ln w="28575" cap="rnd">
              <a:solidFill>
                <a:schemeClr val="accent1"/>
              </a:solidFill>
              <a:round/>
            </a:ln>
            <a:effectLst/>
          </c:spPr>
          <c:marker>
            <c:symbol val="none"/>
          </c:marker>
          <c:cat>
            <c:strRef>
              <c:f>(Graphs!$G$590:$K$590,Graphs!$M$590:$AP$590)</c:f>
              <c:strCache>
                <c:ptCount val="10"/>
                <c:pt idx="0">
                  <c:v>FY25 </c:v>
                </c:pt>
                <c:pt idx="1">
                  <c:v>FY26 </c:v>
                </c:pt>
                <c:pt idx="2">
                  <c:v>FY27 </c:v>
                </c:pt>
                <c:pt idx="3">
                  <c:v>FY28 </c:v>
                </c:pt>
                <c:pt idx="4">
                  <c:v>FY29 </c:v>
                </c:pt>
                <c:pt idx="5">
                  <c:v>FY30 </c:v>
                </c:pt>
                <c:pt idx="6">
                  <c:v>FY31 </c:v>
                </c:pt>
                <c:pt idx="7">
                  <c:v>FY32 </c:v>
                </c:pt>
                <c:pt idx="8">
                  <c:v>FY33 </c:v>
                </c:pt>
                <c:pt idx="9">
                  <c:v>FY34 </c:v>
                </c:pt>
              </c:strCache>
              <c:extLst/>
            </c:strRef>
          </c:cat>
          <c:val>
            <c:numRef>
              <c:f>(Graphs!$G$595:$K$595,Graphs!$M$595:$AP$595)</c:f>
              <c:numCache>
                <c:formatCode>0%_);\(0%\);"-"_);@_)</c:formatCode>
                <c:ptCount val="10"/>
                <c:pt idx="0">
                  <c:v>2.957710239113974</c:v>
                </c:pt>
                <c:pt idx="1">
                  <c:v>3.7235695709300232</c:v>
                </c:pt>
                <c:pt idx="2">
                  <c:v>3.9993301831590999</c:v>
                </c:pt>
                <c:pt idx="3">
                  <c:v>3.9998934831580208</c:v>
                </c:pt>
                <c:pt idx="4">
                  <c:v>3.9998437561252769</c:v>
                </c:pt>
                <c:pt idx="5">
                  <c:v>4.0000288151235619</c:v>
                </c:pt>
                <c:pt idx="6">
                  <c:v>4.0003243622766771</c:v>
                </c:pt>
                <c:pt idx="7">
                  <c:v>4.0009647818210636</c:v>
                </c:pt>
                <c:pt idx="8">
                  <c:v>4.0020077357895998</c:v>
                </c:pt>
                <c:pt idx="9">
                  <c:v>4.0035474186769111</c:v>
                </c:pt>
              </c:numCache>
              <c:extLst/>
            </c:numRef>
          </c:val>
          <c:smooth val="0"/>
          <c:extLst>
            <c:ext xmlns:c16="http://schemas.microsoft.com/office/drawing/2014/chart" uri="{C3380CC4-5D6E-409C-BE32-E72D297353CC}">
              <c16:uniqueId val="{00000000-906B-47A5-93BF-7171DE595566}"/>
            </c:ext>
          </c:extLst>
        </c:ser>
        <c:ser>
          <c:idx val="1"/>
          <c:order val="1"/>
          <c:tx>
            <c:strRef>
              <c:f>Graphs!$B$596</c:f>
              <c:strCache>
                <c:ptCount val="1"/>
                <c:pt idx="0">
                  <c:v>Net debt to revenue - Council excl water</c:v>
                </c:pt>
              </c:strCache>
            </c:strRef>
          </c:tx>
          <c:spPr>
            <a:ln w="28575" cap="rnd">
              <a:solidFill>
                <a:schemeClr val="accent5"/>
              </a:solidFill>
              <a:round/>
            </a:ln>
            <a:effectLst/>
          </c:spPr>
          <c:marker>
            <c:symbol val="none"/>
          </c:marker>
          <c:cat>
            <c:strRef>
              <c:f>(Graphs!$G$590:$K$590,Graphs!$M$590:$AP$590)</c:f>
              <c:strCache>
                <c:ptCount val="10"/>
                <c:pt idx="0">
                  <c:v>FY25 </c:v>
                </c:pt>
                <c:pt idx="1">
                  <c:v>FY26 </c:v>
                </c:pt>
                <c:pt idx="2">
                  <c:v>FY27 </c:v>
                </c:pt>
                <c:pt idx="3">
                  <c:v>FY28 </c:v>
                </c:pt>
                <c:pt idx="4">
                  <c:v>FY29 </c:v>
                </c:pt>
                <c:pt idx="5">
                  <c:v>FY30 </c:v>
                </c:pt>
                <c:pt idx="6">
                  <c:v>FY31 </c:v>
                </c:pt>
                <c:pt idx="7">
                  <c:v>FY32 </c:v>
                </c:pt>
                <c:pt idx="8">
                  <c:v>FY33 </c:v>
                </c:pt>
                <c:pt idx="9">
                  <c:v>FY34 </c:v>
                </c:pt>
              </c:strCache>
              <c:extLst/>
            </c:strRef>
          </c:cat>
          <c:val>
            <c:numRef>
              <c:f>(Graphs!$G$596:$K$596,Graphs!$M$596:$AP$596)</c:f>
              <c:numCache>
                <c:formatCode>0%_);\(0%\);"-"_);@_)</c:formatCode>
                <c:ptCount val="10"/>
                <c:pt idx="0">
                  <c:v>0.99389200062894822</c:v>
                </c:pt>
                <c:pt idx="1">
                  <c:v>1.1309417024927944</c:v>
                </c:pt>
                <c:pt idx="2">
                  <c:v>1.0584378021292731</c:v>
                </c:pt>
                <c:pt idx="3">
                  <c:v>1.1635299211179984</c:v>
                </c:pt>
                <c:pt idx="4">
                  <c:v>1.0933669885518753</c:v>
                </c:pt>
                <c:pt idx="5">
                  <c:v>1.1884202221788898</c:v>
                </c:pt>
                <c:pt idx="6">
                  <c:v>1.3610628489902017</c:v>
                </c:pt>
                <c:pt idx="7">
                  <c:v>1.2591942760428219</c:v>
                </c:pt>
                <c:pt idx="8">
                  <c:v>1.2042218529650706</c:v>
                </c:pt>
                <c:pt idx="9">
                  <c:v>1.1627996196488208</c:v>
                </c:pt>
              </c:numCache>
              <c:extLst/>
            </c:numRef>
          </c:val>
          <c:smooth val="0"/>
          <c:extLst>
            <c:ext xmlns:c16="http://schemas.microsoft.com/office/drawing/2014/chart" uri="{C3380CC4-5D6E-409C-BE32-E72D297353CC}">
              <c16:uniqueId val="{00000001-906B-47A5-93BF-7171DE595566}"/>
            </c:ext>
          </c:extLst>
        </c:ser>
        <c:ser>
          <c:idx val="2"/>
          <c:order val="2"/>
          <c:tx>
            <c:strRef>
              <c:f>Graphs!$B$597</c:f>
              <c:strCache>
                <c:ptCount val="1"/>
                <c:pt idx="0">
                  <c:v>Net debt to revenue - Council incl water</c:v>
                </c:pt>
              </c:strCache>
            </c:strRef>
          </c:tx>
          <c:spPr>
            <a:ln w="28575" cap="rnd">
              <a:solidFill>
                <a:schemeClr val="accent3"/>
              </a:solidFill>
              <a:round/>
            </a:ln>
            <a:effectLst/>
          </c:spPr>
          <c:marker>
            <c:symbol val="none"/>
          </c:marker>
          <c:cat>
            <c:strRef>
              <c:f>(Graphs!$G$590:$K$590,Graphs!$M$590:$AP$590)</c:f>
              <c:strCache>
                <c:ptCount val="10"/>
                <c:pt idx="0">
                  <c:v>FY25 </c:v>
                </c:pt>
                <c:pt idx="1">
                  <c:v>FY26 </c:v>
                </c:pt>
                <c:pt idx="2">
                  <c:v>FY27 </c:v>
                </c:pt>
                <c:pt idx="3">
                  <c:v>FY28 </c:v>
                </c:pt>
                <c:pt idx="4">
                  <c:v>FY29 </c:v>
                </c:pt>
                <c:pt idx="5">
                  <c:v>FY30 </c:v>
                </c:pt>
                <c:pt idx="6">
                  <c:v>FY31 </c:v>
                </c:pt>
                <c:pt idx="7">
                  <c:v>FY32 </c:v>
                </c:pt>
                <c:pt idx="8">
                  <c:v>FY33 </c:v>
                </c:pt>
                <c:pt idx="9">
                  <c:v>FY34 </c:v>
                </c:pt>
              </c:strCache>
              <c:extLst/>
            </c:strRef>
          </c:cat>
          <c:val>
            <c:numRef>
              <c:f>(Graphs!$G$605:$K$605,Graphs!$M$605:$AP$605)</c:f>
              <c:numCache>
                <c:formatCode>0%_);\(0%\);"-"_);@_)</c:formatCode>
                <c:ptCount val="10"/>
                <c:pt idx="0">
                  <c:v>1.5020565111135686</c:v>
                </c:pt>
                <c:pt idx="1">
                  <c:v>1.762031936428289</c:v>
                </c:pt>
                <c:pt idx="2">
                  <c:v>1.7464139203903877</c:v>
                </c:pt>
                <c:pt idx="3">
                  <c:v>1.8943450799983199</c:v>
                </c:pt>
                <c:pt idx="4">
                  <c:v>1.7296267371210703</c:v>
                </c:pt>
                <c:pt idx="5">
                  <c:v>1.7984952176346285</c:v>
                </c:pt>
                <c:pt idx="6">
                  <c:v>2.0252383024619203</c:v>
                </c:pt>
                <c:pt idx="7">
                  <c:v>1.9258788166713601</c:v>
                </c:pt>
                <c:pt idx="8">
                  <c:v>1.8777928067637142</c:v>
                </c:pt>
                <c:pt idx="9">
                  <c:v>1.8509585139691127</c:v>
                </c:pt>
              </c:numCache>
              <c:extLst/>
            </c:numRef>
          </c:val>
          <c:smooth val="0"/>
          <c:extLst>
            <c:ext xmlns:c16="http://schemas.microsoft.com/office/drawing/2014/chart" uri="{C3380CC4-5D6E-409C-BE32-E72D297353CC}">
              <c16:uniqueId val="{00000002-906B-47A5-93BF-7171DE595566}"/>
            </c:ext>
          </c:extLst>
        </c:ser>
        <c:ser>
          <c:idx val="4"/>
          <c:order val="3"/>
          <c:tx>
            <c:strRef>
              <c:f>Graphs!$B$607</c:f>
              <c:strCache>
                <c:ptCount val="1"/>
                <c:pt idx="0">
                  <c:v>LGFA limit</c:v>
                </c:pt>
              </c:strCache>
            </c:strRef>
          </c:tx>
          <c:spPr>
            <a:ln w="28575" cap="rnd">
              <a:solidFill>
                <a:sysClr val="windowText" lastClr="000000"/>
              </a:solidFill>
              <a:prstDash val="sysDot"/>
              <a:round/>
            </a:ln>
            <a:effectLst/>
          </c:spPr>
          <c:marker>
            <c:symbol val="none"/>
          </c:marker>
          <c:cat>
            <c:strRef>
              <c:f>(Graphs!$G$590:$K$590,Graphs!$M$590:$AP$590)</c:f>
              <c:strCache>
                <c:ptCount val="10"/>
                <c:pt idx="0">
                  <c:v>FY25 </c:v>
                </c:pt>
                <c:pt idx="1">
                  <c:v>FY26 </c:v>
                </c:pt>
                <c:pt idx="2">
                  <c:v>FY27 </c:v>
                </c:pt>
                <c:pt idx="3">
                  <c:v>FY28 </c:v>
                </c:pt>
                <c:pt idx="4">
                  <c:v>FY29 </c:v>
                </c:pt>
                <c:pt idx="5">
                  <c:v>FY30 </c:v>
                </c:pt>
                <c:pt idx="6">
                  <c:v>FY31 </c:v>
                </c:pt>
                <c:pt idx="7">
                  <c:v>FY32 </c:v>
                </c:pt>
                <c:pt idx="8">
                  <c:v>FY33 </c:v>
                </c:pt>
                <c:pt idx="9">
                  <c:v>FY34 </c:v>
                </c:pt>
              </c:strCache>
              <c:extLst/>
            </c:strRef>
          </c:cat>
          <c:val>
            <c:numRef>
              <c:f>(Graphs!$G$607:$K$607,Graphs!$M$607:$AP$607)</c:f>
              <c:numCache>
                <c:formatCode>0%_);\(0%\);"-"_);@_)</c:formatCode>
                <c:ptCount val="10"/>
                <c:pt idx="0">
                  <c:v>2.8</c:v>
                </c:pt>
                <c:pt idx="1">
                  <c:v>2.8</c:v>
                </c:pt>
                <c:pt idx="2">
                  <c:v>2.8</c:v>
                </c:pt>
                <c:pt idx="3">
                  <c:v>2.8</c:v>
                </c:pt>
                <c:pt idx="4">
                  <c:v>2.8</c:v>
                </c:pt>
                <c:pt idx="5">
                  <c:v>2.8</c:v>
                </c:pt>
                <c:pt idx="6">
                  <c:v>2.8</c:v>
                </c:pt>
                <c:pt idx="7">
                  <c:v>2.8</c:v>
                </c:pt>
                <c:pt idx="8">
                  <c:v>2.8</c:v>
                </c:pt>
                <c:pt idx="9">
                  <c:v>2.8</c:v>
                </c:pt>
              </c:numCache>
              <c:extLst/>
            </c:numRef>
          </c:val>
          <c:smooth val="0"/>
          <c:extLst>
            <c:ext xmlns:c16="http://schemas.microsoft.com/office/drawing/2014/chart" uri="{C3380CC4-5D6E-409C-BE32-E72D297353CC}">
              <c16:uniqueId val="{00000003-906B-47A5-93BF-7171DE595566}"/>
            </c:ext>
          </c:extLst>
        </c:ser>
        <c:ser>
          <c:idx val="3"/>
          <c:order val="4"/>
          <c:tx>
            <c:strRef>
              <c:f>Graphs!$B$608</c:f>
              <c:strCache>
                <c:ptCount val="1"/>
                <c:pt idx="0">
                  <c:v>Council limit (160%)</c:v>
                </c:pt>
              </c:strCache>
            </c:strRef>
          </c:tx>
          <c:spPr>
            <a:ln w="28575" cap="rnd">
              <a:solidFill>
                <a:sysClr val="windowText" lastClr="000000"/>
              </a:solidFill>
              <a:prstDash val="dash"/>
              <a:round/>
            </a:ln>
            <a:effectLst/>
          </c:spPr>
          <c:marker>
            <c:symbol val="none"/>
          </c:marker>
          <c:cat>
            <c:strRef>
              <c:f>(Graphs!$G$590:$K$590,Graphs!$M$590:$AP$590)</c:f>
              <c:strCache>
                <c:ptCount val="10"/>
                <c:pt idx="0">
                  <c:v>FY25 </c:v>
                </c:pt>
                <c:pt idx="1">
                  <c:v>FY26 </c:v>
                </c:pt>
                <c:pt idx="2">
                  <c:v>FY27 </c:v>
                </c:pt>
                <c:pt idx="3">
                  <c:v>FY28 </c:v>
                </c:pt>
                <c:pt idx="4">
                  <c:v>FY29 </c:v>
                </c:pt>
                <c:pt idx="5">
                  <c:v>FY30 </c:v>
                </c:pt>
                <c:pt idx="6">
                  <c:v>FY31 </c:v>
                </c:pt>
                <c:pt idx="7">
                  <c:v>FY32 </c:v>
                </c:pt>
                <c:pt idx="8">
                  <c:v>FY33 </c:v>
                </c:pt>
                <c:pt idx="9">
                  <c:v>FY34 </c:v>
                </c:pt>
              </c:strCache>
              <c:extLst/>
            </c:strRef>
          </c:cat>
          <c:val>
            <c:numRef>
              <c:f>(Graphs!$G$608:$K$608,Graphs!$M$608:$AP$608)</c:f>
              <c:numCache>
                <c:formatCode>0%_);\(0%\);"-"_);@_)</c:formatCode>
                <c:ptCount val="10"/>
                <c:pt idx="0">
                  <c:v>2.5</c:v>
                </c:pt>
                <c:pt idx="1">
                  <c:v>2.5</c:v>
                </c:pt>
                <c:pt idx="2">
                  <c:v>2.5</c:v>
                </c:pt>
                <c:pt idx="3">
                  <c:v>2.5</c:v>
                </c:pt>
                <c:pt idx="4">
                  <c:v>2.5</c:v>
                </c:pt>
                <c:pt idx="5">
                  <c:v>2.5</c:v>
                </c:pt>
                <c:pt idx="6">
                  <c:v>2.5</c:v>
                </c:pt>
                <c:pt idx="7">
                  <c:v>2.5</c:v>
                </c:pt>
                <c:pt idx="8">
                  <c:v>2.5</c:v>
                </c:pt>
                <c:pt idx="9">
                  <c:v>2.5</c:v>
                </c:pt>
              </c:numCache>
              <c:extLst/>
            </c:numRef>
          </c:val>
          <c:smooth val="0"/>
          <c:extLst>
            <c:ext xmlns:c16="http://schemas.microsoft.com/office/drawing/2014/chart" uri="{C3380CC4-5D6E-409C-BE32-E72D297353CC}">
              <c16:uniqueId val="{00000004-906B-47A5-93BF-7171DE595566}"/>
            </c:ext>
          </c:extLst>
        </c:ser>
        <c:dLbls>
          <c:showLegendKey val="0"/>
          <c:showVal val="0"/>
          <c:showCatName val="0"/>
          <c:showSerName val="0"/>
          <c:showPercent val="0"/>
          <c:showBubbleSize val="0"/>
        </c:dLbls>
        <c:smooth val="0"/>
        <c:axId val="47465728"/>
        <c:axId val="47467168"/>
      </c:lineChart>
      <c:catAx>
        <c:axId val="474657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467168"/>
        <c:crosses val="autoZero"/>
        <c:auto val="1"/>
        <c:lblAlgn val="ctr"/>
        <c:lblOffset val="100"/>
        <c:noMultiLvlLbl val="0"/>
      </c:catAx>
      <c:valAx>
        <c:axId val="4746716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0%\);&quot;-&quot;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465728"/>
        <c:crosses val="autoZero"/>
        <c:crossBetween val="between"/>
      </c:valAx>
      <c:spPr>
        <a:noFill/>
        <a:ln>
          <a:noFill/>
        </a:ln>
        <a:effectLst/>
      </c:spPr>
    </c:plotArea>
    <c:legend>
      <c:legendPos val="b"/>
      <c:legendEntry>
        <c:idx val="3"/>
        <c:delete val="1"/>
      </c:legendEntry>
      <c:legendEntry>
        <c:idx val="4"/>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080E72-DC4E-D8BD-6A5D-1E6A0C2C3938}"/>
              </a:ext>
            </a:extLst>
          </p:cNvPr>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en-NZ"/>
          </a:p>
        </p:txBody>
      </p:sp>
      <p:sp>
        <p:nvSpPr>
          <p:cNvPr id="3" name="Date Placeholder 2">
            <a:extLst>
              <a:ext uri="{FF2B5EF4-FFF2-40B4-BE49-F238E27FC236}">
                <a16:creationId xmlns:a16="http://schemas.microsoft.com/office/drawing/2014/main" id="{22A46F63-6C99-08B2-73F7-6ED3EADEE34F}"/>
              </a:ext>
            </a:extLst>
          </p:cNvPr>
          <p:cNvSpPr>
            <a:spLocks noGrp="1"/>
          </p:cNvSpPr>
          <p:nvPr>
            <p:ph type="dt" sz="quarter" idx="1"/>
          </p:nvPr>
        </p:nvSpPr>
        <p:spPr>
          <a:xfrm>
            <a:off x="4143588" y="0"/>
            <a:ext cx="3169920" cy="481728"/>
          </a:xfrm>
          <a:prstGeom prst="rect">
            <a:avLst/>
          </a:prstGeom>
        </p:spPr>
        <p:txBody>
          <a:bodyPr vert="horz" lIns="91440" tIns="45720" rIns="91440" bIns="45720" rtlCol="0"/>
          <a:lstStyle>
            <a:lvl1pPr algn="r">
              <a:defRPr sz="1200"/>
            </a:lvl1pPr>
          </a:lstStyle>
          <a:p>
            <a:fld id="{4233D8C2-4BE7-41D5-98EF-97AB2F2C2998}" type="datetimeFigureOut">
              <a:rPr lang="en-NZ"/>
              <a:t>24/03/2025</a:t>
            </a:fld>
            <a:endParaRPr lang="en-NZ"/>
          </a:p>
        </p:txBody>
      </p:sp>
      <p:sp>
        <p:nvSpPr>
          <p:cNvPr id="4" name="Footer Placeholder 3">
            <a:extLst>
              <a:ext uri="{FF2B5EF4-FFF2-40B4-BE49-F238E27FC236}">
                <a16:creationId xmlns:a16="http://schemas.microsoft.com/office/drawing/2014/main" id="{20EB0CDF-9ED4-467A-06F2-13C8FCCF90D3}"/>
              </a:ext>
            </a:extLst>
          </p:cNvPr>
          <p:cNvSpPr>
            <a:spLocks noGrp="1"/>
          </p:cNvSpPr>
          <p:nvPr>
            <p:ph type="ftr" sz="quarter" idx="2"/>
          </p:nvPr>
        </p:nvSpPr>
        <p:spPr>
          <a:xfrm>
            <a:off x="0" y="9119475"/>
            <a:ext cx="3169920" cy="481727"/>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a:extLst>
              <a:ext uri="{FF2B5EF4-FFF2-40B4-BE49-F238E27FC236}">
                <a16:creationId xmlns:a16="http://schemas.microsoft.com/office/drawing/2014/main" id="{D8177905-C502-E582-7A39-1890C570C9A8}"/>
              </a:ext>
            </a:extLst>
          </p:cNvPr>
          <p:cNvSpPr>
            <a:spLocks noGrp="1"/>
          </p:cNvSpPr>
          <p:nvPr>
            <p:ph type="sldNum" sz="quarter" idx="3"/>
          </p:nvPr>
        </p:nvSpPr>
        <p:spPr>
          <a:xfrm>
            <a:off x="4143588" y="9119475"/>
            <a:ext cx="3169920" cy="481727"/>
          </a:xfrm>
          <a:prstGeom prst="rect">
            <a:avLst/>
          </a:prstGeom>
        </p:spPr>
        <p:txBody>
          <a:bodyPr vert="horz" lIns="91440" tIns="45720" rIns="91440" bIns="45720" rtlCol="0" anchor="b"/>
          <a:lstStyle>
            <a:lvl1pPr algn="r">
              <a:defRPr sz="1200"/>
            </a:lvl1pPr>
          </a:lstStyle>
          <a:p>
            <a:fld id="{5B60BB3E-0544-47A4-8472-DB560161F868}" type="slidenum">
              <a:rPr lang="en-NZ"/>
              <a:t>‹#›</a:t>
            </a:fld>
            <a:endParaRPr lang="en-NZ"/>
          </a:p>
        </p:txBody>
      </p:sp>
    </p:spTree>
    <p:extLst>
      <p:ext uri="{BB962C8B-B14F-4D97-AF65-F5344CB8AC3E}">
        <p14:creationId xmlns:p14="http://schemas.microsoft.com/office/powerpoint/2010/main" val="499320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4143588" y="0"/>
            <a:ext cx="3169920" cy="481728"/>
          </a:xfrm>
          <a:prstGeom prst="rect">
            <a:avLst/>
          </a:prstGeom>
        </p:spPr>
        <p:txBody>
          <a:bodyPr vert="horz" lIns="91440" tIns="45720" rIns="91440" bIns="45720" rtlCol="0"/>
          <a:lstStyle>
            <a:lvl1pPr algn="r">
              <a:defRPr sz="1200"/>
            </a:lvl1pPr>
          </a:lstStyle>
          <a:p>
            <a:fld id="{E31BE143-2EB8-43FF-9F95-517ACE16A555}" type="datetimeFigureOut">
              <a:rPr lang="en-NZ"/>
              <a:t>24/03/2025</a:t>
            </a:fld>
            <a:endParaRPr lang="en-NZ"/>
          </a:p>
        </p:txBody>
      </p:sp>
      <p:sp>
        <p:nvSpPr>
          <p:cNvPr id="4" name="Slide Image Placeholder 3"/>
          <p:cNvSpPr>
            <a:spLocks noGrp="1" noRot="1" noChangeAspect="1"/>
          </p:cNvSpPr>
          <p:nvPr>
            <p:ph type="sldImg" idx="2"/>
          </p:nvPr>
        </p:nvSpPr>
        <p:spPr>
          <a:xfrm>
            <a:off x="1317625" y="1200150"/>
            <a:ext cx="4679950" cy="3240088"/>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731521" y="4620577"/>
            <a:ext cx="5852160" cy="378047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119475"/>
            <a:ext cx="3169920" cy="48172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4143588" y="9119475"/>
            <a:ext cx="3169920" cy="481727"/>
          </a:xfrm>
          <a:prstGeom prst="rect">
            <a:avLst/>
          </a:prstGeom>
        </p:spPr>
        <p:txBody>
          <a:bodyPr vert="horz" lIns="91440" tIns="45720" rIns="91440" bIns="45720" rtlCol="0" anchor="b"/>
          <a:lstStyle>
            <a:lvl1pPr algn="r">
              <a:defRPr sz="1200"/>
            </a:lvl1pPr>
          </a:lstStyle>
          <a:p>
            <a:fld id="{17750DC1-4EBF-4F18-8E24-B5118C0DAAD9}" type="slidenum">
              <a:rPr lang="en-NZ"/>
              <a:t>‹#›</a:t>
            </a:fld>
            <a:endParaRPr lang="en-NZ"/>
          </a:p>
        </p:txBody>
      </p:sp>
    </p:spTree>
    <p:extLst>
      <p:ext uri="{BB962C8B-B14F-4D97-AF65-F5344CB8AC3E}">
        <p14:creationId xmlns:p14="http://schemas.microsoft.com/office/powerpoint/2010/main" val="1759930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latin typeface="+mj-lt"/>
              </a:rPr>
            </a:br>
            <a:endParaRPr lang="en-NZ" dirty="0">
              <a:latin typeface="+mj-lt"/>
            </a:endParaRPr>
          </a:p>
        </p:txBody>
      </p:sp>
      <p:sp>
        <p:nvSpPr>
          <p:cNvPr id="4" name="Slide Number Placeholder 3"/>
          <p:cNvSpPr>
            <a:spLocks noGrp="1"/>
          </p:cNvSpPr>
          <p:nvPr>
            <p:ph type="sldNum" sz="quarter" idx="5"/>
          </p:nvPr>
        </p:nvSpPr>
        <p:spPr/>
        <p:txBody>
          <a:bodyPr/>
          <a:lstStyle/>
          <a:p>
            <a:fld id="{17750DC1-4EBF-4F18-8E24-B5118C0DAAD9}" type="slidenum">
              <a:rPr lang="en-NZ" smtClean="0"/>
              <a:t>1</a:t>
            </a:fld>
            <a:endParaRPr lang="en-NZ"/>
          </a:p>
        </p:txBody>
      </p:sp>
    </p:spTree>
    <p:extLst>
      <p:ext uri="{BB962C8B-B14F-4D97-AF65-F5344CB8AC3E}">
        <p14:creationId xmlns:p14="http://schemas.microsoft.com/office/powerpoint/2010/main" val="92209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17750DC1-4EBF-4F18-8E24-B5118C0DAAD9}" type="slidenum">
              <a:rPr lang="en-NZ" smtClean="0"/>
              <a:t>19</a:t>
            </a:fld>
            <a:endParaRPr lang="en-NZ"/>
          </a:p>
        </p:txBody>
      </p:sp>
    </p:spTree>
    <p:extLst>
      <p:ext uri="{BB962C8B-B14F-4D97-AF65-F5344CB8AC3E}">
        <p14:creationId xmlns:p14="http://schemas.microsoft.com/office/powerpoint/2010/main" val="141095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17750DC1-4EBF-4F18-8E24-B5118C0DAAD9}" type="slidenum">
              <a:rPr lang="en-NZ" smtClean="0"/>
              <a:t>4</a:t>
            </a:fld>
            <a:endParaRPr lang="en-NZ"/>
          </a:p>
        </p:txBody>
      </p:sp>
    </p:spTree>
    <p:extLst>
      <p:ext uri="{BB962C8B-B14F-4D97-AF65-F5344CB8AC3E}">
        <p14:creationId xmlns:p14="http://schemas.microsoft.com/office/powerpoint/2010/main" val="3352138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17750DC1-4EBF-4F18-8E24-B5118C0DAAD9}" type="slidenum">
              <a:rPr lang="en-NZ" smtClean="0"/>
              <a:t>5</a:t>
            </a:fld>
            <a:endParaRPr lang="en-NZ"/>
          </a:p>
        </p:txBody>
      </p:sp>
    </p:spTree>
    <p:extLst>
      <p:ext uri="{BB962C8B-B14F-4D97-AF65-F5344CB8AC3E}">
        <p14:creationId xmlns:p14="http://schemas.microsoft.com/office/powerpoint/2010/main" val="668106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17750DC1-4EBF-4F18-8E24-B5118C0DAAD9}" type="slidenum">
              <a:rPr lang="en-NZ" smtClean="0"/>
              <a:t>6</a:t>
            </a:fld>
            <a:endParaRPr lang="en-NZ"/>
          </a:p>
        </p:txBody>
      </p:sp>
    </p:spTree>
    <p:extLst>
      <p:ext uri="{BB962C8B-B14F-4D97-AF65-F5344CB8AC3E}">
        <p14:creationId xmlns:p14="http://schemas.microsoft.com/office/powerpoint/2010/main" val="2443784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17750DC1-4EBF-4F18-8E24-B5118C0DAAD9}" type="slidenum">
              <a:rPr lang="en-NZ" smtClean="0"/>
              <a:t>7</a:t>
            </a:fld>
            <a:endParaRPr lang="en-NZ"/>
          </a:p>
        </p:txBody>
      </p:sp>
    </p:spTree>
    <p:extLst>
      <p:ext uri="{BB962C8B-B14F-4D97-AF65-F5344CB8AC3E}">
        <p14:creationId xmlns:p14="http://schemas.microsoft.com/office/powerpoint/2010/main" val="956296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17750DC1-4EBF-4F18-8E24-B5118C0DAAD9}" type="slidenum">
              <a:rPr lang="en-NZ" smtClean="0"/>
              <a:t>9</a:t>
            </a:fld>
            <a:endParaRPr lang="en-NZ"/>
          </a:p>
        </p:txBody>
      </p:sp>
    </p:spTree>
    <p:extLst>
      <p:ext uri="{BB962C8B-B14F-4D97-AF65-F5344CB8AC3E}">
        <p14:creationId xmlns:p14="http://schemas.microsoft.com/office/powerpoint/2010/main" val="2831285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17750DC1-4EBF-4F18-8E24-B5118C0DAAD9}" type="slidenum">
              <a:rPr lang="en-NZ" smtClean="0"/>
              <a:t>12</a:t>
            </a:fld>
            <a:endParaRPr lang="en-NZ"/>
          </a:p>
        </p:txBody>
      </p:sp>
    </p:spTree>
    <p:extLst>
      <p:ext uri="{BB962C8B-B14F-4D97-AF65-F5344CB8AC3E}">
        <p14:creationId xmlns:p14="http://schemas.microsoft.com/office/powerpoint/2010/main" val="1980473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17750DC1-4EBF-4F18-8E24-B5118C0DAAD9}" type="slidenum">
              <a:rPr lang="en-NZ" smtClean="0"/>
              <a:t>13</a:t>
            </a:fld>
            <a:endParaRPr lang="en-NZ"/>
          </a:p>
        </p:txBody>
      </p:sp>
    </p:spTree>
    <p:extLst>
      <p:ext uri="{BB962C8B-B14F-4D97-AF65-F5344CB8AC3E}">
        <p14:creationId xmlns:p14="http://schemas.microsoft.com/office/powerpoint/2010/main" val="4193724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17750DC1-4EBF-4F18-8E24-B5118C0DAAD9}" type="slidenum">
              <a:rPr lang="en-NZ" smtClean="0"/>
              <a:t>14</a:t>
            </a:fld>
            <a:endParaRPr lang="en-NZ"/>
          </a:p>
        </p:txBody>
      </p:sp>
    </p:spTree>
    <p:extLst>
      <p:ext uri="{BB962C8B-B14F-4D97-AF65-F5344CB8AC3E}">
        <p14:creationId xmlns:p14="http://schemas.microsoft.com/office/powerpoint/2010/main" val="2641589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lumn text with intro r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95A40A-CE17-C38E-9E92-1CB414363615}"/>
              </a:ext>
            </a:extLst>
          </p:cNvPr>
          <p:cNvSpPr/>
          <p:nvPr userDrawn="1"/>
        </p:nvSpPr>
        <p:spPr>
          <a:xfrm>
            <a:off x="0" y="0"/>
            <a:ext cx="9906000" cy="6318001"/>
          </a:xfrm>
          <a:prstGeom prst="rect">
            <a:avLst/>
          </a:prstGeom>
          <a:gradFill>
            <a:gsLst>
              <a:gs pos="88000">
                <a:schemeClr val="bg2">
                  <a:alpha val="0"/>
                </a:schemeClr>
              </a:gs>
              <a:gs pos="0">
                <a:schemeClr val="bg2"/>
              </a:gs>
              <a:gs pos="37000">
                <a:schemeClr val="bg2"/>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32"/>
          </a:p>
        </p:txBody>
      </p:sp>
      <p:sp>
        <p:nvSpPr>
          <p:cNvPr id="3" name="Content Placeholder 2"/>
          <p:cNvSpPr>
            <a:spLocks noGrp="1"/>
          </p:cNvSpPr>
          <p:nvPr>
            <p:ph idx="1"/>
          </p:nvPr>
        </p:nvSpPr>
        <p:spPr>
          <a:xfrm>
            <a:off x="3225000" y="1330860"/>
            <a:ext cx="6048000" cy="4762800"/>
          </a:xfrm>
        </p:spPr>
        <p:txBody>
          <a:bodyPr numCol="2" spcCol="252000"/>
          <a:lstStyle>
            <a:lvl1pPr>
              <a:lnSpc>
                <a:spcPts val="1300"/>
              </a:lnSpc>
              <a:defRPr/>
            </a:lvl1pPr>
            <a:lvl2pPr>
              <a:defRPr>
                <a:solidFill>
                  <a:srgbClr val="E0004D"/>
                </a:solidFill>
              </a:defRPr>
            </a:lvl2pPr>
            <a:lvl4pPr marL="171450" indent="-171450">
              <a:lnSpc>
                <a:spcPts val="1300"/>
              </a:lnSpc>
              <a:spcAft>
                <a:spcPts val="300"/>
              </a:spcAft>
              <a:buFont typeface="Arial" panose="020B0604020202020204" pitchFamily="34" charset="0"/>
              <a:buChar char="•"/>
              <a:defRPr sz="900"/>
            </a:lvl4pPr>
            <a:lvl5pPr marL="361950" indent="-180975">
              <a:lnSpc>
                <a:spcPts val="1300"/>
              </a:lnSpc>
              <a:spcAft>
                <a:spcPts val="300"/>
              </a:spcAft>
              <a:buFont typeface="Cera Pro" panose="00000500000000000000" pitchFamily="2" charset="0"/>
              <a:buChar char="–"/>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9362926" y="6516000"/>
            <a:ext cx="238028" cy="144000"/>
          </a:xfrm>
          <a:prstGeom prst="rect">
            <a:avLst/>
          </a:prstGeom>
        </p:spPr>
        <p:txBody>
          <a:bodyPr/>
          <a:lstStyle>
            <a:lvl1pPr>
              <a:defRPr>
                <a:solidFill>
                  <a:schemeClr val="bg1">
                    <a:lumMod val="50000"/>
                  </a:schemeClr>
                </a:solidFill>
              </a:defRPr>
            </a:lvl1pPr>
          </a:lstStyle>
          <a:p>
            <a:fld id="{5AEC89D8-36C3-40BD-BBB3-9AD7F891C9FD}" type="slidenum">
              <a:rPr lang="en-NL"/>
              <a:pPr/>
              <a:t>‹#›</a:t>
            </a:fld>
            <a:endParaRPr lang="en-NL"/>
          </a:p>
        </p:txBody>
      </p:sp>
      <p:sp>
        <p:nvSpPr>
          <p:cNvPr id="8" name="Subtitle 2">
            <a:extLst>
              <a:ext uri="{FF2B5EF4-FFF2-40B4-BE49-F238E27FC236}">
                <a16:creationId xmlns:a16="http://schemas.microsoft.com/office/drawing/2014/main" id="{D48341CA-8CF7-BC5D-F64A-F37D3E663E99}"/>
              </a:ext>
            </a:extLst>
          </p:cNvPr>
          <p:cNvSpPr>
            <a:spLocks noGrp="1"/>
          </p:cNvSpPr>
          <p:nvPr>
            <p:ph type="subTitle" idx="13"/>
          </p:nvPr>
        </p:nvSpPr>
        <p:spPr>
          <a:xfrm>
            <a:off x="632999" y="1330858"/>
            <a:ext cx="2340000" cy="4762799"/>
          </a:xfrm>
        </p:spPr>
        <p:txBody>
          <a:bodyPr>
            <a:noAutofit/>
          </a:bodyPr>
          <a:lstStyle>
            <a:lvl1pPr marL="0" indent="0" algn="l">
              <a:lnSpc>
                <a:spcPts val="1500"/>
              </a:lnSpc>
              <a:buNone/>
              <a:defRPr sz="1200" i="1">
                <a:solidFill>
                  <a:srgbClr val="E0004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Title 4">
            <a:extLst>
              <a:ext uri="{FF2B5EF4-FFF2-40B4-BE49-F238E27FC236}">
                <a16:creationId xmlns:a16="http://schemas.microsoft.com/office/drawing/2014/main" id="{BDF2F4E5-3EB5-2E15-2D8C-DEE5C467F5D0}"/>
              </a:ext>
            </a:extLst>
          </p:cNvPr>
          <p:cNvSpPr>
            <a:spLocks noGrp="1"/>
          </p:cNvSpPr>
          <p:nvPr>
            <p:ph type="title"/>
          </p:nvPr>
        </p:nvSpPr>
        <p:spPr/>
        <p:txBody>
          <a:bodyPr/>
          <a:lstStyle>
            <a:lvl1pPr>
              <a:defRPr>
                <a:solidFill>
                  <a:srgbClr val="333F48"/>
                </a:solidFill>
              </a:defRPr>
            </a:lvl1pPr>
          </a:lstStyle>
          <a:p>
            <a:r>
              <a:rPr lang="en-US"/>
              <a:t>Click to edit Master title style</a:t>
            </a:r>
            <a:endParaRPr lang="en-NZ"/>
          </a:p>
        </p:txBody>
      </p:sp>
    </p:spTree>
    <p:extLst>
      <p:ext uri="{BB962C8B-B14F-4D97-AF65-F5344CB8AC3E}">
        <p14:creationId xmlns:p14="http://schemas.microsoft.com/office/powerpoint/2010/main" val="1096628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UR TEAM two people">
    <p:spTree>
      <p:nvGrpSpPr>
        <p:cNvPr id="1" name=""/>
        <p:cNvGrpSpPr/>
        <p:nvPr/>
      </p:nvGrpSpPr>
      <p:grpSpPr>
        <a:xfrm>
          <a:off x="0" y="0"/>
          <a:ext cx="0" cy="0"/>
          <a:chOff x="0" y="0"/>
          <a:chExt cx="0" cy="0"/>
        </a:xfrm>
      </p:grpSpPr>
      <p:sp>
        <p:nvSpPr>
          <p:cNvPr id="38" name="Rectangle: Rounded Corners 37">
            <a:extLst>
              <a:ext uri="{FF2B5EF4-FFF2-40B4-BE49-F238E27FC236}">
                <a16:creationId xmlns:a16="http://schemas.microsoft.com/office/drawing/2014/main" id="{0CF79E2A-3DB2-D5DD-2543-42712072E636}"/>
              </a:ext>
            </a:extLst>
          </p:cNvPr>
          <p:cNvSpPr/>
          <p:nvPr userDrawn="1"/>
        </p:nvSpPr>
        <p:spPr>
          <a:xfrm>
            <a:off x="5090020" y="1873771"/>
            <a:ext cx="4176000" cy="4363770"/>
          </a:xfrm>
          <a:prstGeom prst="roundRect">
            <a:avLst>
              <a:gd name="adj" fmla="val 358"/>
            </a:avLst>
          </a:prstGeom>
          <a:solidFill>
            <a:srgbClr val="A49E9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Rectangle: Rounded Corners 3">
            <a:extLst>
              <a:ext uri="{FF2B5EF4-FFF2-40B4-BE49-F238E27FC236}">
                <a16:creationId xmlns:a16="http://schemas.microsoft.com/office/drawing/2014/main" id="{57278A67-7E2F-6EAE-8270-7F6C3845FFC0}"/>
              </a:ext>
            </a:extLst>
          </p:cNvPr>
          <p:cNvSpPr/>
          <p:nvPr userDrawn="1"/>
        </p:nvSpPr>
        <p:spPr>
          <a:xfrm>
            <a:off x="663618" y="1873771"/>
            <a:ext cx="4176000" cy="4363770"/>
          </a:xfrm>
          <a:prstGeom prst="roundRect">
            <a:avLst>
              <a:gd name="adj" fmla="val 358"/>
            </a:avLst>
          </a:prstGeom>
          <a:solidFill>
            <a:srgbClr val="A49E9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 name="Content Placeholder 2"/>
          <p:cNvSpPr>
            <a:spLocks noGrp="1"/>
          </p:cNvSpPr>
          <p:nvPr>
            <p:ph idx="1"/>
          </p:nvPr>
        </p:nvSpPr>
        <p:spPr>
          <a:xfrm>
            <a:off x="843618" y="2789407"/>
            <a:ext cx="3816000" cy="3294224"/>
          </a:xfrm>
        </p:spPr>
        <p:txBody>
          <a:bodyPr lIns="0" tIns="0" rIns="0" bIns="0" numCol="1" spcCol="180000">
            <a:noAutofit/>
          </a:bodyPr>
          <a:lstStyle>
            <a:lvl1pPr algn="l">
              <a:lnSpc>
                <a:spcPts val="1300"/>
              </a:lnSpc>
              <a:defRPr sz="900"/>
            </a:lvl1pPr>
            <a:lvl2pPr>
              <a:lnSpc>
                <a:spcPct val="100000"/>
              </a:lnSpc>
              <a:defRPr sz="900"/>
            </a:lvl2pPr>
            <a:lvl3pPr>
              <a:lnSpc>
                <a:spcPct val="100000"/>
              </a:lnSpc>
              <a:defRPr sz="900"/>
            </a:lvl3pPr>
            <a:lvl4pPr>
              <a:lnSpc>
                <a:spcPct val="100000"/>
              </a:lnSpc>
              <a:defRPr sz="900"/>
            </a:lvl4pPr>
            <a:lvl5pPr>
              <a:lnSpc>
                <a:spcPct val="100000"/>
              </a:lnSpc>
              <a:defRPr sz="900"/>
            </a:lvl5pPr>
          </a:lstStyle>
          <a:p>
            <a:pPr lvl="0"/>
            <a:r>
              <a:rPr lang="en-US"/>
              <a:t>Click to edit Master text styles</a:t>
            </a:r>
          </a:p>
        </p:txBody>
      </p:sp>
      <p:sp>
        <p:nvSpPr>
          <p:cNvPr id="6" name="Slide Number Placeholder 5"/>
          <p:cNvSpPr>
            <a:spLocks noGrp="1"/>
          </p:cNvSpPr>
          <p:nvPr>
            <p:ph type="sldNum" sz="quarter" idx="12"/>
          </p:nvPr>
        </p:nvSpPr>
        <p:spPr>
          <a:xfrm>
            <a:off x="9362926" y="6516000"/>
            <a:ext cx="238028" cy="144000"/>
          </a:xfrm>
          <a:prstGeom prst="rect">
            <a:avLst/>
          </a:prstGeom>
        </p:spPr>
        <p:txBody>
          <a:bodyPr/>
          <a:lstStyle/>
          <a:p>
            <a:fld id="{5AEC89D8-36C3-40BD-BBB3-9AD7F891C9FD}" type="slidenum">
              <a:rPr lang="en-NL"/>
              <a:t>‹#›</a:t>
            </a:fld>
            <a:endParaRPr lang="en-NL"/>
          </a:p>
        </p:txBody>
      </p:sp>
      <p:sp>
        <p:nvSpPr>
          <p:cNvPr id="10" name="Picture Placeholder 9">
            <a:extLst>
              <a:ext uri="{FF2B5EF4-FFF2-40B4-BE49-F238E27FC236}">
                <a16:creationId xmlns:a16="http://schemas.microsoft.com/office/drawing/2014/main" id="{8643DCDD-631E-9512-200A-FFD18C3E70E5}"/>
              </a:ext>
            </a:extLst>
          </p:cNvPr>
          <p:cNvSpPr>
            <a:spLocks noGrp="1"/>
          </p:cNvSpPr>
          <p:nvPr>
            <p:ph type="pic" sz="quarter" idx="13"/>
          </p:nvPr>
        </p:nvSpPr>
        <p:spPr>
          <a:xfrm>
            <a:off x="843618" y="1205959"/>
            <a:ext cx="1440000" cy="1440000"/>
          </a:xfrm>
        </p:spPr>
        <p:txBody>
          <a:bodyPr/>
          <a:lstStyle/>
          <a:p>
            <a:endParaRPr lang="en-NZ"/>
          </a:p>
        </p:txBody>
      </p:sp>
      <p:sp>
        <p:nvSpPr>
          <p:cNvPr id="14" name="Text Placeholder 13">
            <a:extLst>
              <a:ext uri="{FF2B5EF4-FFF2-40B4-BE49-F238E27FC236}">
                <a16:creationId xmlns:a16="http://schemas.microsoft.com/office/drawing/2014/main" id="{D7267483-D7D2-BBCE-2180-DE1AB2CE2ABE}"/>
              </a:ext>
            </a:extLst>
          </p:cNvPr>
          <p:cNvSpPr>
            <a:spLocks noGrp="1"/>
          </p:cNvSpPr>
          <p:nvPr>
            <p:ph type="body" sz="quarter" idx="15"/>
          </p:nvPr>
        </p:nvSpPr>
        <p:spPr>
          <a:xfrm>
            <a:off x="2534020" y="2012294"/>
            <a:ext cx="2125598" cy="288000"/>
          </a:xfrm>
        </p:spPr>
        <p:txBody>
          <a:bodyPr lIns="0" tIns="0" rIns="0" bIns="0" anchor="t" anchorCtr="0">
            <a:noAutofit/>
          </a:bodyPr>
          <a:lstStyle>
            <a:lvl1pPr algn="l">
              <a:lnSpc>
                <a:spcPct val="100000"/>
              </a:lnSpc>
              <a:spcBef>
                <a:spcPts val="0"/>
              </a:spcBef>
              <a:defRPr b="1"/>
            </a:lvl1pPr>
            <a:lvl2pPr marL="0" indent="0">
              <a:lnSpc>
                <a:spcPct val="100000"/>
              </a:lnSpc>
              <a:spcBef>
                <a:spcPts val="0"/>
              </a:spcBef>
              <a:defRPr/>
            </a:lvl2pPr>
          </a:lstStyle>
          <a:p>
            <a:pPr lvl="0"/>
            <a:r>
              <a:rPr lang="en-US"/>
              <a:t>Click to edit Master text styles</a:t>
            </a:r>
          </a:p>
        </p:txBody>
      </p:sp>
      <p:cxnSp>
        <p:nvCxnSpPr>
          <p:cNvPr id="26" name="Straight Connector 25">
            <a:extLst>
              <a:ext uri="{FF2B5EF4-FFF2-40B4-BE49-F238E27FC236}">
                <a16:creationId xmlns:a16="http://schemas.microsoft.com/office/drawing/2014/main" id="{17FA01EE-261E-A3FE-39D1-6288359AC285}"/>
              </a:ext>
            </a:extLst>
          </p:cNvPr>
          <p:cNvCxnSpPr>
            <a:cxnSpLocks/>
          </p:cNvCxnSpPr>
          <p:nvPr userDrawn="1"/>
        </p:nvCxnSpPr>
        <p:spPr>
          <a:xfrm>
            <a:off x="2534020" y="2550665"/>
            <a:ext cx="417600" cy="0"/>
          </a:xfrm>
          <a:prstGeom prst="line">
            <a:avLst/>
          </a:prstGeom>
          <a:ln w="22225">
            <a:solidFill>
              <a:srgbClr val="E0004D"/>
            </a:solidFill>
          </a:ln>
        </p:spPr>
        <p:style>
          <a:lnRef idx="1">
            <a:schemeClr val="accent1"/>
          </a:lnRef>
          <a:fillRef idx="0">
            <a:schemeClr val="accent1"/>
          </a:fillRef>
          <a:effectRef idx="0">
            <a:schemeClr val="accent1"/>
          </a:effectRef>
          <a:fontRef idx="minor">
            <a:schemeClr val="tx1"/>
          </a:fontRef>
        </p:style>
      </p:cxnSp>
      <p:sp>
        <p:nvSpPr>
          <p:cNvPr id="29" name="Content Placeholder 2">
            <a:extLst>
              <a:ext uri="{FF2B5EF4-FFF2-40B4-BE49-F238E27FC236}">
                <a16:creationId xmlns:a16="http://schemas.microsoft.com/office/drawing/2014/main" id="{D8576404-FD0D-99D9-E270-DE8382FB7E1B}"/>
              </a:ext>
            </a:extLst>
          </p:cNvPr>
          <p:cNvSpPr>
            <a:spLocks noGrp="1"/>
          </p:cNvSpPr>
          <p:nvPr>
            <p:ph idx="16"/>
          </p:nvPr>
        </p:nvSpPr>
        <p:spPr>
          <a:xfrm>
            <a:off x="5270020" y="2789407"/>
            <a:ext cx="3816000" cy="3294224"/>
          </a:xfrm>
        </p:spPr>
        <p:txBody>
          <a:bodyPr lIns="0" tIns="0" rIns="0" bIns="0" numCol="1" spcCol="180000">
            <a:noAutofit/>
          </a:bodyPr>
          <a:lstStyle>
            <a:lvl1pPr algn="l">
              <a:lnSpc>
                <a:spcPts val="1300"/>
              </a:lnSpc>
              <a:defRPr sz="900"/>
            </a:lvl1pPr>
            <a:lvl2pPr>
              <a:lnSpc>
                <a:spcPct val="100000"/>
              </a:lnSpc>
              <a:defRPr sz="900"/>
            </a:lvl2pPr>
            <a:lvl3pPr>
              <a:lnSpc>
                <a:spcPct val="100000"/>
              </a:lnSpc>
              <a:defRPr sz="900"/>
            </a:lvl3pPr>
            <a:lvl4pPr>
              <a:lnSpc>
                <a:spcPct val="100000"/>
              </a:lnSpc>
              <a:defRPr sz="900"/>
            </a:lvl4pPr>
            <a:lvl5pPr>
              <a:lnSpc>
                <a:spcPct val="100000"/>
              </a:lnSpc>
              <a:defRPr sz="900"/>
            </a:lvl5pPr>
          </a:lstStyle>
          <a:p>
            <a:pPr lvl="0"/>
            <a:r>
              <a:rPr lang="en-US"/>
              <a:t>Click to edit Master text styles</a:t>
            </a:r>
          </a:p>
        </p:txBody>
      </p:sp>
      <p:sp>
        <p:nvSpPr>
          <p:cNvPr id="30" name="Picture Placeholder 9">
            <a:extLst>
              <a:ext uri="{FF2B5EF4-FFF2-40B4-BE49-F238E27FC236}">
                <a16:creationId xmlns:a16="http://schemas.microsoft.com/office/drawing/2014/main" id="{AB8C0B78-CC4B-C5B8-9DA1-1C1260297225}"/>
              </a:ext>
            </a:extLst>
          </p:cNvPr>
          <p:cNvSpPr>
            <a:spLocks noGrp="1"/>
          </p:cNvSpPr>
          <p:nvPr>
            <p:ph type="pic" sz="quarter" idx="17"/>
          </p:nvPr>
        </p:nvSpPr>
        <p:spPr>
          <a:xfrm>
            <a:off x="5270020" y="1211753"/>
            <a:ext cx="1440000" cy="1440000"/>
          </a:xfrm>
        </p:spPr>
        <p:txBody>
          <a:bodyPr/>
          <a:lstStyle/>
          <a:p>
            <a:endParaRPr lang="en-NZ"/>
          </a:p>
        </p:txBody>
      </p:sp>
      <p:sp>
        <p:nvSpPr>
          <p:cNvPr id="31" name="Text Placeholder 13">
            <a:extLst>
              <a:ext uri="{FF2B5EF4-FFF2-40B4-BE49-F238E27FC236}">
                <a16:creationId xmlns:a16="http://schemas.microsoft.com/office/drawing/2014/main" id="{8461E4CB-04FF-1918-66D3-2AADA61D3AE5}"/>
              </a:ext>
            </a:extLst>
          </p:cNvPr>
          <p:cNvSpPr>
            <a:spLocks noGrp="1"/>
          </p:cNvSpPr>
          <p:nvPr>
            <p:ph type="body" sz="quarter" idx="18"/>
          </p:nvPr>
        </p:nvSpPr>
        <p:spPr>
          <a:xfrm>
            <a:off x="6960422" y="2012294"/>
            <a:ext cx="2125598" cy="288000"/>
          </a:xfrm>
        </p:spPr>
        <p:txBody>
          <a:bodyPr lIns="0" tIns="0" rIns="0" bIns="0" anchor="t" anchorCtr="0">
            <a:noAutofit/>
          </a:bodyPr>
          <a:lstStyle>
            <a:lvl1pPr algn="l">
              <a:lnSpc>
                <a:spcPct val="100000"/>
              </a:lnSpc>
              <a:spcBef>
                <a:spcPts val="0"/>
              </a:spcBef>
              <a:defRPr b="1"/>
            </a:lvl1pPr>
            <a:lvl2pPr marL="0" indent="0">
              <a:lnSpc>
                <a:spcPct val="100000"/>
              </a:lnSpc>
              <a:spcBef>
                <a:spcPts val="0"/>
              </a:spcBef>
              <a:defRPr/>
            </a:lvl2pPr>
          </a:lstStyle>
          <a:p>
            <a:pPr lvl="0"/>
            <a:r>
              <a:rPr lang="en-US"/>
              <a:t>Click to edit Master text styles</a:t>
            </a:r>
          </a:p>
        </p:txBody>
      </p:sp>
      <p:cxnSp>
        <p:nvCxnSpPr>
          <p:cNvPr id="32" name="Straight Connector 31">
            <a:extLst>
              <a:ext uri="{FF2B5EF4-FFF2-40B4-BE49-F238E27FC236}">
                <a16:creationId xmlns:a16="http://schemas.microsoft.com/office/drawing/2014/main" id="{5156F301-B7C6-E6B9-DCA8-9E90B727761A}"/>
              </a:ext>
            </a:extLst>
          </p:cNvPr>
          <p:cNvCxnSpPr>
            <a:cxnSpLocks/>
          </p:cNvCxnSpPr>
          <p:nvPr userDrawn="1"/>
        </p:nvCxnSpPr>
        <p:spPr>
          <a:xfrm>
            <a:off x="6960422" y="2550665"/>
            <a:ext cx="417600" cy="0"/>
          </a:xfrm>
          <a:prstGeom prst="line">
            <a:avLst/>
          </a:prstGeom>
          <a:ln w="22225">
            <a:solidFill>
              <a:srgbClr val="E0004D"/>
            </a:solidFill>
          </a:ln>
        </p:spPr>
        <p:style>
          <a:lnRef idx="1">
            <a:schemeClr val="accent1"/>
          </a:lnRef>
          <a:fillRef idx="0">
            <a:schemeClr val="accent1"/>
          </a:fillRef>
          <a:effectRef idx="0">
            <a:schemeClr val="accent1"/>
          </a:effectRef>
          <a:fontRef idx="minor">
            <a:schemeClr val="tx1"/>
          </a:fontRef>
        </p:style>
      </p:cxnSp>
      <p:sp>
        <p:nvSpPr>
          <p:cNvPr id="35" name="Title Placeholder 1">
            <a:extLst>
              <a:ext uri="{FF2B5EF4-FFF2-40B4-BE49-F238E27FC236}">
                <a16:creationId xmlns:a16="http://schemas.microsoft.com/office/drawing/2014/main" id="{E6F6B90A-D5EC-F28A-07E8-C0503706F1E3}"/>
              </a:ext>
            </a:extLst>
          </p:cNvPr>
          <p:cNvSpPr>
            <a:spLocks noGrp="1"/>
          </p:cNvSpPr>
          <p:nvPr>
            <p:ph type="title" hasCustomPrompt="1"/>
          </p:nvPr>
        </p:nvSpPr>
        <p:spPr>
          <a:xfrm>
            <a:off x="633000" y="538664"/>
            <a:ext cx="8640000" cy="470781"/>
          </a:xfrm>
          <a:prstGeom prst="rect">
            <a:avLst/>
          </a:prstGeom>
        </p:spPr>
        <p:txBody>
          <a:bodyPr vert="horz" lIns="0" tIns="0" rIns="0" bIns="0" rtlCol="0" anchor="ctr">
            <a:normAutofit/>
          </a:bodyPr>
          <a:lstStyle>
            <a:lvl1pPr>
              <a:defRPr>
                <a:solidFill>
                  <a:srgbClr val="333F48"/>
                </a:solidFill>
              </a:defRPr>
            </a:lvl1pPr>
          </a:lstStyle>
          <a:p>
            <a:r>
              <a:rPr lang="en-US"/>
              <a:t>Click to edit Master title style – medium profiles (2/page)</a:t>
            </a:r>
          </a:p>
        </p:txBody>
      </p:sp>
    </p:spTree>
    <p:extLst>
      <p:ext uri="{BB962C8B-B14F-4D97-AF65-F5344CB8AC3E}">
        <p14:creationId xmlns:p14="http://schemas.microsoft.com/office/powerpoint/2010/main" val="74801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OUR TEAM three people">
    <p:spTree>
      <p:nvGrpSpPr>
        <p:cNvPr id="1" name=""/>
        <p:cNvGrpSpPr/>
        <p:nvPr/>
      </p:nvGrpSpPr>
      <p:grpSpPr>
        <a:xfrm>
          <a:off x="0" y="0"/>
          <a:ext cx="0" cy="0"/>
          <a:chOff x="0" y="0"/>
          <a:chExt cx="0" cy="0"/>
        </a:xfrm>
      </p:grpSpPr>
      <p:sp>
        <p:nvSpPr>
          <p:cNvPr id="41" name="Rectangle: Rounded Corners 40">
            <a:extLst>
              <a:ext uri="{FF2B5EF4-FFF2-40B4-BE49-F238E27FC236}">
                <a16:creationId xmlns:a16="http://schemas.microsoft.com/office/drawing/2014/main" id="{468591F5-0A44-B06C-FF9C-69B1C8B3B888}"/>
              </a:ext>
            </a:extLst>
          </p:cNvPr>
          <p:cNvSpPr/>
          <p:nvPr userDrawn="1"/>
        </p:nvSpPr>
        <p:spPr>
          <a:xfrm>
            <a:off x="6528918" y="1973656"/>
            <a:ext cx="2736000" cy="4263884"/>
          </a:xfrm>
          <a:prstGeom prst="roundRect">
            <a:avLst>
              <a:gd name="adj" fmla="val 59"/>
            </a:avLst>
          </a:prstGeom>
          <a:solidFill>
            <a:srgbClr val="A49E9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Rectangle: Rounded Corners 3">
            <a:extLst>
              <a:ext uri="{FF2B5EF4-FFF2-40B4-BE49-F238E27FC236}">
                <a16:creationId xmlns:a16="http://schemas.microsoft.com/office/drawing/2014/main" id="{57278A67-7E2F-6EAE-8270-7F6C3845FFC0}"/>
              </a:ext>
            </a:extLst>
          </p:cNvPr>
          <p:cNvSpPr/>
          <p:nvPr userDrawn="1"/>
        </p:nvSpPr>
        <p:spPr>
          <a:xfrm>
            <a:off x="662268" y="1973656"/>
            <a:ext cx="2736000" cy="4263884"/>
          </a:xfrm>
          <a:prstGeom prst="roundRect">
            <a:avLst>
              <a:gd name="adj" fmla="val 495"/>
            </a:avLst>
          </a:prstGeom>
          <a:solidFill>
            <a:srgbClr val="A49E9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 name="Content Placeholder 2"/>
          <p:cNvSpPr>
            <a:spLocks noGrp="1"/>
          </p:cNvSpPr>
          <p:nvPr>
            <p:ph idx="1"/>
          </p:nvPr>
        </p:nvSpPr>
        <p:spPr>
          <a:xfrm>
            <a:off x="842268" y="3404643"/>
            <a:ext cx="2376000" cy="2664000"/>
          </a:xfrm>
        </p:spPr>
        <p:txBody>
          <a:bodyPr lIns="0" tIns="0" rIns="0" bIns="0" numCol="1" spcCol="180000">
            <a:noAutofit/>
          </a:bodyPr>
          <a:lstStyle>
            <a:lvl1pPr algn="ctr">
              <a:lnSpc>
                <a:spcPts val="1300"/>
              </a:lnSpc>
              <a:defRPr sz="900"/>
            </a:lvl1pPr>
            <a:lvl2pPr>
              <a:lnSpc>
                <a:spcPct val="100000"/>
              </a:lnSpc>
              <a:defRPr sz="900"/>
            </a:lvl2pPr>
            <a:lvl3pPr>
              <a:lnSpc>
                <a:spcPct val="100000"/>
              </a:lnSpc>
              <a:defRPr sz="900"/>
            </a:lvl3pPr>
            <a:lvl4pPr>
              <a:lnSpc>
                <a:spcPct val="100000"/>
              </a:lnSpc>
              <a:defRPr sz="900"/>
            </a:lvl4pPr>
            <a:lvl5pPr>
              <a:lnSpc>
                <a:spcPct val="100000"/>
              </a:lnSpc>
              <a:defRPr sz="900"/>
            </a:lvl5pPr>
          </a:lstStyle>
          <a:p>
            <a:pPr lvl="0"/>
            <a:r>
              <a:rPr lang="en-US"/>
              <a:t>Click to edit Master text styles</a:t>
            </a:r>
          </a:p>
        </p:txBody>
      </p:sp>
      <p:sp>
        <p:nvSpPr>
          <p:cNvPr id="6" name="Slide Number Placeholder 5"/>
          <p:cNvSpPr>
            <a:spLocks noGrp="1"/>
          </p:cNvSpPr>
          <p:nvPr>
            <p:ph type="sldNum" sz="quarter" idx="12"/>
          </p:nvPr>
        </p:nvSpPr>
        <p:spPr>
          <a:xfrm>
            <a:off x="9362926" y="6516000"/>
            <a:ext cx="238028" cy="144000"/>
          </a:xfrm>
          <a:prstGeom prst="rect">
            <a:avLst/>
          </a:prstGeom>
        </p:spPr>
        <p:txBody>
          <a:bodyPr/>
          <a:lstStyle>
            <a:lvl1pPr>
              <a:defRPr>
                <a:solidFill>
                  <a:schemeClr val="bg1">
                    <a:lumMod val="50000"/>
                  </a:schemeClr>
                </a:solidFill>
              </a:defRPr>
            </a:lvl1pPr>
          </a:lstStyle>
          <a:p>
            <a:fld id="{5AEC89D8-36C3-40BD-BBB3-9AD7F891C9FD}" type="slidenum">
              <a:rPr lang="en-NL"/>
              <a:pPr/>
              <a:t>‹#›</a:t>
            </a:fld>
            <a:endParaRPr lang="en-NL"/>
          </a:p>
        </p:txBody>
      </p:sp>
      <p:sp>
        <p:nvSpPr>
          <p:cNvPr id="10" name="Picture Placeholder 9">
            <a:extLst>
              <a:ext uri="{FF2B5EF4-FFF2-40B4-BE49-F238E27FC236}">
                <a16:creationId xmlns:a16="http://schemas.microsoft.com/office/drawing/2014/main" id="{8643DCDD-631E-9512-200A-FFD18C3E70E5}"/>
              </a:ext>
            </a:extLst>
          </p:cNvPr>
          <p:cNvSpPr>
            <a:spLocks noGrp="1"/>
          </p:cNvSpPr>
          <p:nvPr>
            <p:ph type="pic" sz="quarter" idx="13"/>
          </p:nvPr>
        </p:nvSpPr>
        <p:spPr>
          <a:xfrm>
            <a:off x="1220268" y="1148287"/>
            <a:ext cx="1620000" cy="1620000"/>
          </a:xfrm>
        </p:spPr>
        <p:txBody>
          <a:bodyPr/>
          <a:lstStyle/>
          <a:p>
            <a:endParaRPr lang="en-NZ"/>
          </a:p>
        </p:txBody>
      </p:sp>
      <p:sp>
        <p:nvSpPr>
          <p:cNvPr id="14" name="Text Placeholder 13">
            <a:extLst>
              <a:ext uri="{FF2B5EF4-FFF2-40B4-BE49-F238E27FC236}">
                <a16:creationId xmlns:a16="http://schemas.microsoft.com/office/drawing/2014/main" id="{D7267483-D7D2-BBCE-2180-DE1AB2CE2ABE}"/>
              </a:ext>
            </a:extLst>
          </p:cNvPr>
          <p:cNvSpPr>
            <a:spLocks noGrp="1"/>
          </p:cNvSpPr>
          <p:nvPr>
            <p:ph type="body" sz="quarter" idx="15"/>
          </p:nvPr>
        </p:nvSpPr>
        <p:spPr>
          <a:xfrm>
            <a:off x="842268" y="2856064"/>
            <a:ext cx="2376000" cy="288000"/>
          </a:xfrm>
        </p:spPr>
        <p:txBody>
          <a:bodyPr lIns="0" tIns="0" rIns="0" bIns="0" anchor="t" anchorCtr="0">
            <a:noAutofit/>
          </a:bodyPr>
          <a:lstStyle>
            <a:lvl1pPr algn="ctr">
              <a:lnSpc>
                <a:spcPct val="100000"/>
              </a:lnSpc>
              <a:spcBef>
                <a:spcPts val="0"/>
              </a:spcBef>
              <a:defRPr b="1"/>
            </a:lvl1pPr>
            <a:lvl2pPr marL="0" indent="0">
              <a:lnSpc>
                <a:spcPct val="100000"/>
              </a:lnSpc>
              <a:spcBef>
                <a:spcPts val="0"/>
              </a:spcBef>
              <a:defRPr/>
            </a:lvl2pPr>
          </a:lstStyle>
          <a:p>
            <a:pPr lvl="0"/>
            <a:r>
              <a:rPr lang="en-US"/>
              <a:t>Click to edit Master text styles</a:t>
            </a:r>
          </a:p>
        </p:txBody>
      </p:sp>
      <p:cxnSp>
        <p:nvCxnSpPr>
          <p:cNvPr id="7" name="Straight Connector 6">
            <a:extLst>
              <a:ext uri="{FF2B5EF4-FFF2-40B4-BE49-F238E27FC236}">
                <a16:creationId xmlns:a16="http://schemas.microsoft.com/office/drawing/2014/main" id="{C06D380D-8D80-8BDF-AF43-AE20ACC344C9}"/>
              </a:ext>
            </a:extLst>
          </p:cNvPr>
          <p:cNvCxnSpPr>
            <a:cxnSpLocks/>
          </p:cNvCxnSpPr>
          <p:nvPr userDrawn="1"/>
        </p:nvCxnSpPr>
        <p:spPr>
          <a:xfrm>
            <a:off x="1821468" y="3283062"/>
            <a:ext cx="417600" cy="0"/>
          </a:xfrm>
          <a:prstGeom prst="line">
            <a:avLst/>
          </a:prstGeom>
          <a:ln w="22225">
            <a:solidFill>
              <a:srgbClr val="E0004D"/>
            </a:solidFill>
          </a:ln>
        </p:spPr>
        <p:style>
          <a:lnRef idx="1">
            <a:schemeClr val="accent1"/>
          </a:lnRef>
          <a:fillRef idx="0">
            <a:schemeClr val="accent1"/>
          </a:fillRef>
          <a:effectRef idx="0">
            <a:schemeClr val="accent1"/>
          </a:effectRef>
          <a:fontRef idx="minor">
            <a:schemeClr val="tx1"/>
          </a:fontRef>
        </p:style>
      </p:cxnSp>
      <p:sp>
        <p:nvSpPr>
          <p:cNvPr id="30" name="Content Placeholder 2">
            <a:extLst>
              <a:ext uri="{FF2B5EF4-FFF2-40B4-BE49-F238E27FC236}">
                <a16:creationId xmlns:a16="http://schemas.microsoft.com/office/drawing/2014/main" id="{EBFC691B-629F-1BAD-E1AF-722795CD36B4}"/>
              </a:ext>
            </a:extLst>
          </p:cNvPr>
          <p:cNvSpPr>
            <a:spLocks noGrp="1"/>
          </p:cNvSpPr>
          <p:nvPr>
            <p:ph idx="16"/>
          </p:nvPr>
        </p:nvSpPr>
        <p:spPr>
          <a:xfrm>
            <a:off x="6708918" y="3404643"/>
            <a:ext cx="2376000" cy="2664000"/>
          </a:xfrm>
        </p:spPr>
        <p:txBody>
          <a:bodyPr lIns="0" tIns="0" rIns="0" bIns="0" numCol="1" spcCol="180000">
            <a:noAutofit/>
          </a:bodyPr>
          <a:lstStyle>
            <a:lvl1pPr algn="ctr">
              <a:lnSpc>
                <a:spcPts val="1300"/>
              </a:lnSpc>
              <a:defRPr sz="900"/>
            </a:lvl1pPr>
            <a:lvl2pPr>
              <a:lnSpc>
                <a:spcPct val="100000"/>
              </a:lnSpc>
              <a:defRPr sz="900"/>
            </a:lvl2pPr>
            <a:lvl3pPr>
              <a:lnSpc>
                <a:spcPct val="100000"/>
              </a:lnSpc>
              <a:defRPr sz="900"/>
            </a:lvl3pPr>
            <a:lvl4pPr>
              <a:lnSpc>
                <a:spcPct val="100000"/>
              </a:lnSpc>
              <a:defRPr sz="900"/>
            </a:lvl4pPr>
            <a:lvl5pPr>
              <a:lnSpc>
                <a:spcPct val="100000"/>
              </a:lnSpc>
              <a:defRPr sz="900"/>
            </a:lvl5pPr>
          </a:lstStyle>
          <a:p>
            <a:pPr lvl="0"/>
            <a:r>
              <a:rPr lang="en-US"/>
              <a:t>Click to edit Master text styles</a:t>
            </a:r>
          </a:p>
        </p:txBody>
      </p:sp>
      <p:sp>
        <p:nvSpPr>
          <p:cNvPr id="31" name="Picture Placeholder 9">
            <a:extLst>
              <a:ext uri="{FF2B5EF4-FFF2-40B4-BE49-F238E27FC236}">
                <a16:creationId xmlns:a16="http://schemas.microsoft.com/office/drawing/2014/main" id="{1FFBA5FC-D3F1-6DDB-9E9C-9BCC750C949F}"/>
              </a:ext>
            </a:extLst>
          </p:cNvPr>
          <p:cNvSpPr>
            <a:spLocks noGrp="1"/>
          </p:cNvSpPr>
          <p:nvPr>
            <p:ph type="pic" sz="quarter" idx="17"/>
          </p:nvPr>
        </p:nvSpPr>
        <p:spPr>
          <a:xfrm>
            <a:off x="7086918" y="1148287"/>
            <a:ext cx="1620000" cy="1620000"/>
          </a:xfrm>
        </p:spPr>
        <p:txBody>
          <a:bodyPr/>
          <a:lstStyle/>
          <a:p>
            <a:endParaRPr lang="en-NZ"/>
          </a:p>
        </p:txBody>
      </p:sp>
      <p:sp>
        <p:nvSpPr>
          <p:cNvPr id="32" name="Text Placeholder 13">
            <a:extLst>
              <a:ext uri="{FF2B5EF4-FFF2-40B4-BE49-F238E27FC236}">
                <a16:creationId xmlns:a16="http://schemas.microsoft.com/office/drawing/2014/main" id="{277EBE74-0C66-9AC7-D39F-03F80B9EEE15}"/>
              </a:ext>
            </a:extLst>
          </p:cNvPr>
          <p:cNvSpPr>
            <a:spLocks noGrp="1"/>
          </p:cNvSpPr>
          <p:nvPr>
            <p:ph type="body" sz="quarter" idx="18"/>
          </p:nvPr>
        </p:nvSpPr>
        <p:spPr>
          <a:xfrm>
            <a:off x="6708918" y="2856064"/>
            <a:ext cx="2376000" cy="288000"/>
          </a:xfrm>
        </p:spPr>
        <p:txBody>
          <a:bodyPr lIns="0" tIns="0" rIns="0" bIns="0" anchor="t" anchorCtr="0">
            <a:noAutofit/>
          </a:bodyPr>
          <a:lstStyle>
            <a:lvl1pPr algn="ctr">
              <a:lnSpc>
                <a:spcPct val="100000"/>
              </a:lnSpc>
              <a:spcBef>
                <a:spcPts val="0"/>
              </a:spcBef>
              <a:defRPr b="1"/>
            </a:lvl1pPr>
            <a:lvl2pPr marL="0" indent="0">
              <a:lnSpc>
                <a:spcPct val="100000"/>
              </a:lnSpc>
              <a:spcBef>
                <a:spcPts val="0"/>
              </a:spcBef>
              <a:defRPr/>
            </a:lvl2pPr>
          </a:lstStyle>
          <a:p>
            <a:pPr lvl="0"/>
            <a:r>
              <a:rPr lang="en-US"/>
              <a:t>Click to edit Master text styles</a:t>
            </a:r>
          </a:p>
        </p:txBody>
      </p:sp>
      <p:cxnSp>
        <p:nvCxnSpPr>
          <p:cNvPr id="33" name="Straight Connector 32">
            <a:extLst>
              <a:ext uri="{FF2B5EF4-FFF2-40B4-BE49-F238E27FC236}">
                <a16:creationId xmlns:a16="http://schemas.microsoft.com/office/drawing/2014/main" id="{A1C50998-2DA8-D4F9-8716-684CFD27608A}"/>
              </a:ext>
            </a:extLst>
          </p:cNvPr>
          <p:cNvCxnSpPr>
            <a:cxnSpLocks/>
          </p:cNvCxnSpPr>
          <p:nvPr userDrawn="1"/>
        </p:nvCxnSpPr>
        <p:spPr>
          <a:xfrm>
            <a:off x="7688118" y="3283062"/>
            <a:ext cx="417600" cy="0"/>
          </a:xfrm>
          <a:prstGeom prst="line">
            <a:avLst/>
          </a:prstGeom>
          <a:ln w="22225">
            <a:solidFill>
              <a:srgbClr val="E0004D"/>
            </a:solidFill>
          </a:ln>
        </p:spPr>
        <p:style>
          <a:lnRef idx="1">
            <a:schemeClr val="accent1"/>
          </a:lnRef>
          <a:fillRef idx="0">
            <a:schemeClr val="accent1"/>
          </a:fillRef>
          <a:effectRef idx="0">
            <a:schemeClr val="accent1"/>
          </a:effectRef>
          <a:fontRef idx="minor">
            <a:schemeClr val="tx1"/>
          </a:fontRef>
        </p:style>
      </p:cxnSp>
      <p:sp>
        <p:nvSpPr>
          <p:cNvPr id="35" name="Rectangle: Rounded Corners 34">
            <a:extLst>
              <a:ext uri="{FF2B5EF4-FFF2-40B4-BE49-F238E27FC236}">
                <a16:creationId xmlns:a16="http://schemas.microsoft.com/office/drawing/2014/main" id="{16B24FEA-BF42-4FC2-A6A0-FAD94339725D}"/>
              </a:ext>
            </a:extLst>
          </p:cNvPr>
          <p:cNvSpPr/>
          <p:nvPr userDrawn="1"/>
        </p:nvSpPr>
        <p:spPr>
          <a:xfrm>
            <a:off x="3596268" y="1973656"/>
            <a:ext cx="2736000" cy="4263884"/>
          </a:xfrm>
          <a:prstGeom prst="roundRect">
            <a:avLst>
              <a:gd name="adj" fmla="val 407"/>
            </a:avLst>
          </a:prstGeom>
          <a:solidFill>
            <a:srgbClr val="A49E9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6" name="Content Placeholder 2">
            <a:extLst>
              <a:ext uri="{FF2B5EF4-FFF2-40B4-BE49-F238E27FC236}">
                <a16:creationId xmlns:a16="http://schemas.microsoft.com/office/drawing/2014/main" id="{2568028B-7AA9-C82B-0FD8-E815DA6003EE}"/>
              </a:ext>
            </a:extLst>
          </p:cNvPr>
          <p:cNvSpPr>
            <a:spLocks noGrp="1"/>
          </p:cNvSpPr>
          <p:nvPr>
            <p:ph idx="19"/>
          </p:nvPr>
        </p:nvSpPr>
        <p:spPr>
          <a:xfrm>
            <a:off x="3776268" y="3404643"/>
            <a:ext cx="2376000" cy="2664000"/>
          </a:xfrm>
        </p:spPr>
        <p:txBody>
          <a:bodyPr lIns="0" tIns="0" rIns="0" bIns="0" numCol="1" spcCol="180000">
            <a:noAutofit/>
          </a:bodyPr>
          <a:lstStyle>
            <a:lvl1pPr algn="ctr">
              <a:lnSpc>
                <a:spcPts val="1300"/>
              </a:lnSpc>
              <a:defRPr sz="900"/>
            </a:lvl1pPr>
            <a:lvl2pPr>
              <a:lnSpc>
                <a:spcPct val="100000"/>
              </a:lnSpc>
              <a:defRPr sz="900"/>
            </a:lvl2pPr>
            <a:lvl3pPr>
              <a:lnSpc>
                <a:spcPct val="100000"/>
              </a:lnSpc>
              <a:defRPr sz="900"/>
            </a:lvl3pPr>
            <a:lvl4pPr>
              <a:lnSpc>
                <a:spcPct val="100000"/>
              </a:lnSpc>
              <a:defRPr sz="900"/>
            </a:lvl4pPr>
            <a:lvl5pPr>
              <a:lnSpc>
                <a:spcPct val="100000"/>
              </a:lnSpc>
              <a:defRPr sz="900"/>
            </a:lvl5pPr>
          </a:lstStyle>
          <a:p>
            <a:pPr lvl="0"/>
            <a:r>
              <a:rPr lang="en-US"/>
              <a:t>Click to edit Master text styles</a:t>
            </a:r>
          </a:p>
        </p:txBody>
      </p:sp>
      <p:sp>
        <p:nvSpPr>
          <p:cNvPr id="37" name="Picture Placeholder 9">
            <a:extLst>
              <a:ext uri="{FF2B5EF4-FFF2-40B4-BE49-F238E27FC236}">
                <a16:creationId xmlns:a16="http://schemas.microsoft.com/office/drawing/2014/main" id="{7084BE1A-2D5D-2CD2-8075-CBEC6A987420}"/>
              </a:ext>
            </a:extLst>
          </p:cNvPr>
          <p:cNvSpPr>
            <a:spLocks noGrp="1"/>
          </p:cNvSpPr>
          <p:nvPr>
            <p:ph type="pic" sz="quarter" idx="20"/>
          </p:nvPr>
        </p:nvSpPr>
        <p:spPr>
          <a:xfrm>
            <a:off x="4154268" y="1148287"/>
            <a:ext cx="1620000" cy="1620000"/>
          </a:xfrm>
        </p:spPr>
        <p:txBody>
          <a:bodyPr/>
          <a:lstStyle/>
          <a:p>
            <a:endParaRPr lang="en-NZ"/>
          </a:p>
        </p:txBody>
      </p:sp>
      <p:sp>
        <p:nvSpPr>
          <p:cNvPr id="38" name="Text Placeholder 13">
            <a:extLst>
              <a:ext uri="{FF2B5EF4-FFF2-40B4-BE49-F238E27FC236}">
                <a16:creationId xmlns:a16="http://schemas.microsoft.com/office/drawing/2014/main" id="{57FB7B99-1EE7-59F9-FFC4-0B1072A949CF}"/>
              </a:ext>
            </a:extLst>
          </p:cNvPr>
          <p:cNvSpPr>
            <a:spLocks noGrp="1"/>
          </p:cNvSpPr>
          <p:nvPr>
            <p:ph type="body" sz="quarter" idx="21"/>
          </p:nvPr>
        </p:nvSpPr>
        <p:spPr>
          <a:xfrm>
            <a:off x="3776268" y="2856064"/>
            <a:ext cx="2376000" cy="288000"/>
          </a:xfrm>
        </p:spPr>
        <p:txBody>
          <a:bodyPr lIns="0" tIns="0" rIns="0" bIns="0" anchor="t" anchorCtr="0">
            <a:noAutofit/>
          </a:bodyPr>
          <a:lstStyle>
            <a:lvl1pPr algn="ctr">
              <a:lnSpc>
                <a:spcPct val="100000"/>
              </a:lnSpc>
              <a:spcBef>
                <a:spcPts val="0"/>
              </a:spcBef>
              <a:defRPr b="1"/>
            </a:lvl1pPr>
            <a:lvl2pPr marL="0" indent="0">
              <a:lnSpc>
                <a:spcPct val="100000"/>
              </a:lnSpc>
              <a:spcBef>
                <a:spcPts val="0"/>
              </a:spcBef>
              <a:defRPr/>
            </a:lvl2pPr>
          </a:lstStyle>
          <a:p>
            <a:pPr lvl="0"/>
            <a:r>
              <a:rPr lang="en-US"/>
              <a:t>Click to edit Master text styles</a:t>
            </a:r>
          </a:p>
        </p:txBody>
      </p:sp>
      <p:cxnSp>
        <p:nvCxnSpPr>
          <p:cNvPr id="39" name="Straight Connector 38">
            <a:extLst>
              <a:ext uri="{FF2B5EF4-FFF2-40B4-BE49-F238E27FC236}">
                <a16:creationId xmlns:a16="http://schemas.microsoft.com/office/drawing/2014/main" id="{63CB4E5E-E16F-A0F2-E4BD-689956CAD5FE}"/>
              </a:ext>
            </a:extLst>
          </p:cNvPr>
          <p:cNvCxnSpPr>
            <a:cxnSpLocks/>
          </p:cNvCxnSpPr>
          <p:nvPr userDrawn="1"/>
        </p:nvCxnSpPr>
        <p:spPr>
          <a:xfrm>
            <a:off x="4755468" y="3283062"/>
            <a:ext cx="417600" cy="0"/>
          </a:xfrm>
          <a:prstGeom prst="line">
            <a:avLst/>
          </a:prstGeom>
          <a:ln w="22225">
            <a:solidFill>
              <a:srgbClr val="E0004D"/>
            </a:solidFill>
          </a:ln>
        </p:spPr>
        <p:style>
          <a:lnRef idx="1">
            <a:schemeClr val="accent1"/>
          </a:lnRef>
          <a:fillRef idx="0">
            <a:schemeClr val="accent1"/>
          </a:fillRef>
          <a:effectRef idx="0">
            <a:schemeClr val="accent1"/>
          </a:effectRef>
          <a:fontRef idx="minor">
            <a:schemeClr val="tx1"/>
          </a:fontRef>
        </p:style>
      </p:cxnSp>
      <p:sp>
        <p:nvSpPr>
          <p:cNvPr id="40" name="Title Placeholder 1">
            <a:extLst>
              <a:ext uri="{FF2B5EF4-FFF2-40B4-BE49-F238E27FC236}">
                <a16:creationId xmlns:a16="http://schemas.microsoft.com/office/drawing/2014/main" id="{77D4BE29-CD5E-7453-8A45-4BBCB99C8DC2}"/>
              </a:ext>
            </a:extLst>
          </p:cNvPr>
          <p:cNvSpPr>
            <a:spLocks noGrp="1"/>
          </p:cNvSpPr>
          <p:nvPr>
            <p:ph type="title" hasCustomPrompt="1"/>
          </p:nvPr>
        </p:nvSpPr>
        <p:spPr>
          <a:xfrm>
            <a:off x="633000" y="538664"/>
            <a:ext cx="8640000" cy="470781"/>
          </a:xfrm>
          <a:prstGeom prst="rect">
            <a:avLst/>
          </a:prstGeom>
        </p:spPr>
        <p:txBody>
          <a:bodyPr vert="horz" lIns="0" tIns="0" rIns="0" bIns="0" rtlCol="0" anchor="ctr">
            <a:normAutofit/>
          </a:bodyPr>
          <a:lstStyle>
            <a:lvl1pPr>
              <a:defRPr/>
            </a:lvl1pPr>
          </a:lstStyle>
          <a:p>
            <a:r>
              <a:rPr lang="en-US"/>
              <a:t>Click to edit Master title style – short profiles (3/page)</a:t>
            </a:r>
          </a:p>
        </p:txBody>
      </p:sp>
    </p:spTree>
    <p:extLst>
      <p:ext uri="{BB962C8B-B14F-4D97-AF65-F5344CB8AC3E}">
        <p14:creationId xmlns:p14="http://schemas.microsoft.com/office/powerpoint/2010/main" val="4038982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UR TEAM intro and two people">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57278A67-7E2F-6EAE-8270-7F6C3845FFC0}"/>
              </a:ext>
            </a:extLst>
          </p:cNvPr>
          <p:cNvSpPr/>
          <p:nvPr userDrawn="1"/>
        </p:nvSpPr>
        <p:spPr>
          <a:xfrm>
            <a:off x="662268" y="1973656"/>
            <a:ext cx="2736000" cy="4263884"/>
          </a:xfrm>
          <a:prstGeom prst="roundRect">
            <a:avLst>
              <a:gd name="adj" fmla="val 495"/>
            </a:avLst>
          </a:prstGeom>
          <a:solidFill>
            <a:srgbClr val="A49E9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 name="Content Placeholder 2"/>
          <p:cNvSpPr>
            <a:spLocks noGrp="1"/>
          </p:cNvSpPr>
          <p:nvPr>
            <p:ph idx="1"/>
          </p:nvPr>
        </p:nvSpPr>
        <p:spPr>
          <a:xfrm>
            <a:off x="842268" y="2118511"/>
            <a:ext cx="2376000" cy="3950132"/>
          </a:xfrm>
        </p:spPr>
        <p:txBody>
          <a:bodyPr lIns="0" tIns="0" rIns="0" bIns="0" numCol="1" spcCol="180000">
            <a:noAutofit/>
          </a:bodyPr>
          <a:lstStyle>
            <a:lvl1pPr algn="l">
              <a:lnSpc>
                <a:spcPts val="1300"/>
              </a:lnSpc>
              <a:defRPr sz="900"/>
            </a:lvl1pPr>
            <a:lvl2pPr>
              <a:lnSpc>
                <a:spcPct val="100000"/>
              </a:lnSpc>
              <a:defRPr sz="900"/>
            </a:lvl2pPr>
            <a:lvl3pPr>
              <a:lnSpc>
                <a:spcPct val="100000"/>
              </a:lnSpc>
              <a:defRPr sz="900"/>
            </a:lvl3pPr>
            <a:lvl4pPr>
              <a:lnSpc>
                <a:spcPct val="100000"/>
              </a:lnSpc>
              <a:defRPr sz="900"/>
            </a:lvl4pPr>
            <a:lvl5pPr>
              <a:lnSpc>
                <a:spcPct val="100000"/>
              </a:lnSpc>
              <a:defRPr sz="900"/>
            </a:lvl5pPr>
          </a:lstStyle>
          <a:p>
            <a:pPr lvl="0"/>
            <a:r>
              <a:rPr lang="en-US"/>
              <a:t>Click to edit Master text styles</a:t>
            </a:r>
          </a:p>
        </p:txBody>
      </p:sp>
      <p:sp>
        <p:nvSpPr>
          <p:cNvPr id="6" name="Slide Number Placeholder 5"/>
          <p:cNvSpPr>
            <a:spLocks noGrp="1"/>
          </p:cNvSpPr>
          <p:nvPr>
            <p:ph type="sldNum" sz="quarter" idx="12"/>
          </p:nvPr>
        </p:nvSpPr>
        <p:spPr>
          <a:xfrm>
            <a:off x="9362926" y="6516000"/>
            <a:ext cx="238028" cy="144000"/>
          </a:xfrm>
          <a:prstGeom prst="rect">
            <a:avLst/>
          </a:prstGeom>
        </p:spPr>
        <p:txBody>
          <a:bodyPr/>
          <a:lstStyle>
            <a:lvl1pPr>
              <a:defRPr>
                <a:solidFill>
                  <a:schemeClr val="bg1">
                    <a:lumMod val="50000"/>
                  </a:schemeClr>
                </a:solidFill>
              </a:defRPr>
            </a:lvl1pPr>
          </a:lstStyle>
          <a:p>
            <a:fld id="{5AEC89D8-36C3-40BD-BBB3-9AD7F891C9FD}" type="slidenum">
              <a:rPr lang="en-NL"/>
              <a:pPr/>
              <a:t>‹#›</a:t>
            </a:fld>
            <a:endParaRPr lang="en-NL"/>
          </a:p>
        </p:txBody>
      </p:sp>
      <p:sp>
        <p:nvSpPr>
          <p:cNvPr id="40" name="Title Placeholder 1">
            <a:extLst>
              <a:ext uri="{FF2B5EF4-FFF2-40B4-BE49-F238E27FC236}">
                <a16:creationId xmlns:a16="http://schemas.microsoft.com/office/drawing/2014/main" id="{77D4BE29-CD5E-7453-8A45-4BBCB99C8DC2}"/>
              </a:ext>
            </a:extLst>
          </p:cNvPr>
          <p:cNvSpPr>
            <a:spLocks noGrp="1"/>
          </p:cNvSpPr>
          <p:nvPr>
            <p:ph type="title" hasCustomPrompt="1"/>
          </p:nvPr>
        </p:nvSpPr>
        <p:spPr>
          <a:xfrm>
            <a:off x="633000" y="538664"/>
            <a:ext cx="8640000" cy="470781"/>
          </a:xfrm>
          <a:prstGeom prst="rect">
            <a:avLst/>
          </a:prstGeom>
        </p:spPr>
        <p:txBody>
          <a:bodyPr vert="horz" lIns="0" tIns="0" rIns="0" bIns="0" rtlCol="0" anchor="ctr">
            <a:normAutofit/>
          </a:bodyPr>
          <a:lstStyle>
            <a:lvl1pPr>
              <a:defRPr/>
            </a:lvl1pPr>
          </a:lstStyle>
          <a:p>
            <a:r>
              <a:rPr lang="en-US"/>
              <a:t>Click to edit Master title style – short profiles (2/page)</a:t>
            </a:r>
          </a:p>
        </p:txBody>
      </p:sp>
      <p:sp>
        <p:nvSpPr>
          <p:cNvPr id="2" name="Rectangle: Rounded Corners 1">
            <a:extLst>
              <a:ext uri="{FF2B5EF4-FFF2-40B4-BE49-F238E27FC236}">
                <a16:creationId xmlns:a16="http://schemas.microsoft.com/office/drawing/2014/main" id="{36DAB9F0-6F77-B67F-837C-FDE7BDE59F04}"/>
              </a:ext>
            </a:extLst>
          </p:cNvPr>
          <p:cNvSpPr/>
          <p:nvPr userDrawn="1"/>
        </p:nvSpPr>
        <p:spPr>
          <a:xfrm>
            <a:off x="6528918" y="1973656"/>
            <a:ext cx="2736000" cy="4263884"/>
          </a:xfrm>
          <a:prstGeom prst="roundRect">
            <a:avLst>
              <a:gd name="adj" fmla="val 59"/>
            </a:avLst>
          </a:prstGeom>
          <a:solidFill>
            <a:srgbClr val="A49E9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 name="Content Placeholder 2">
            <a:extLst>
              <a:ext uri="{FF2B5EF4-FFF2-40B4-BE49-F238E27FC236}">
                <a16:creationId xmlns:a16="http://schemas.microsoft.com/office/drawing/2014/main" id="{C97C11F5-1005-71CF-A645-F45ACFBF04A3}"/>
              </a:ext>
            </a:extLst>
          </p:cNvPr>
          <p:cNvSpPr>
            <a:spLocks noGrp="1"/>
          </p:cNvSpPr>
          <p:nvPr>
            <p:ph idx="16"/>
          </p:nvPr>
        </p:nvSpPr>
        <p:spPr>
          <a:xfrm>
            <a:off x="6708918" y="3404643"/>
            <a:ext cx="2376000" cy="2664000"/>
          </a:xfrm>
        </p:spPr>
        <p:txBody>
          <a:bodyPr lIns="0" tIns="0" rIns="0" bIns="0" numCol="1" spcCol="180000">
            <a:noAutofit/>
          </a:bodyPr>
          <a:lstStyle>
            <a:lvl1pPr algn="ctr">
              <a:lnSpc>
                <a:spcPts val="1300"/>
              </a:lnSpc>
              <a:defRPr sz="900"/>
            </a:lvl1pPr>
            <a:lvl2pPr>
              <a:lnSpc>
                <a:spcPct val="100000"/>
              </a:lnSpc>
              <a:defRPr sz="900"/>
            </a:lvl2pPr>
            <a:lvl3pPr>
              <a:lnSpc>
                <a:spcPct val="100000"/>
              </a:lnSpc>
              <a:defRPr sz="900"/>
            </a:lvl3pPr>
            <a:lvl4pPr>
              <a:lnSpc>
                <a:spcPct val="100000"/>
              </a:lnSpc>
              <a:defRPr sz="900"/>
            </a:lvl4pPr>
            <a:lvl5pPr>
              <a:lnSpc>
                <a:spcPct val="100000"/>
              </a:lnSpc>
              <a:defRPr sz="900"/>
            </a:lvl5pPr>
          </a:lstStyle>
          <a:p>
            <a:pPr lvl="0"/>
            <a:r>
              <a:rPr lang="en-US"/>
              <a:t>Click to edit Master text styles</a:t>
            </a:r>
          </a:p>
        </p:txBody>
      </p:sp>
      <p:sp>
        <p:nvSpPr>
          <p:cNvPr id="7" name="Picture Placeholder 9">
            <a:extLst>
              <a:ext uri="{FF2B5EF4-FFF2-40B4-BE49-F238E27FC236}">
                <a16:creationId xmlns:a16="http://schemas.microsoft.com/office/drawing/2014/main" id="{FDF01FAE-DACE-2C18-769C-79D8E45A6129}"/>
              </a:ext>
            </a:extLst>
          </p:cNvPr>
          <p:cNvSpPr>
            <a:spLocks noGrp="1"/>
          </p:cNvSpPr>
          <p:nvPr>
            <p:ph type="pic" sz="quarter" idx="17"/>
          </p:nvPr>
        </p:nvSpPr>
        <p:spPr>
          <a:xfrm>
            <a:off x="7086918" y="1148287"/>
            <a:ext cx="1620000" cy="1620000"/>
          </a:xfrm>
        </p:spPr>
        <p:txBody>
          <a:bodyPr/>
          <a:lstStyle/>
          <a:p>
            <a:endParaRPr lang="en-NZ"/>
          </a:p>
        </p:txBody>
      </p:sp>
      <p:sp>
        <p:nvSpPr>
          <p:cNvPr id="8" name="Text Placeholder 13">
            <a:extLst>
              <a:ext uri="{FF2B5EF4-FFF2-40B4-BE49-F238E27FC236}">
                <a16:creationId xmlns:a16="http://schemas.microsoft.com/office/drawing/2014/main" id="{2609F5C9-419F-D9BE-1EC3-570733CAD760}"/>
              </a:ext>
            </a:extLst>
          </p:cNvPr>
          <p:cNvSpPr>
            <a:spLocks noGrp="1"/>
          </p:cNvSpPr>
          <p:nvPr>
            <p:ph type="body" sz="quarter" idx="18"/>
          </p:nvPr>
        </p:nvSpPr>
        <p:spPr>
          <a:xfrm>
            <a:off x="6708918" y="2856064"/>
            <a:ext cx="2376000" cy="288000"/>
          </a:xfrm>
        </p:spPr>
        <p:txBody>
          <a:bodyPr lIns="0" tIns="0" rIns="0" bIns="0" anchor="t" anchorCtr="0">
            <a:noAutofit/>
          </a:bodyPr>
          <a:lstStyle>
            <a:lvl1pPr algn="ctr">
              <a:lnSpc>
                <a:spcPct val="100000"/>
              </a:lnSpc>
              <a:spcBef>
                <a:spcPts val="0"/>
              </a:spcBef>
              <a:defRPr b="1"/>
            </a:lvl1pPr>
            <a:lvl2pPr marL="0" indent="0">
              <a:lnSpc>
                <a:spcPct val="100000"/>
              </a:lnSpc>
              <a:spcBef>
                <a:spcPts val="0"/>
              </a:spcBef>
              <a:defRPr/>
            </a:lvl2pPr>
          </a:lstStyle>
          <a:p>
            <a:pPr lvl="0"/>
            <a:r>
              <a:rPr lang="en-US"/>
              <a:t>Click to edit Master text styles</a:t>
            </a:r>
          </a:p>
        </p:txBody>
      </p:sp>
      <p:cxnSp>
        <p:nvCxnSpPr>
          <p:cNvPr id="9" name="Straight Connector 8">
            <a:extLst>
              <a:ext uri="{FF2B5EF4-FFF2-40B4-BE49-F238E27FC236}">
                <a16:creationId xmlns:a16="http://schemas.microsoft.com/office/drawing/2014/main" id="{C4B8D28A-5638-3026-0737-A1188588E326}"/>
              </a:ext>
            </a:extLst>
          </p:cNvPr>
          <p:cNvCxnSpPr>
            <a:cxnSpLocks/>
          </p:cNvCxnSpPr>
          <p:nvPr userDrawn="1"/>
        </p:nvCxnSpPr>
        <p:spPr>
          <a:xfrm>
            <a:off x="7688118" y="3283062"/>
            <a:ext cx="417600" cy="0"/>
          </a:xfrm>
          <a:prstGeom prst="line">
            <a:avLst/>
          </a:prstGeom>
          <a:ln w="22225">
            <a:solidFill>
              <a:srgbClr val="E0004D"/>
            </a:solidFill>
          </a:ln>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C1B9B8B6-29E8-B603-3663-343DA144F57B}"/>
              </a:ext>
            </a:extLst>
          </p:cNvPr>
          <p:cNvSpPr/>
          <p:nvPr userDrawn="1"/>
        </p:nvSpPr>
        <p:spPr>
          <a:xfrm>
            <a:off x="3596268" y="1973656"/>
            <a:ext cx="2736000" cy="4263884"/>
          </a:xfrm>
          <a:prstGeom prst="roundRect">
            <a:avLst>
              <a:gd name="adj" fmla="val 407"/>
            </a:avLst>
          </a:prstGeom>
          <a:solidFill>
            <a:srgbClr val="A49E9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Content Placeholder 2">
            <a:extLst>
              <a:ext uri="{FF2B5EF4-FFF2-40B4-BE49-F238E27FC236}">
                <a16:creationId xmlns:a16="http://schemas.microsoft.com/office/drawing/2014/main" id="{8D6626E6-739C-FB6B-8ADF-9D3DCCBECA88}"/>
              </a:ext>
            </a:extLst>
          </p:cNvPr>
          <p:cNvSpPr>
            <a:spLocks noGrp="1"/>
          </p:cNvSpPr>
          <p:nvPr>
            <p:ph idx="19"/>
          </p:nvPr>
        </p:nvSpPr>
        <p:spPr>
          <a:xfrm>
            <a:off x="3776268" y="3404643"/>
            <a:ext cx="2376000" cy="2664000"/>
          </a:xfrm>
        </p:spPr>
        <p:txBody>
          <a:bodyPr lIns="0" tIns="0" rIns="0" bIns="0" numCol="1" spcCol="180000">
            <a:noAutofit/>
          </a:bodyPr>
          <a:lstStyle>
            <a:lvl1pPr algn="ctr">
              <a:lnSpc>
                <a:spcPts val="1300"/>
              </a:lnSpc>
              <a:defRPr sz="900"/>
            </a:lvl1pPr>
            <a:lvl2pPr>
              <a:lnSpc>
                <a:spcPct val="100000"/>
              </a:lnSpc>
              <a:defRPr sz="900"/>
            </a:lvl2pPr>
            <a:lvl3pPr>
              <a:lnSpc>
                <a:spcPct val="100000"/>
              </a:lnSpc>
              <a:defRPr sz="900"/>
            </a:lvl3pPr>
            <a:lvl4pPr>
              <a:lnSpc>
                <a:spcPct val="100000"/>
              </a:lnSpc>
              <a:defRPr sz="900"/>
            </a:lvl4pPr>
            <a:lvl5pPr>
              <a:lnSpc>
                <a:spcPct val="100000"/>
              </a:lnSpc>
              <a:defRPr sz="900"/>
            </a:lvl5pPr>
          </a:lstStyle>
          <a:p>
            <a:pPr lvl="0"/>
            <a:r>
              <a:rPr lang="en-US"/>
              <a:t>Click to edit Master text styles</a:t>
            </a:r>
          </a:p>
        </p:txBody>
      </p:sp>
      <p:sp>
        <p:nvSpPr>
          <p:cNvPr id="12" name="Picture Placeholder 9">
            <a:extLst>
              <a:ext uri="{FF2B5EF4-FFF2-40B4-BE49-F238E27FC236}">
                <a16:creationId xmlns:a16="http://schemas.microsoft.com/office/drawing/2014/main" id="{3D3C32A0-937F-D646-80CF-57591C37C4BC}"/>
              </a:ext>
            </a:extLst>
          </p:cNvPr>
          <p:cNvSpPr>
            <a:spLocks noGrp="1"/>
          </p:cNvSpPr>
          <p:nvPr>
            <p:ph type="pic" sz="quarter" idx="20"/>
          </p:nvPr>
        </p:nvSpPr>
        <p:spPr>
          <a:xfrm>
            <a:off x="4154268" y="1148287"/>
            <a:ext cx="1620000" cy="1620000"/>
          </a:xfrm>
        </p:spPr>
        <p:txBody>
          <a:bodyPr/>
          <a:lstStyle/>
          <a:p>
            <a:endParaRPr lang="en-NZ"/>
          </a:p>
        </p:txBody>
      </p:sp>
      <p:sp>
        <p:nvSpPr>
          <p:cNvPr id="13" name="Text Placeholder 13">
            <a:extLst>
              <a:ext uri="{FF2B5EF4-FFF2-40B4-BE49-F238E27FC236}">
                <a16:creationId xmlns:a16="http://schemas.microsoft.com/office/drawing/2014/main" id="{B08A3529-A9A0-4EE8-64E6-D4D6FB79B26B}"/>
              </a:ext>
            </a:extLst>
          </p:cNvPr>
          <p:cNvSpPr>
            <a:spLocks noGrp="1"/>
          </p:cNvSpPr>
          <p:nvPr>
            <p:ph type="body" sz="quarter" idx="21"/>
          </p:nvPr>
        </p:nvSpPr>
        <p:spPr>
          <a:xfrm>
            <a:off x="3776268" y="2856064"/>
            <a:ext cx="2376000" cy="288000"/>
          </a:xfrm>
        </p:spPr>
        <p:txBody>
          <a:bodyPr lIns="0" tIns="0" rIns="0" bIns="0" anchor="t" anchorCtr="0">
            <a:noAutofit/>
          </a:bodyPr>
          <a:lstStyle>
            <a:lvl1pPr algn="ctr">
              <a:lnSpc>
                <a:spcPct val="100000"/>
              </a:lnSpc>
              <a:spcBef>
                <a:spcPts val="0"/>
              </a:spcBef>
              <a:defRPr b="1"/>
            </a:lvl1pPr>
            <a:lvl2pPr marL="0" indent="0">
              <a:lnSpc>
                <a:spcPct val="100000"/>
              </a:lnSpc>
              <a:spcBef>
                <a:spcPts val="0"/>
              </a:spcBef>
              <a:defRPr/>
            </a:lvl2pPr>
          </a:lstStyle>
          <a:p>
            <a:pPr lvl="0"/>
            <a:r>
              <a:rPr lang="en-US"/>
              <a:t>Click to edit Master text styles</a:t>
            </a:r>
          </a:p>
        </p:txBody>
      </p:sp>
      <p:cxnSp>
        <p:nvCxnSpPr>
          <p:cNvPr id="14" name="Straight Connector 13">
            <a:extLst>
              <a:ext uri="{FF2B5EF4-FFF2-40B4-BE49-F238E27FC236}">
                <a16:creationId xmlns:a16="http://schemas.microsoft.com/office/drawing/2014/main" id="{7A3F98D3-E1B0-9C98-B4D7-AF63C25598FE}"/>
              </a:ext>
            </a:extLst>
          </p:cNvPr>
          <p:cNvCxnSpPr>
            <a:cxnSpLocks/>
          </p:cNvCxnSpPr>
          <p:nvPr userDrawn="1"/>
        </p:nvCxnSpPr>
        <p:spPr>
          <a:xfrm>
            <a:off x="4755468" y="3283062"/>
            <a:ext cx="417600" cy="0"/>
          </a:xfrm>
          <a:prstGeom prst="line">
            <a:avLst/>
          </a:prstGeom>
          <a:ln w="22225">
            <a:solidFill>
              <a:srgbClr val="E0004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6524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gre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728A1B-A69E-B5C9-AA5D-98220AF1015C}"/>
              </a:ext>
            </a:extLst>
          </p:cNvPr>
          <p:cNvSpPr/>
          <p:nvPr userDrawn="1"/>
        </p:nvSpPr>
        <p:spPr>
          <a:xfrm>
            <a:off x="0" y="-1"/>
            <a:ext cx="9906000" cy="6318001"/>
          </a:xfrm>
          <a:prstGeom prst="rect">
            <a:avLst/>
          </a:prstGeom>
          <a:gradFill>
            <a:gsLst>
              <a:gs pos="88000">
                <a:schemeClr val="bg2">
                  <a:alpha val="0"/>
                </a:schemeClr>
              </a:gs>
              <a:gs pos="0">
                <a:schemeClr val="bg2"/>
              </a:gs>
              <a:gs pos="37000">
                <a:schemeClr val="bg2"/>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32" dirty="0"/>
          </a:p>
        </p:txBody>
      </p:sp>
      <p:sp>
        <p:nvSpPr>
          <p:cNvPr id="4" name="Content Placeholder 3"/>
          <p:cNvSpPr>
            <a:spLocks noGrp="1"/>
          </p:cNvSpPr>
          <p:nvPr>
            <p:ph sz="half" idx="2"/>
          </p:nvPr>
        </p:nvSpPr>
        <p:spPr>
          <a:xfrm>
            <a:off x="3883937" y="1331999"/>
            <a:ext cx="5389063" cy="4827997"/>
          </a:xfrm>
        </p:spPr>
        <p:txBody>
          <a:bodyPr/>
          <a:lstStyle>
            <a:lvl1pPr>
              <a:lnSpc>
                <a:spcPts val="1300"/>
              </a:lnSpc>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9362926" y="6516000"/>
            <a:ext cx="238028" cy="144000"/>
          </a:xfrm>
          <a:prstGeom prst="rect">
            <a:avLst/>
          </a:prstGeom>
        </p:spPr>
        <p:txBody>
          <a:bodyPr/>
          <a:lstStyle>
            <a:lvl1pPr>
              <a:defRPr>
                <a:solidFill>
                  <a:schemeClr val="bg1">
                    <a:lumMod val="50000"/>
                  </a:schemeClr>
                </a:solidFill>
              </a:defRPr>
            </a:lvl1pPr>
          </a:lstStyle>
          <a:p>
            <a:fld id="{5AEC89D8-36C3-40BD-BBB3-9AD7F891C9FD}" type="slidenum">
              <a:rPr lang="en-NL"/>
              <a:pPr/>
              <a:t>‹#›</a:t>
            </a:fld>
            <a:endParaRPr lang="en-NL"/>
          </a:p>
        </p:txBody>
      </p:sp>
      <p:sp>
        <p:nvSpPr>
          <p:cNvPr id="5" name="Text Placeholder 2">
            <a:extLst>
              <a:ext uri="{FF2B5EF4-FFF2-40B4-BE49-F238E27FC236}">
                <a16:creationId xmlns:a16="http://schemas.microsoft.com/office/drawing/2014/main" id="{7445DF44-7610-8357-9D42-10F54B59C298}"/>
              </a:ext>
            </a:extLst>
          </p:cNvPr>
          <p:cNvSpPr>
            <a:spLocks noGrp="1"/>
          </p:cNvSpPr>
          <p:nvPr>
            <p:ph idx="1"/>
          </p:nvPr>
        </p:nvSpPr>
        <p:spPr>
          <a:xfrm>
            <a:off x="633000" y="1331998"/>
            <a:ext cx="2997440" cy="4827997"/>
          </a:xfrm>
          <a:prstGeom prst="rect">
            <a:avLst/>
          </a:prstGeom>
        </p:spPr>
        <p:txBody>
          <a:bodyPr vert="horz" lIns="0" tIns="0" rIns="0" bIns="0" rtlCol="0">
            <a:noAutofit/>
          </a:bodyPr>
          <a:lstStyle>
            <a:lvl1pPr>
              <a:lnSpc>
                <a:spcPts val="1300"/>
              </a:lnSpc>
              <a:defRPr>
                <a:solidFill>
                  <a:schemeClr val="tx1"/>
                </a:solidFill>
              </a:defRPr>
            </a:lvl1pPr>
          </a:lstStyle>
          <a:p>
            <a:pPr lvl="0"/>
            <a:r>
              <a:rPr lang="en-US"/>
              <a:t>Click to edit Master text styles</a:t>
            </a:r>
          </a:p>
          <a:p>
            <a:pPr lvl="1"/>
            <a:r>
              <a:rPr lang="en-US"/>
              <a:t>Second level (heading 2 style)</a:t>
            </a:r>
          </a:p>
          <a:p>
            <a:pPr lvl="2"/>
            <a:r>
              <a:rPr lang="en-US"/>
              <a:t>Third level (heading 1 style)</a:t>
            </a:r>
          </a:p>
          <a:p>
            <a:pPr lvl="3"/>
            <a:r>
              <a:rPr lang="en-US"/>
              <a:t>Fourth level</a:t>
            </a:r>
          </a:p>
          <a:p>
            <a:pPr lvl="4"/>
            <a:r>
              <a:rPr lang="en-US"/>
              <a:t>Fifth level</a:t>
            </a:r>
          </a:p>
        </p:txBody>
      </p:sp>
      <p:sp>
        <p:nvSpPr>
          <p:cNvPr id="6" name="Title 5">
            <a:extLst>
              <a:ext uri="{FF2B5EF4-FFF2-40B4-BE49-F238E27FC236}">
                <a16:creationId xmlns:a16="http://schemas.microsoft.com/office/drawing/2014/main" id="{ED62CEB6-F432-F499-E767-D9A31F6D99E2}"/>
              </a:ext>
            </a:extLst>
          </p:cNvPr>
          <p:cNvSpPr>
            <a:spLocks noGrp="1"/>
          </p:cNvSpPr>
          <p:nvPr>
            <p:ph type="title"/>
          </p:nvPr>
        </p:nvSpPr>
        <p:spPr/>
        <p:txBody>
          <a:bodyPr/>
          <a:lstStyle/>
          <a:p>
            <a:r>
              <a:rPr lang="en-US"/>
              <a:t>Click to edit Master title style</a:t>
            </a:r>
            <a:endParaRPr lang="en-NZ"/>
          </a:p>
        </p:txBody>
      </p:sp>
    </p:spTree>
    <p:extLst>
      <p:ext uri="{BB962C8B-B14F-4D97-AF65-F5344CB8AC3E}">
        <p14:creationId xmlns:p14="http://schemas.microsoft.com/office/powerpoint/2010/main" val="8010349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 white">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883937" y="1331999"/>
            <a:ext cx="5389063" cy="4827997"/>
          </a:xfrm>
        </p:spPr>
        <p:txBody>
          <a:bodyPr/>
          <a:lstStyle>
            <a:lvl1pPr>
              <a:lnSpc>
                <a:spcPts val="1300"/>
              </a:lnSpc>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9362926" y="6516000"/>
            <a:ext cx="238028" cy="144000"/>
          </a:xfrm>
          <a:prstGeom prst="rect">
            <a:avLst/>
          </a:prstGeom>
        </p:spPr>
        <p:txBody>
          <a:bodyPr/>
          <a:lstStyle/>
          <a:p>
            <a:fld id="{5AEC89D8-36C3-40BD-BBB3-9AD7F891C9FD}" type="slidenum">
              <a:rPr lang="en-NL"/>
              <a:t>‹#›</a:t>
            </a:fld>
            <a:endParaRPr lang="en-NL"/>
          </a:p>
        </p:txBody>
      </p:sp>
      <p:sp>
        <p:nvSpPr>
          <p:cNvPr id="5" name="Text Placeholder 2">
            <a:extLst>
              <a:ext uri="{FF2B5EF4-FFF2-40B4-BE49-F238E27FC236}">
                <a16:creationId xmlns:a16="http://schemas.microsoft.com/office/drawing/2014/main" id="{7445DF44-7610-8357-9D42-10F54B59C298}"/>
              </a:ext>
            </a:extLst>
          </p:cNvPr>
          <p:cNvSpPr>
            <a:spLocks noGrp="1"/>
          </p:cNvSpPr>
          <p:nvPr>
            <p:ph idx="1"/>
          </p:nvPr>
        </p:nvSpPr>
        <p:spPr>
          <a:xfrm>
            <a:off x="633000" y="1331998"/>
            <a:ext cx="2997440" cy="4827997"/>
          </a:xfrm>
          <a:prstGeom prst="rect">
            <a:avLst/>
          </a:prstGeom>
        </p:spPr>
        <p:txBody>
          <a:bodyPr vert="horz" lIns="0" tIns="0" rIns="0" bIns="0" rtlCol="0">
            <a:noAutofit/>
          </a:bodyPr>
          <a:lstStyle>
            <a:lvl1pPr>
              <a:lnSpc>
                <a:spcPts val="1300"/>
              </a:lnSpc>
              <a:defRPr/>
            </a:lvl1pPr>
          </a:lstStyle>
          <a:p>
            <a:pPr lvl="0"/>
            <a:r>
              <a:rPr lang="en-US"/>
              <a:t>Click to edit Master text styles</a:t>
            </a:r>
          </a:p>
          <a:p>
            <a:pPr lvl="1"/>
            <a:r>
              <a:rPr lang="en-US"/>
              <a:t>Second level (heading 2 style)</a:t>
            </a:r>
          </a:p>
          <a:p>
            <a:pPr lvl="2"/>
            <a:r>
              <a:rPr lang="en-US"/>
              <a:t>Third level (heading 1 style)</a:t>
            </a:r>
          </a:p>
          <a:p>
            <a:pPr lvl="3"/>
            <a:r>
              <a:rPr lang="en-US"/>
              <a:t>Fourth level</a:t>
            </a:r>
          </a:p>
          <a:p>
            <a:pPr lvl="4"/>
            <a:r>
              <a:rPr lang="en-US"/>
              <a:t>Fifth level</a:t>
            </a:r>
          </a:p>
        </p:txBody>
      </p:sp>
      <p:sp>
        <p:nvSpPr>
          <p:cNvPr id="2" name="Title 1">
            <a:extLst>
              <a:ext uri="{FF2B5EF4-FFF2-40B4-BE49-F238E27FC236}">
                <a16:creationId xmlns:a16="http://schemas.microsoft.com/office/drawing/2014/main" id="{E04717E8-8962-6167-816A-F6C2BA837DF7}"/>
              </a:ext>
            </a:extLst>
          </p:cNvPr>
          <p:cNvSpPr>
            <a:spLocks noGrp="1"/>
          </p:cNvSpPr>
          <p:nvPr>
            <p:ph type="title"/>
          </p:nvPr>
        </p:nvSpPr>
        <p:spPr/>
        <p:txBody>
          <a:bodyPr/>
          <a:lstStyle/>
          <a:p>
            <a:r>
              <a:rPr lang="en-US"/>
              <a:t>Click to edit Master title style</a:t>
            </a:r>
            <a:endParaRPr lang="en-NZ"/>
          </a:p>
        </p:txBody>
      </p:sp>
    </p:spTree>
    <p:extLst>
      <p:ext uri="{BB962C8B-B14F-4D97-AF65-F5344CB8AC3E}">
        <p14:creationId xmlns:p14="http://schemas.microsoft.com/office/powerpoint/2010/main" val="3641164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9362926" y="6516000"/>
            <a:ext cx="238028" cy="144000"/>
          </a:xfrm>
          <a:prstGeom prst="rect">
            <a:avLst/>
          </a:prstGeom>
        </p:spPr>
        <p:txBody>
          <a:bodyPr/>
          <a:lstStyle>
            <a:lvl1pPr>
              <a:defRPr>
                <a:solidFill>
                  <a:schemeClr val="bg1">
                    <a:lumMod val="50000"/>
                  </a:schemeClr>
                </a:solidFill>
              </a:defRPr>
            </a:lvl1pPr>
          </a:lstStyle>
          <a:p>
            <a:fld id="{5AEC89D8-36C3-40BD-BBB3-9AD7F891C9FD}" type="slidenum">
              <a:rPr lang="en-NL"/>
              <a:pPr/>
              <a:t>‹#›</a:t>
            </a:fld>
            <a:endParaRPr lang="en-NL"/>
          </a:p>
        </p:txBody>
      </p:sp>
      <p:sp>
        <p:nvSpPr>
          <p:cNvPr id="2" name="Title 1">
            <a:extLst>
              <a:ext uri="{FF2B5EF4-FFF2-40B4-BE49-F238E27FC236}">
                <a16:creationId xmlns:a16="http://schemas.microsoft.com/office/drawing/2014/main" id="{EEA3F791-622E-16F1-AAC5-B213E3BFB0D2}"/>
              </a:ext>
            </a:extLst>
          </p:cNvPr>
          <p:cNvSpPr>
            <a:spLocks noGrp="1"/>
          </p:cNvSpPr>
          <p:nvPr>
            <p:ph type="title"/>
          </p:nvPr>
        </p:nvSpPr>
        <p:spPr/>
        <p:txBody>
          <a:bodyPr/>
          <a:lstStyle/>
          <a:p>
            <a:r>
              <a:rPr lang="en-US"/>
              <a:t>Click to edit Master title style</a:t>
            </a:r>
            <a:endParaRPr lang="en-NZ"/>
          </a:p>
        </p:txBody>
      </p:sp>
    </p:spTree>
    <p:extLst>
      <p:ext uri="{BB962C8B-B14F-4D97-AF65-F5344CB8AC3E}">
        <p14:creationId xmlns:p14="http://schemas.microsoft.com/office/powerpoint/2010/main" val="3355110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62926" y="6516000"/>
            <a:ext cx="238028" cy="144000"/>
          </a:xfrm>
          <a:prstGeom prst="rect">
            <a:avLst/>
          </a:prstGeom>
        </p:spPr>
        <p:txBody>
          <a:bodyPr/>
          <a:lstStyle/>
          <a:p>
            <a:fld id="{5AEC89D8-36C3-40BD-BBB3-9AD7F891C9FD}" type="slidenum">
              <a:rPr lang="en-NL"/>
              <a:t>‹#›</a:t>
            </a:fld>
            <a:endParaRPr lang="en-NL"/>
          </a:p>
        </p:txBody>
      </p:sp>
    </p:spTree>
    <p:extLst>
      <p:ext uri="{BB962C8B-B14F-4D97-AF65-F5344CB8AC3E}">
        <p14:creationId xmlns:p14="http://schemas.microsoft.com/office/powerpoint/2010/main" val="332164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over no image">
    <p:bg>
      <p:bgPr>
        <a:solidFill>
          <a:srgbClr val="436E73"/>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A065E2E-7D9C-DA53-3AEB-97D6DF546E8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1176" r="43942"/>
          <a:stretch/>
        </p:blipFill>
        <p:spPr>
          <a:xfrm>
            <a:off x="5866646" y="814012"/>
            <a:ext cx="4039354" cy="5229975"/>
          </a:xfrm>
          <a:prstGeom prst="rect">
            <a:avLst/>
          </a:prstGeom>
        </p:spPr>
      </p:pic>
      <p:pic>
        <p:nvPicPr>
          <p:cNvPr id="5" name="Picture 4" descr="A picture containing text, clipart, tableware, plate&#10;&#10;Description automatically generated">
            <a:extLst>
              <a:ext uri="{FF2B5EF4-FFF2-40B4-BE49-F238E27FC236}">
                <a16:creationId xmlns:a16="http://schemas.microsoft.com/office/drawing/2014/main" id="{DFB48909-2CA9-A368-E6AB-991383D0BC0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8517" y="6231920"/>
            <a:ext cx="1171107" cy="308000"/>
          </a:xfrm>
          <a:prstGeom prst="rect">
            <a:avLst/>
          </a:prstGeom>
        </p:spPr>
      </p:pic>
      <p:cxnSp>
        <p:nvCxnSpPr>
          <p:cNvPr id="6" name="Straight Connector 5">
            <a:extLst>
              <a:ext uri="{FF2B5EF4-FFF2-40B4-BE49-F238E27FC236}">
                <a16:creationId xmlns:a16="http://schemas.microsoft.com/office/drawing/2014/main" id="{53ACCCDC-04D7-00AA-5423-7513E930C110}"/>
              </a:ext>
            </a:extLst>
          </p:cNvPr>
          <p:cNvCxnSpPr/>
          <p:nvPr userDrawn="1"/>
        </p:nvCxnSpPr>
        <p:spPr>
          <a:xfrm>
            <a:off x="458517" y="1690807"/>
            <a:ext cx="66411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descr="{&quot;templafy&quot;:{&quot;id&quot;:&quot;1557630f-9e7a-4c54-bcb2-01c6c0ec1c3a&quot;}}">
            <a:extLst>
              <a:ext uri="{FF2B5EF4-FFF2-40B4-BE49-F238E27FC236}">
                <a16:creationId xmlns:a16="http://schemas.microsoft.com/office/drawing/2014/main" id="{33058943-159A-68F3-F78A-C86D037AFFAE}"/>
              </a:ext>
            </a:extLst>
          </p:cNvPr>
          <p:cNvSpPr txBox="1"/>
          <p:nvPr userDrawn="1"/>
        </p:nvSpPr>
        <p:spPr>
          <a:xfrm>
            <a:off x="7077035" y="6231920"/>
            <a:ext cx="2370448" cy="179999"/>
          </a:xfrm>
          <a:prstGeom prst="rect">
            <a:avLst/>
          </a:prstGeom>
        </p:spPr>
        <p:txBody>
          <a:bodyPr vert="horz" wrap="square" lIns="0" tIns="0" rIns="0" bIns="0" rtlCol="0" anchor="ctr">
            <a:noAutofit/>
          </a:bodyPr>
          <a:lstStyle/>
          <a:p>
            <a:pPr marL="0" marR="0" indent="0" algn="r"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900" b="0" cap="none" spc="0" baseline="0">
                <a:solidFill>
                  <a:schemeClr val="bg1"/>
                </a:solidFill>
                <a:latin typeface="Cera Pro" panose="00000500000000000000" pitchFamily="2" charset="0"/>
              </a:rPr>
              <a:t>18 March 2025</a:t>
            </a:r>
          </a:p>
        </p:txBody>
      </p:sp>
      <p:sp>
        <p:nvSpPr>
          <p:cNvPr id="11" name="TextBox 10" descr="{&quot;templafy&quot;:{&quot;id&quot;:&quot;f8799556-5ab0-4ec5-a5e9-1f9087f91fe6&quot;}}">
            <a:extLst>
              <a:ext uri="{FF2B5EF4-FFF2-40B4-BE49-F238E27FC236}">
                <a16:creationId xmlns:a16="http://schemas.microsoft.com/office/drawing/2014/main" id="{B0DAE0E9-C284-FA5A-C82E-1AD2BDA50C96}"/>
              </a:ext>
            </a:extLst>
          </p:cNvPr>
          <p:cNvSpPr txBox="1"/>
          <p:nvPr userDrawn="1"/>
        </p:nvSpPr>
        <p:spPr>
          <a:xfrm>
            <a:off x="7077035" y="6456362"/>
            <a:ext cx="2370448" cy="179999"/>
          </a:xfrm>
          <a:prstGeom prst="rect">
            <a:avLst/>
          </a:prstGeom>
        </p:spPr>
        <p:txBody>
          <a:bodyPr vert="horz" wrap="square" lIns="0" tIns="0" rIns="0" bIns="0" rtlCol="0" anchor="ctr">
            <a:noAutofit/>
          </a:bodyPr>
          <a:lstStyle/>
          <a:p>
            <a:pPr marL="0" marR="0" indent="0" algn="r"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900" b="0" cap="none" spc="0" baseline="0">
                <a:solidFill>
                  <a:schemeClr val="bg1"/>
                </a:solidFill>
                <a:latin typeface="Cera Pro" panose="00000500000000000000" pitchFamily="2" charset="0"/>
              </a:rPr>
              <a:t>DRAFT In Confidence</a:t>
            </a:r>
          </a:p>
        </p:txBody>
      </p:sp>
      <p:sp>
        <p:nvSpPr>
          <p:cNvPr id="12" name="TextBox 11" descr="{&quot;templafy&quot;:{&quot;id&quot;:&quot;5f3a25d7-ba12-4b01-84a4-f835b0634082&quot;}}">
            <a:extLst>
              <a:ext uri="{FF2B5EF4-FFF2-40B4-BE49-F238E27FC236}">
                <a16:creationId xmlns:a16="http://schemas.microsoft.com/office/drawing/2014/main" id="{A9EF69CE-72FF-1E73-AD40-2D94B390ACEB}"/>
              </a:ext>
            </a:extLst>
          </p:cNvPr>
          <p:cNvSpPr txBox="1"/>
          <p:nvPr userDrawn="1"/>
        </p:nvSpPr>
        <p:spPr>
          <a:xfrm>
            <a:off x="458516" y="1894957"/>
            <a:ext cx="4896000" cy="361734"/>
          </a:xfrm>
          <a:prstGeom prst="rect">
            <a:avLst/>
          </a:prstGeom>
        </p:spPr>
        <p:txBody>
          <a:bodyPr vert="horz" wrap="square" lIns="0" tIns="0" rIns="0" bIns="0" rtlCol="0" anchor="ctr">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1000" b="1" i="0" kern="1200">
                <a:solidFill>
                  <a:schemeClr val="bg1"/>
                </a:solidFill>
                <a:latin typeface="+mn-lt"/>
                <a:ea typeface="+mn-ea"/>
                <a:cs typeface="+mn-cs"/>
              </a:rPr>
              <a:t>LWDW – Marlborough District Council</a:t>
            </a:r>
          </a:p>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endParaRPr lang="en-NZ" sz="1000" b="1" i="0" kern="1200">
              <a:solidFill>
                <a:schemeClr val="bg1"/>
              </a:solidFill>
              <a:latin typeface="+mn-lt"/>
              <a:ea typeface="+mn-ea"/>
              <a:cs typeface="+mn-cs"/>
            </a:endParaRPr>
          </a:p>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1000" b="1" i="0" kern="1200">
                <a:solidFill>
                  <a:schemeClr val="bg1"/>
                </a:solidFill>
                <a:latin typeface="+mn-lt"/>
                <a:ea typeface="+mn-ea"/>
                <a:cs typeface="+mn-cs"/>
              </a:rPr>
              <a:t>Workshop</a:t>
            </a:r>
          </a:p>
        </p:txBody>
      </p:sp>
      <p:sp>
        <p:nvSpPr>
          <p:cNvPr id="13" name="TextBox 12" descr="{&quot;templafy&quot;:{&quot;id&quot;:&quot;ae675ff7-3816-4646-95ec-9d2d8fef8a45&quot;}}">
            <a:extLst>
              <a:ext uri="{FF2B5EF4-FFF2-40B4-BE49-F238E27FC236}">
                <a16:creationId xmlns:a16="http://schemas.microsoft.com/office/drawing/2014/main" id="{3B367696-D679-9CAC-70D7-DEE0D41D6166}"/>
              </a:ext>
            </a:extLst>
          </p:cNvPr>
          <p:cNvSpPr txBox="1"/>
          <p:nvPr userDrawn="1"/>
        </p:nvSpPr>
        <p:spPr>
          <a:xfrm>
            <a:off x="458515" y="2119399"/>
            <a:ext cx="4896000" cy="179999"/>
          </a:xfrm>
          <a:prstGeom prst="rect">
            <a:avLst/>
          </a:prstGeom>
        </p:spPr>
        <p:txBody>
          <a:bodyPr vert="horz" wrap="square" lIns="0" tIns="0" rIns="0" bIns="0" rtlCol="0" anchor="ctr">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endParaRPr lang="en-NZ" sz="1000" b="1" kern="1200">
              <a:solidFill>
                <a:schemeClr val="bg1"/>
              </a:solidFill>
              <a:latin typeface="+mn-lt"/>
              <a:ea typeface="+mn-ea"/>
              <a:cs typeface="+mn-cs"/>
            </a:endParaRPr>
          </a:p>
        </p:txBody>
      </p:sp>
      <p:sp>
        <p:nvSpPr>
          <p:cNvPr id="4" name="Rectangle 3" descr="{&quot;templafy&quot;:{&quot;id&quot;:&quot;1ecd514f-b632-4b21-9bb6-c951d589baed&quot;}}">
            <a:extLst>
              <a:ext uri="{FF2B5EF4-FFF2-40B4-BE49-F238E27FC236}">
                <a16:creationId xmlns:a16="http://schemas.microsoft.com/office/drawing/2014/main" id="{2E91A61F-FCF6-8DF5-768B-242724EF91D1}"/>
              </a:ext>
            </a:extLst>
          </p:cNvPr>
          <p:cNvSpPr/>
          <p:nvPr userDrawn="1"/>
        </p:nvSpPr>
        <p:spPr>
          <a:xfrm>
            <a:off x="458515" y="318081"/>
            <a:ext cx="5157194" cy="11685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lstStyle/>
          <a:p>
            <a:pPr algn="l"/>
            <a:r>
              <a:rPr lang="en-NZ" sz="2400" b="1"/>
              <a:t>Narrowing the options</a:t>
            </a:r>
          </a:p>
        </p:txBody>
      </p:sp>
    </p:spTree>
    <p:extLst>
      <p:ext uri="{BB962C8B-B14F-4D97-AF65-F5344CB8AC3E}">
        <p14:creationId xmlns:p14="http://schemas.microsoft.com/office/powerpoint/2010/main" val="35447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Cover - Title then Imag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FB48909-2CA9-A368-E6AB-991383D0BC06}"/>
              </a:ext>
            </a:extLst>
          </p:cNvPr>
          <p:cNvPicPr>
            <a:picLocks noChangeAspect="1"/>
          </p:cNvPicPr>
          <p:nvPr userDrawn="1"/>
        </p:nvPicPr>
        <p:blipFill>
          <a:blip r:embed="rId2"/>
          <a:srcRect/>
          <a:stretch/>
        </p:blipFill>
        <p:spPr>
          <a:xfrm>
            <a:off x="390685" y="6143106"/>
            <a:ext cx="1270540" cy="397394"/>
          </a:xfrm>
          <a:prstGeom prst="rect">
            <a:avLst/>
          </a:prstGeom>
        </p:spPr>
      </p:pic>
      <p:sp>
        <p:nvSpPr>
          <p:cNvPr id="10" name="Picture Placeholder 9">
            <a:extLst>
              <a:ext uri="{FF2B5EF4-FFF2-40B4-BE49-F238E27FC236}">
                <a16:creationId xmlns:a16="http://schemas.microsoft.com/office/drawing/2014/main" id="{F3CC3D0C-B3E6-ACF8-1498-790AD5D3EECF}"/>
              </a:ext>
            </a:extLst>
          </p:cNvPr>
          <p:cNvSpPr>
            <a:spLocks noGrp="1"/>
          </p:cNvSpPr>
          <p:nvPr>
            <p:ph type="pic" sz="quarter" idx="10" hasCustomPrompt="1"/>
          </p:nvPr>
        </p:nvSpPr>
        <p:spPr>
          <a:xfrm>
            <a:off x="4779531" y="365125"/>
            <a:ext cx="5126469" cy="6175375"/>
          </a:xfrm>
          <a:custGeom>
            <a:avLst/>
            <a:gdLst>
              <a:gd name="connsiteX0" fmla="*/ 158941 w 5126469"/>
              <a:gd name="connsiteY0" fmla="*/ 0 h 6175375"/>
              <a:gd name="connsiteX1" fmla="*/ 5126469 w 5126469"/>
              <a:gd name="connsiteY1" fmla="*/ 0 h 6175375"/>
              <a:gd name="connsiteX2" fmla="*/ 5126469 w 5126469"/>
              <a:gd name="connsiteY2" fmla="*/ 6175375 h 6175375"/>
              <a:gd name="connsiteX3" fmla="*/ 158941 w 5126469"/>
              <a:gd name="connsiteY3" fmla="*/ 6175375 h 6175375"/>
              <a:gd name="connsiteX4" fmla="*/ 0 w 5126469"/>
              <a:gd name="connsiteY4" fmla="*/ 6016434 h 6175375"/>
              <a:gd name="connsiteX5" fmla="*/ 0 w 5126469"/>
              <a:gd name="connsiteY5" fmla="*/ 158941 h 6175375"/>
              <a:gd name="connsiteX6" fmla="*/ 158941 w 5126469"/>
              <a:gd name="connsiteY6" fmla="*/ 0 h 6175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26469" h="6175375">
                <a:moveTo>
                  <a:pt x="158941" y="0"/>
                </a:moveTo>
                <a:lnTo>
                  <a:pt x="5126469" y="0"/>
                </a:lnTo>
                <a:lnTo>
                  <a:pt x="5126469" y="6175375"/>
                </a:lnTo>
                <a:lnTo>
                  <a:pt x="158941" y="6175375"/>
                </a:lnTo>
                <a:cubicBezTo>
                  <a:pt x="71160" y="6175375"/>
                  <a:pt x="0" y="6104215"/>
                  <a:pt x="0" y="6016434"/>
                </a:cubicBezTo>
                <a:lnTo>
                  <a:pt x="0" y="158941"/>
                </a:lnTo>
                <a:cubicBezTo>
                  <a:pt x="0" y="71160"/>
                  <a:pt x="71160" y="0"/>
                  <a:pt x="158941" y="0"/>
                </a:cubicBezTo>
                <a:close/>
              </a:path>
            </a:pathLst>
          </a:custGeom>
          <a:solidFill>
            <a:schemeClr val="bg2"/>
          </a:solidFill>
        </p:spPr>
        <p:txBody>
          <a:bodyPr wrap="square" anchor="ctr">
            <a:noAutofit/>
          </a:bodyPr>
          <a:lstStyle>
            <a:lvl1pPr algn="ctr">
              <a:defRPr/>
            </a:lvl1pPr>
          </a:lstStyle>
          <a:p>
            <a:r>
              <a:rPr lang="en-NZ"/>
              <a:t>Select this placeholder then choose an image from the Templafy image gallery </a:t>
            </a:r>
            <a:br>
              <a:rPr lang="en-NZ"/>
            </a:br>
            <a:r>
              <a:rPr lang="en-NZ"/>
              <a:t>to insert</a:t>
            </a:r>
          </a:p>
          <a:p>
            <a:endParaRPr lang="en-NZ"/>
          </a:p>
          <a:p>
            <a:endParaRPr lang="en-NZ"/>
          </a:p>
        </p:txBody>
      </p:sp>
      <p:pic>
        <p:nvPicPr>
          <p:cNvPr id="12" name="Picture 11" descr="Shape&#10;&#10;Description automatically generated">
            <a:extLst>
              <a:ext uri="{FF2B5EF4-FFF2-40B4-BE49-F238E27FC236}">
                <a16:creationId xmlns:a16="http://schemas.microsoft.com/office/drawing/2014/main" id="{36AC70E8-E6A4-1C83-BE76-70E10AF661C7}"/>
              </a:ext>
            </a:extLst>
          </p:cNvPr>
          <p:cNvPicPr>
            <a:picLocks noChangeAspect="1"/>
          </p:cNvPicPr>
          <p:nvPr userDrawn="1"/>
        </p:nvPicPr>
        <p:blipFill>
          <a:blip r:embed="rId3"/>
          <a:stretch>
            <a:fillRect/>
          </a:stretch>
        </p:blipFill>
        <p:spPr>
          <a:xfrm>
            <a:off x="4131426" y="6143107"/>
            <a:ext cx="397393" cy="397393"/>
          </a:xfrm>
          <a:prstGeom prst="rect">
            <a:avLst/>
          </a:prstGeom>
        </p:spPr>
      </p:pic>
      <p:cxnSp>
        <p:nvCxnSpPr>
          <p:cNvPr id="4" name="Straight Connector 3">
            <a:extLst>
              <a:ext uri="{FF2B5EF4-FFF2-40B4-BE49-F238E27FC236}">
                <a16:creationId xmlns:a16="http://schemas.microsoft.com/office/drawing/2014/main" id="{74552D7E-F01E-28E7-3FA2-E41DC4CA53AF}"/>
              </a:ext>
            </a:extLst>
          </p:cNvPr>
          <p:cNvCxnSpPr/>
          <p:nvPr userDrawn="1"/>
        </p:nvCxnSpPr>
        <p:spPr>
          <a:xfrm>
            <a:off x="458517" y="1943900"/>
            <a:ext cx="664113" cy="0"/>
          </a:xfrm>
          <a:prstGeom prst="line">
            <a:avLst/>
          </a:prstGeom>
          <a:ln w="19050">
            <a:solidFill>
              <a:srgbClr val="E0004D"/>
            </a:solidFill>
          </a:ln>
        </p:spPr>
        <p:style>
          <a:lnRef idx="1">
            <a:schemeClr val="accent1"/>
          </a:lnRef>
          <a:fillRef idx="0">
            <a:schemeClr val="accent1"/>
          </a:fillRef>
          <a:effectRef idx="0">
            <a:schemeClr val="accent1"/>
          </a:effectRef>
          <a:fontRef idx="minor">
            <a:schemeClr val="tx1"/>
          </a:fontRef>
        </p:style>
      </p:cxnSp>
      <p:sp>
        <p:nvSpPr>
          <p:cNvPr id="8" name="TextBox 7" descr="{&quot;templafy&quot;:{&quot;id&quot;:&quot;1f1d4e14-bfe0-4926-aac8-892a751bbd0a&quot;}}">
            <a:extLst>
              <a:ext uri="{FF2B5EF4-FFF2-40B4-BE49-F238E27FC236}">
                <a16:creationId xmlns:a16="http://schemas.microsoft.com/office/drawing/2014/main" id="{1B079EBE-99B5-CAE2-A724-400C021D9576}"/>
              </a:ext>
            </a:extLst>
          </p:cNvPr>
          <p:cNvSpPr txBox="1"/>
          <p:nvPr userDrawn="1"/>
        </p:nvSpPr>
        <p:spPr>
          <a:xfrm>
            <a:off x="458517" y="2098156"/>
            <a:ext cx="3573157" cy="179999"/>
          </a:xfrm>
          <a:prstGeom prst="rect">
            <a:avLst/>
          </a:prstGeom>
        </p:spPr>
        <p:txBody>
          <a:bodyPr vert="horz" wrap="square" lIns="0" tIns="0" rIns="0" bIns="0" rtlCol="0" anchor="ctr">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1000" b="1" kern="1200">
                <a:solidFill>
                  <a:srgbClr val="E0004D"/>
                </a:solidFill>
                <a:latin typeface="+mn-lt"/>
                <a:ea typeface="+mn-ea"/>
                <a:cs typeface="+mn-cs"/>
              </a:rPr>
              <a:t>Draft Report</a:t>
            </a:r>
          </a:p>
        </p:txBody>
      </p:sp>
      <p:sp>
        <p:nvSpPr>
          <p:cNvPr id="9" name="TextBox 8" descr="{&quot;templafy&quot;:{&quot;id&quot;:&quot;88c1a902-d521-46e8-9638-88f11af42ead&quot;}}">
            <a:extLst>
              <a:ext uri="{FF2B5EF4-FFF2-40B4-BE49-F238E27FC236}">
                <a16:creationId xmlns:a16="http://schemas.microsoft.com/office/drawing/2014/main" id="{E3E799CE-BC33-689F-F181-1FDF110F786B}"/>
              </a:ext>
            </a:extLst>
          </p:cNvPr>
          <p:cNvSpPr txBox="1"/>
          <p:nvPr userDrawn="1"/>
        </p:nvSpPr>
        <p:spPr>
          <a:xfrm>
            <a:off x="458516" y="2322598"/>
            <a:ext cx="3573157" cy="179999"/>
          </a:xfrm>
          <a:prstGeom prst="rect">
            <a:avLst/>
          </a:prstGeom>
        </p:spPr>
        <p:txBody>
          <a:bodyPr vert="horz" wrap="square" lIns="0" tIns="0" rIns="0" bIns="0" rtlCol="0" anchor="ctr">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endParaRPr lang="en-NZ" sz="1000" b="1" kern="1200">
              <a:solidFill>
                <a:srgbClr val="E0004D"/>
              </a:solidFill>
              <a:latin typeface="+mn-lt"/>
              <a:ea typeface="+mn-ea"/>
              <a:cs typeface="+mn-cs"/>
            </a:endParaRPr>
          </a:p>
        </p:txBody>
      </p:sp>
      <p:sp>
        <p:nvSpPr>
          <p:cNvPr id="11" name="TextBox 10" descr="{&quot;templafy&quot;:{&quot;id&quot;:&quot;f15560e1-34ae-4b84-aaeb-82fb4f7b17d7&quot;}}">
            <a:extLst>
              <a:ext uri="{FF2B5EF4-FFF2-40B4-BE49-F238E27FC236}">
                <a16:creationId xmlns:a16="http://schemas.microsoft.com/office/drawing/2014/main" id="{F19E3407-A23D-2176-012D-2914A2F3FEB8}"/>
              </a:ext>
            </a:extLst>
          </p:cNvPr>
          <p:cNvSpPr txBox="1"/>
          <p:nvPr userDrawn="1"/>
        </p:nvSpPr>
        <p:spPr>
          <a:xfrm>
            <a:off x="1661225" y="6143106"/>
            <a:ext cx="2370448" cy="179999"/>
          </a:xfrm>
          <a:prstGeom prst="rect">
            <a:avLst/>
          </a:prstGeom>
        </p:spPr>
        <p:txBody>
          <a:bodyPr vert="horz" wrap="square" lIns="0" tIns="0" rIns="0" bIns="0" rtlCol="0" anchor="ctr">
            <a:noAutofit/>
          </a:bodyPr>
          <a:lstStyle/>
          <a:p>
            <a:pPr marL="0" marR="0" indent="0" algn="r"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900" b="0" cap="none" spc="0" baseline="0">
                <a:solidFill>
                  <a:srgbClr val="000000"/>
                </a:solidFill>
                <a:latin typeface="Cera Pro" panose="00000500000000000000" pitchFamily="2" charset="0"/>
              </a:rPr>
              <a:t>10 March 2025</a:t>
            </a:r>
          </a:p>
        </p:txBody>
      </p:sp>
      <p:sp>
        <p:nvSpPr>
          <p:cNvPr id="14" name="TextBox 13" descr="{&quot;templafy&quot;:{&quot;id&quot;:&quot;fff826be-dc57-47ac-8484-e283e5d4ad9e&quot;}}">
            <a:extLst>
              <a:ext uri="{FF2B5EF4-FFF2-40B4-BE49-F238E27FC236}">
                <a16:creationId xmlns:a16="http://schemas.microsoft.com/office/drawing/2014/main" id="{B306A10F-0745-F576-5B77-05E770C8933F}"/>
              </a:ext>
            </a:extLst>
          </p:cNvPr>
          <p:cNvSpPr txBox="1"/>
          <p:nvPr userDrawn="1"/>
        </p:nvSpPr>
        <p:spPr>
          <a:xfrm>
            <a:off x="1661225" y="6367548"/>
            <a:ext cx="2370448" cy="179999"/>
          </a:xfrm>
          <a:prstGeom prst="rect">
            <a:avLst/>
          </a:prstGeom>
        </p:spPr>
        <p:txBody>
          <a:bodyPr vert="horz" wrap="square" lIns="0" tIns="0" rIns="0" bIns="0" rtlCol="0" anchor="ctr">
            <a:noAutofit/>
          </a:bodyPr>
          <a:lstStyle/>
          <a:p>
            <a:pPr marL="0" marR="0" indent="0" algn="r"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900" b="0" cap="none" spc="0" baseline="0">
                <a:solidFill>
                  <a:srgbClr val="000000"/>
                </a:solidFill>
                <a:latin typeface="Cera Pro" panose="00000500000000000000" pitchFamily="2" charset="0"/>
              </a:rPr>
              <a:t>DRAFT In Confidence</a:t>
            </a:r>
          </a:p>
        </p:txBody>
      </p:sp>
      <p:sp>
        <p:nvSpPr>
          <p:cNvPr id="3" name="Rectangle 2" descr="{&quot;templafy&quot;:{&quot;id&quot;:&quot;da1fdef5-bc4e-46f7-ba7c-abc461534664&quot;}}">
            <a:extLst>
              <a:ext uri="{FF2B5EF4-FFF2-40B4-BE49-F238E27FC236}">
                <a16:creationId xmlns:a16="http://schemas.microsoft.com/office/drawing/2014/main" id="{1E836D1E-0263-B718-07E8-E3FBC0D395AA}"/>
              </a:ext>
            </a:extLst>
          </p:cNvPr>
          <p:cNvSpPr/>
          <p:nvPr userDrawn="1"/>
        </p:nvSpPr>
        <p:spPr>
          <a:xfrm>
            <a:off x="458515" y="365125"/>
            <a:ext cx="4070303" cy="1411913"/>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rtlCol="0" anchor="b"/>
          <a:lstStyle/>
          <a:p>
            <a:pPr algn="l"/>
            <a:r>
              <a:rPr lang="en-NZ" sz="2400" b="1">
                <a:solidFill>
                  <a:schemeClr val="tx2"/>
                </a:solidFill>
              </a:rPr>
              <a:t>Narrowing the options assessment</a:t>
            </a:r>
          </a:p>
        </p:txBody>
      </p:sp>
    </p:spTree>
    <p:extLst>
      <p:ext uri="{BB962C8B-B14F-4D97-AF65-F5344CB8AC3E}">
        <p14:creationId xmlns:p14="http://schemas.microsoft.com/office/powerpoint/2010/main" val="1428544137"/>
      </p:ext>
    </p:extLst>
  </p:cSld>
  <p:clrMapOvr>
    <a:masterClrMapping/>
  </p:clrMapOvr>
  <p:hf sldNum="0" hdr="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Cover - Image then title">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53ACCCDC-04D7-00AA-5423-7513E930C110}"/>
              </a:ext>
            </a:extLst>
          </p:cNvPr>
          <p:cNvCxnSpPr/>
          <p:nvPr userDrawn="1"/>
        </p:nvCxnSpPr>
        <p:spPr>
          <a:xfrm>
            <a:off x="458517" y="1690807"/>
            <a:ext cx="66411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Picture 11" descr="Shape&#10;&#10;Description automatically generated">
            <a:extLst>
              <a:ext uri="{FF2B5EF4-FFF2-40B4-BE49-F238E27FC236}">
                <a16:creationId xmlns:a16="http://schemas.microsoft.com/office/drawing/2014/main" id="{36AC70E8-E6A4-1C83-BE76-70E10AF661C7}"/>
              </a:ext>
            </a:extLst>
          </p:cNvPr>
          <p:cNvPicPr>
            <a:picLocks noChangeAspect="1"/>
          </p:cNvPicPr>
          <p:nvPr userDrawn="1"/>
        </p:nvPicPr>
        <p:blipFill>
          <a:blip r:embed="rId2"/>
          <a:stretch>
            <a:fillRect/>
          </a:stretch>
        </p:blipFill>
        <p:spPr>
          <a:xfrm>
            <a:off x="8886305" y="5856089"/>
            <a:ext cx="719887" cy="719887"/>
          </a:xfrm>
          <a:prstGeom prst="rect">
            <a:avLst/>
          </a:prstGeom>
        </p:spPr>
      </p:pic>
      <p:sp>
        <p:nvSpPr>
          <p:cNvPr id="9" name="Picture Placeholder 8">
            <a:extLst>
              <a:ext uri="{FF2B5EF4-FFF2-40B4-BE49-F238E27FC236}">
                <a16:creationId xmlns:a16="http://schemas.microsoft.com/office/drawing/2014/main" id="{44FD9029-1C9D-D279-B394-489739590253}"/>
              </a:ext>
            </a:extLst>
          </p:cNvPr>
          <p:cNvSpPr>
            <a:spLocks noGrp="1"/>
          </p:cNvSpPr>
          <p:nvPr>
            <p:ph type="pic" sz="quarter" idx="12" hasCustomPrompt="1"/>
          </p:nvPr>
        </p:nvSpPr>
        <p:spPr>
          <a:xfrm>
            <a:off x="357188" y="317500"/>
            <a:ext cx="9548812" cy="3673475"/>
          </a:xfrm>
          <a:custGeom>
            <a:avLst/>
            <a:gdLst>
              <a:gd name="connsiteX0" fmla="*/ 204943 w 9548812"/>
              <a:gd name="connsiteY0" fmla="*/ 0 h 3673475"/>
              <a:gd name="connsiteX1" fmla="*/ 9537833 w 9548812"/>
              <a:gd name="connsiteY1" fmla="*/ 0 h 3673475"/>
              <a:gd name="connsiteX2" fmla="*/ 9548812 w 9548812"/>
              <a:gd name="connsiteY2" fmla="*/ 1107 h 3673475"/>
              <a:gd name="connsiteX3" fmla="*/ 9548812 w 9548812"/>
              <a:gd name="connsiteY3" fmla="*/ 3672368 h 3673475"/>
              <a:gd name="connsiteX4" fmla="*/ 9537833 w 9548812"/>
              <a:gd name="connsiteY4" fmla="*/ 3673475 h 3673475"/>
              <a:gd name="connsiteX5" fmla="*/ 204943 w 9548812"/>
              <a:gd name="connsiteY5" fmla="*/ 3673475 h 3673475"/>
              <a:gd name="connsiteX6" fmla="*/ 0 w 9548812"/>
              <a:gd name="connsiteY6" fmla="*/ 3468532 h 3673475"/>
              <a:gd name="connsiteX7" fmla="*/ 0 w 9548812"/>
              <a:gd name="connsiteY7" fmla="*/ 204943 h 3673475"/>
              <a:gd name="connsiteX8" fmla="*/ 204943 w 9548812"/>
              <a:gd name="connsiteY8" fmla="*/ 0 h 367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48812" h="3673475">
                <a:moveTo>
                  <a:pt x="204943" y="0"/>
                </a:moveTo>
                <a:lnTo>
                  <a:pt x="9537833" y="0"/>
                </a:lnTo>
                <a:lnTo>
                  <a:pt x="9548812" y="1107"/>
                </a:lnTo>
                <a:lnTo>
                  <a:pt x="9548812" y="3672368"/>
                </a:lnTo>
                <a:lnTo>
                  <a:pt x="9537833" y="3673475"/>
                </a:lnTo>
                <a:lnTo>
                  <a:pt x="204943" y="3673475"/>
                </a:lnTo>
                <a:cubicBezTo>
                  <a:pt x="91756" y="3673475"/>
                  <a:pt x="0" y="3581719"/>
                  <a:pt x="0" y="3468532"/>
                </a:cubicBezTo>
                <a:lnTo>
                  <a:pt x="0" y="204943"/>
                </a:lnTo>
                <a:cubicBezTo>
                  <a:pt x="0" y="91756"/>
                  <a:pt x="91756" y="0"/>
                  <a:pt x="204943" y="0"/>
                </a:cubicBezTo>
                <a:close/>
              </a:path>
            </a:pathLst>
          </a:custGeom>
          <a:solidFill>
            <a:schemeClr val="bg2"/>
          </a:solidFill>
        </p:spPr>
        <p:txBody>
          <a:bodyPr wrap="square" anchor="ctr">
            <a:noAutofit/>
          </a:bodyPr>
          <a:lstStyle>
            <a:lvl1pPr algn="ctr">
              <a:defRPr/>
            </a:lvl1pPr>
          </a:lstStyle>
          <a:p>
            <a:r>
              <a:rPr lang="en-NZ"/>
              <a:t>Select this placeholder then choose an image from the Templafy image gallery to insert</a:t>
            </a:r>
          </a:p>
          <a:p>
            <a:endParaRPr lang="en-NZ"/>
          </a:p>
          <a:p>
            <a:endParaRPr lang="en-NZ"/>
          </a:p>
        </p:txBody>
      </p:sp>
      <p:cxnSp>
        <p:nvCxnSpPr>
          <p:cNvPr id="7" name="Straight Connector 6">
            <a:extLst>
              <a:ext uri="{FF2B5EF4-FFF2-40B4-BE49-F238E27FC236}">
                <a16:creationId xmlns:a16="http://schemas.microsoft.com/office/drawing/2014/main" id="{59237FCB-06B4-3C03-32D3-2979900B544D}"/>
              </a:ext>
            </a:extLst>
          </p:cNvPr>
          <p:cNvCxnSpPr/>
          <p:nvPr userDrawn="1"/>
        </p:nvCxnSpPr>
        <p:spPr>
          <a:xfrm>
            <a:off x="351983" y="6067508"/>
            <a:ext cx="664113" cy="0"/>
          </a:xfrm>
          <a:prstGeom prst="line">
            <a:avLst/>
          </a:prstGeom>
          <a:ln w="19050">
            <a:solidFill>
              <a:srgbClr val="E0004D"/>
            </a:solidFill>
          </a:ln>
        </p:spPr>
        <p:style>
          <a:lnRef idx="1">
            <a:schemeClr val="accent1"/>
          </a:lnRef>
          <a:fillRef idx="0">
            <a:schemeClr val="accent1"/>
          </a:fillRef>
          <a:effectRef idx="0">
            <a:schemeClr val="accent1"/>
          </a:effectRef>
          <a:fontRef idx="minor">
            <a:schemeClr val="tx1"/>
          </a:fontRef>
        </p:style>
      </p:cxnSp>
      <p:sp>
        <p:nvSpPr>
          <p:cNvPr id="10" name="TextBox 9" descr="{&quot;templafy&quot;:{&quot;id&quot;:&quot;52fbc3e4-2fd6-48c5-bf12-571d02bd68c3&quot;}}">
            <a:extLst>
              <a:ext uri="{FF2B5EF4-FFF2-40B4-BE49-F238E27FC236}">
                <a16:creationId xmlns:a16="http://schemas.microsoft.com/office/drawing/2014/main" id="{421560BD-ED6B-B86A-6FA8-3DA2199D1F09}"/>
              </a:ext>
            </a:extLst>
          </p:cNvPr>
          <p:cNvSpPr txBox="1"/>
          <p:nvPr userDrawn="1"/>
        </p:nvSpPr>
        <p:spPr>
          <a:xfrm>
            <a:off x="358505" y="6171535"/>
            <a:ext cx="2370448" cy="179999"/>
          </a:xfrm>
          <a:prstGeom prst="rect">
            <a:avLst/>
          </a:prstGeom>
        </p:spPr>
        <p:txBody>
          <a:bodyPr vert="horz" wrap="square" lIns="0" tIns="0" rIns="0" bIns="0" rtlCol="0" anchor="ctr">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900" b="0" cap="none" spc="0" baseline="0" dirty="0">
                <a:solidFill>
                  <a:schemeClr val="tx1"/>
                </a:solidFill>
                <a:latin typeface="Cera Pro" panose="00000500000000000000" pitchFamily="2" charset="0"/>
              </a:rPr>
              <a:t>26 March 2025</a:t>
            </a:r>
          </a:p>
        </p:txBody>
      </p:sp>
      <p:sp>
        <p:nvSpPr>
          <p:cNvPr id="11" name="TextBox 10" descr="{&quot;templafy&quot;:{&quot;id&quot;:&quot;85974c82-9285-412d-bc4c-727858b79e60&quot;}}">
            <a:extLst>
              <a:ext uri="{FF2B5EF4-FFF2-40B4-BE49-F238E27FC236}">
                <a16:creationId xmlns:a16="http://schemas.microsoft.com/office/drawing/2014/main" id="{4906ED16-8E5B-1C5E-7E95-89C6B1E1900C}"/>
              </a:ext>
            </a:extLst>
          </p:cNvPr>
          <p:cNvSpPr txBox="1"/>
          <p:nvPr userDrawn="1"/>
        </p:nvSpPr>
        <p:spPr>
          <a:xfrm>
            <a:off x="358505" y="6395977"/>
            <a:ext cx="2370448" cy="179999"/>
          </a:xfrm>
          <a:prstGeom prst="rect">
            <a:avLst/>
          </a:prstGeom>
        </p:spPr>
        <p:txBody>
          <a:bodyPr vert="horz" wrap="square" lIns="0" tIns="0" rIns="0" bIns="0" rtlCol="0" anchor="ctr">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900" b="0" cap="none" spc="0" baseline="0" dirty="0">
                <a:solidFill>
                  <a:schemeClr val="tx1"/>
                </a:solidFill>
                <a:latin typeface="Cera Pro" panose="00000500000000000000" pitchFamily="2" charset="0"/>
              </a:rPr>
              <a:t>In Confidence</a:t>
            </a:r>
          </a:p>
        </p:txBody>
      </p:sp>
      <p:sp>
        <p:nvSpPr>
          <p:cNvPr id="13" name="TextBox 12" descr="{&quot;templafy&quot;:{&quot;id&quot;:&quot;7a2862ac-2748-49b6-8b1a-8e8410be67ee&quot;}}">
            <a:extLst>
              <a:ext uri="{FF2B5EF4-FFF2-40B4-BE49-F238E27FC236}">
                <a16:creationId xmlns:a16="http://schemas.microsoft.com/office/drawing/2014/main" id="{F9CFC526-E15D-E145-F88D-5AA64E52786F}"/>
              </a:ext>
            </a:extLst>
          </p:cNvPr>
          <p:cNvSpPr txBox="1"/>
          <p:nvPr userDrawn="1"/>
        </p:nvSpPr>
        <p:spPr>
          <a:xfrm>
            <a:off x="351983" y="5555838"/>
            <a:ext cx="4536000" cy="179999"/>
          </a:xfrm>
          <a:prstGeom prst="rect">
            <a:avLst/>
          </a:prstGeom>
        </p:spPr>
        <p:txBody>
          <a:bodyPr vert="horz" wrap="square" lIns="0" tIns="0" rIns="0" bIns="0" rtlCol="0" anchor="ctr">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endParaRPr lang="en-NZ" sz="1000" b="1" kern="1200">
              <a:solidFill>
                <a:srgbClr val="E0004D"/>
              </a:solidFill>
              <a:latin typeface="+mn-lt"/>
              <a:ea typeface="+mn-ea"/>
              <a:cs typeface="+mn-cs"/>
            </a:endParaRPr>
          </a:p>
        </p:txBody>
      </p:sp>
      <p:sp>
        <p:nvSpPr>
          <p:cNvPr id="14" name="TextBox 13" descr="{&quot;templafy&quot;:{&quot;id&quot;:&quot;39440afd-3292-4543-8561-d22deda6c8f0&quot;}}">
            <a:extLst>
              <a:ext uri="{FF2B5EF4-FFF2-40B4-BE49-F238E27FC236}">
                <a16:creationId xmlns:a16="http://schemas.microsoft.com/office/drawing/2014/main" id="{EE369D57-208F-40B2-0A58-4DCCAAA0633C}"/>
              </a:ext>
            </a:extLst>
          </p:cNvPr>
          <p:cNvSpPr txBox="1"/>
          <p:nvPr userDrawn="1"/>
        </p:nvSpPr>
        <p:spPr>
          <a:xfrm>
            <a:off x="351982" y="5780280"/>
            <a:ext cx="4536000" cy="179999"/>
          </a:xfrm>
          <a:prstGeom prst="rect">
            <a:avLst/>
          </a:prstGeom>
        </p:spPr>
        <p:txBody>
          <a:bodyPr vert="horz" wrap="square" lIns="0" tIns="0" rIns="0" bIns="0" rtlCol="0" anchor="ctr">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1000" b="1" kern="1200" dirty="0">
                <a:solidFill>
                  <a:srgbClr val="E0004D"/>
                </a:solidFill>
                <a:latin typeface="+mn-lt"/>
                <a:ea typeface="+mn-ea"/>
                <a:cs typeface="+mn-cs"/>
              </a:rPr>
              <a:t>Council briefing</a:t>
            </a:r>
          </a:p>
        </p:txBody>
      </p:sp>
      <p:sp>
        <p:nvSpPr>
          <p:cNvPr id="2" name="Rectangle 1" descr="{&quot;templafy&quot;:{&quot;id&quot;:&quot;d4acbf2a-40a2-4101-9bd5-c97d42a49877&quot;}}">
            <a:extLst>
              <a:ext uri="{FF2B5EF4-FFF2-40B4-BE49-F238E27FC236}">
                <a16:creationId xmlns:a16="http://schemas.microsoft.com/office/drawing/2014/main" id="{7E6AB84E-C035-4FDF-AA96-5C95A8700C30}"/>
              </a:ext>
            </a:extLst>
          </p:cNvPr>
          <p:cNvSpPr/>
          <p:nvPr userDrawn="1"/>
        </p:nvSpPr>
        <p:spPr>
          <a:xfrm>
            <a:off x="351981" y="4202231"/>
            <a:ext cx="4857327" cy="1228458"/>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rtlCol="0" anchor="t"/>
          <a:lstStyle/>
          <a:p>
            <a:pPr algn="l"/>
            <a:r>
              <a:rPr lang="en-NZ" sz="2400" b="1" dirty="0">
                <a:solidFill>
                  <a:schemeClr val="tx2"/>
                </a:solidFill>
              </a:rPr>
              <a:t>Water services delivery options – Whakatāne District Council</a:t>
            </a:r>
          </a:p>
        </p:txBody>
      </p:sp>
    </p:spTree>
    <p:extLst>
      <p:ext uri="{BB962C8B-B14F-4D97-AF65-F5344CB8AC3E}">
        <p14:creationId xmlns:p14="http://schemas.microsoft.com/office/powerpoint/2010/main" val="3383424659"/>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lumn text with intro gree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D98D930-8A71-7E07-5319-FE7B5E17D1B6}"/>
              </a:ext>
            </a:extLst>
          </p:cNvPr>
          <p:cNvSpPr/>
          <p:nvPr userDrawn="1"/>
        </p:nvSpPr>
        <p:spPr>
          <a:xfrm>
            <a:off x="0" y="-1"/>
            <a:ext cx="9906000" cy="6318001"/>
          </a:xfrm>
          <a:prstGeom prst="rect">
            <a:avLst/>
          </a:prstGeom>
          <a:gradFill>
            <a:gsLst>
              <a:gs pos="88000">
                <a:schemeClr val="bg2">
                  <a:alpha val="0"/>
                </a:schemeClr>
              </a:gs>
              <a:gs pos="0">
                <a:schemeClr val="bg2"/>
              </a:gs>
              <a:gs pos="37000">
                <a:schemeClr val="bg2"/>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32"/>
          </a:p>
        </p:txBody>
      </p:sp>
      <p:sp>
        <p:nvSpPr>
          <p:cNvPr id="6" name="Slide Number Placeholder 5"/>
          <p:cNvSpPr>
            <a:spLocks noGrp="1"/>
          </p:cNvSpPr>
          <p:nvPr>
            <p:ph type="sldNum" sz="quarter" idx="12"/>
          </p:nvPr>
        </p:nvSpPr>
        <p:spPr>
          <a:xfrm>
            <a:off x="9362926" y="6516000"/>
            <a:ext cx="238028" cy="144000"/>
          </a:xfrm>
          <a:prstGeom prst="rect">
            <a:avLst/>
          </a:prstGeom>
        </p:spPr>
        <p:txBody>
          <a:bodyPr/>
          <a:lstStyle>
            <a:lvl1pPr>
              <a:defRPr>
                <a:solidFill>
                  <a:schemeClr val="bg1">
                    <a:lumMod val="50000"/>
                  </a:schemeClr>
                </a:solidFill>
              </a:defRPr>
            </a:lvl1pPr>
          </a:lstStyle>
          <a:p>
            <a:fld id="{5AEC89D8-36C3-40BD-BBB3-9AD7F891C9FD}" type="slidenum">
              <a:rPr lang="en-NL"/>
              <a:pPr/>
              <a:t>‹#›</a:t>
            </a:fld>
            <a:endParaRPr lang="en-NL"/>
          </a:p>
        </p:txBody>
      </p:sp>
      <p:sp>
        <p:nvSpPr>
          <p:cNvPr id="8" name="Subtitle 2">
            <a:extLst>
              <a:ext uri="{FF2B5EF4-FFF2-40B4-BE49-F238E27FC236}">
                <a16:creationId xmlns:a16="http://schemas.microsoft.com/office/drawing/2014/main" id="{D48341CA-8CF7-BC5D-F64A-F37D3E663E99}"/>
              </a:ext>
            </a:extLst>
          </p:cNvPr>
          <p:cNvSpPr>
            <a:spLocks noGrp="1"/>
          </p:cNvSpPr>
          <p:nvPr>
            <p:ph type="subTitle" idx="13"/>
          </p:nvPr>
        </p:nvSpPr>
        <p:spPr>
          <a:xfrm>
            <a:off x="633000" y="1330859"/>
            <a:ext cx="2340000" cy="4762800"/>
          </a:xfrm>
        </p:spPr>
        <p:txBody>
          <a:bodyPr>
            <a:noAutofit/>
          </a:bodyPr>
          <a:lstStyle>
            <a:lvl1pPr marL="0" indent="0" algn="l">
              <a:lnSpc>
                <a:spcPts val="1700"/>
              </a:lnSpc>
              <a:spcBef>
                <a:spcPts val="300"/>
              </a:spcBef>
              <a:buNone/>
              <a:defRPr sz="1400" i="1">
                <a:solidFill>
                  <a:srgbClr val="436E7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Text Placeholder 2">
            <a:extLst>
              <a:ext uri="{FF2B5EF4-FFF2-40B4-BE49-F238E27FC236}">
                <a16:creationId xmlns:a16="http://schemas.microsoft.com/office/drawing/2014/main" id="{873E29A5-97CC-A35E-5AC4-506AC5B9FEA3}"/>
              </a:ext>
            </a:extLst>
          </p:cNvPr>
          <p:cNvSpPr>
            <a:spLocks noGrp="1"/>
          </p:cNvSpPr>
          <p:nvPr>
            <p:ph idx="14"/>
          </p:nvPr>
        </p:nvSpPr>
        <p:spPr>
          <a:xfrm>
            <a:off x="3225000" y="1330858"/>
            <a:ext cx="6048000" cy="4762800"/>
          </a:xfrm>
          <a:prstGeom prst="rect">
            <a:avLst/>
          </a:prstGeom>
        </p:spPr>
        <p:txBody>
          <a:bodyPr vert="horz" lIns="0" tIns="0" rIns="0" bIns="0" numCol="2" spcCol="252000" rtlCol="0">
            <a:noAutofit/>
          </a:bodyPr>
          <a:lstStyle>
            <a:lvl1pPr>
              <a:lnSpc>
                <a:spcPts val="1300"/>
              </a:lnSpc>
              <a:defRPr/>
            </a:lvl1pPr>
            <a:lvl3pPr>
              <a:defRPr>
                <a:solidFill>
                  <a:srgbClr val="436E73"/>
                </a:solidFill>
              </a:defRPr>
            </a:lvl3pPr>
          </a:lstStyle>
          <a:p>
            <a:pPr lvl="0"/>
            <a:r>
              <a:rPr lang="en-US"/>
              <a:t>Click to edit Master text styles</a:t>
            </a:r>
          </a:p>
          <a:p>
            <a:pPr lvl="1"/>
            <a:r>
              <a:rPr lang="en-US"/>
              <a:t>Second level (heading 2 style)</a:t>
            </a:r>
          </a:p>
          <a:p>
            <a:pPr lvl="2"/>
            <a:r>
              <a:rPr lang="en-US"/>
              <a:t>Third level (heading 1 style)</a:t>
            </a:r>
          </a:p>
          <a:p>
            <a:pPr lvl="3"/>
            <a:r>
              <a:rPr lang="en-US"/>
              <a:t>Fourth level</a:t>
            </a:r>
          </a:p>
          <a:p>
            <a:pPr lvl="4"/>
            <a:r>
              <a:rPr lang="en-US"/>
              <a:t>Fifth level</a:t>
            </a:r>
          </a:p>
        </p:txBody>
      </p:sp>
      <p:sp>
        <p:nvSpPr>
          <p:cNvPr id="4" name="Title 3">
            <a:extLst>
              <a:ext uri="{FF2B5EF4-FFF2-40B4-BE49-F238E27FC236}">
                <a16:creationId xmlns:a16="http://schemas.microsoft.com/office/drawing/2014/main" id="{A350A714-87E2-ECFA-186E-A06DA6195978}"/>
              </a:ext>
            </a:extLst>
          </p:cNvPr>
          <p:cNvSpPr>
            <a:spLocks noGrp="1"/>
          </p:cNvSpPr>
          <p:nvPr>
            <p:ph type="title"/>
          </p:nvPr>
        </p:nvSpPr>
        <p:spPr/>
        <p:txBody>
          <a:bodyPr/>
          <a:lstStyle/>
          <a:p>
            <a:r>
              <a:rPr lang="en-US"/>
              <a:t>Click to edit Master title style</a:t>
            </a:r>
            <a:endParaRPr lang="en-NZ"/>
          </a:p>
        </p:txBody>
      </p:sp>
    </p:spTree>
    <p:extLst>
      <p:ext uri="{BB962C8B-B14F-4D97-AF65-F5344CB8AC3E}">
        <p14:creationId xmlns:p14="http://schemas.microsoft.com/office/powerpoint/2010/main" val="3307903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no foot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3F791-622E-16F1-AAC5-B213E3BFB0D2}"/>
              </a:ext>
            </a:extLst>
          </p:cNvPr>
          <p:cNvSpPr>
            <a:spLocks noGrp="1"/>
          </p:cNvSpPr>
          <p:nvPr>
            <p:ph type="title"/>
          </p:nvPr>
        </p:nvSpPr>
        <p:spPr/>
        <p:txBody>
          <a:bodyPr/>
          <a:lstStyle/>
          <a:p>
            <a:r>
              <a:rPr lang="en-US"/>
              <a:t>Click to edit Master title style</a:t>
            </a:r>
            <a:endParaRPr lang="en-NZ"/>
          </a:p>
        </p:txBody>
      </p:sp>
      <p:sp>
        <p:nvSpPr>
          <p:cNvPr id="3" name="Rectangle 2">
            <a:extLst>
              <a:ext uri="{FF2B5EF4-FFF2-40B4-BE49-F238E27FC236}">
                <a16:creationId xmlns:a16="http://schemas.microsoft.com/office/drawing/2014/main" id="{00D2A1A6-655E-5F85-B7EF-ED14597761B4}"/>
              </a:ext>
            </a:extLst>
          </p:cNvPr>
          <p:cNvSpPr/>
          <p:nvPr userDrawn="1"/>
        </p:nvSpPr>
        <p:spPr>
          <a:xfrm>
            <a:off x="0" y="6364586"/>
            <a:ext cx="9906000" cy="4934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era Pro"/>
              <a:ea typeface="+mn-ea"/>
              <a:cs typeface="+mn-cs"/>
            </a:endParaRPr>
          </a:p>
        </p:txBody>
      </p:sp>
    </p:spTree>
    <p:extLst>
      <p:ext uri="{BB962C8B-B14F-4D97-AF65-F5344CB8AC3E}">
        <p14:creationId xmlns:p14="http://schemas.microsoft.com/office/powerpoint/2010/main" val="5769865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OC - Quicksilver">
    <p:bg>
      <p:bgPr>
        <a:solidFill>
          <a:srgbClr val="A49E9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0441-6625-BCFE-BF17-F5E061051E5A}"/>
              </a:ext>
            </a:extLst>
          </p:cNvPr>
          <p:cNvSpPr>
            <a:spLocks noGrp="1"/>
          </p:cNvSpPr>
          <p:nvPr>
            <p:ph type="ctrTitle"/>
          </p:nvPr>
        </p:nvSpPr>
        <p:spPr>
          <a:xfrm>
            <a:off x="633600" y="248400"/>
            <a:ext cx="6140323" cy="1200154"/>
          </a:xfrm>
        </p:spPr>
        <p:txBody>
          <a:bodyPr lIns="0" tIns="0" rIns="0" bIns="0" anchor="ctr" anchorCtr="0">
            <a:normAutofit/>
          </a:bodyPr>
          <a:lstStyle>
            <a:lvl1pPr algn="l">
              <a:defRPr sz="4400">
                <a:solidFill>
                  <a:schemeClr val="bg1"/>
                </a:solidFill>
              </a:defRPr>
            </a:lvl1pPr>
          </a:lstStyle>
          <a:p>
            <a:r>
              <a:rPr lang="en-US"/>
              <a:t>Click to edit Master title style</a:t>
            </a:r>
            <a:endParaRPr lang="en-NZ"/>
          </a:p>
        </p:txBody>
      </p:sp>
      <p:pic>
        <p:nvPicPr>
          <p:cNvPr id="4" name="Picture 3">
            <a:extLst>
              <a:ext uri="{FF2B5EF4-FFF2-40B4-BE49-F238E27FC236}">
                <a16:creationId xmlns:a16="http://schemas.microsoft.com/office/drawing/2014/main" id="{AFB2D3FF-A7D7-360E-D024-6AF5E86A813F}"/>
              </a:ext>
            </a:extLst>
          </p:cNvPr>
          <p:cNvPicPr>
            <a:picLocks noChangeAspect="1"/>
          </p:cNvPicPr>
          <p:nvPr userDrawn="1"/>
        </p:nvPicPr>
        <p:blipFill rotWithShape="1">
          <a:blip r:embed="rId2">
            <a:alphaModFix amt="13000"/>
            <a:extLst>
              <a:ext uri="{28A0092B-C50C-407E-A947-70E740481C1C}">
                <a14:useLocalDpi xmlns:a14="http://schemas.microsoft.com/office/drawing/2010/main" val="0"/>
              </a:ext>
            </a:extLst>
          </a:blip>
          <a:srcRect l="44033"/>
          <a:stretch/>
        </p:blipFill>
        <p:spPr>
          <a:xfrm flipH="1">
            <a:off x="7150338" y="967155"/>
            <a:ext cx="2755662" cy="4923690"/>
          </a:xfrm>
          <a:prstGeom prst="rect">
            <a:avLst/>
          </a:prstGeom>
        </p:spPr>
      </p:pic>
    </p:spTree>
    <p:extLst>
      <p:ext uri="{BB962C8B-B14F-4D97-AF65-F5344CB8AC3E}">
        <p14:creationId xmlns:p14="http://schemas.microsoft.com/office/powerpoint/2010/main" val="17242776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OC - Awa">
    <p:bg>
      <p:bgPr>
        <a:solidFill>
          <a:srgbClr val="436E7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0441-6625-BCFE-BF17-F5E061051E5A}"/>
              </a:ext>
            </a:extLst>
          </p:cNvPr>
          <p:cNvSpPr>
            <a:spLocks noGrp="1"/>
          </p:cNvSpPr>
          <p:nvPr>
            <p:ph type="ctrTitle"/>
          </p:nvPr>
        </p:nvSpPr>
        <p:spPr>
          <a:xfrm>
            <a:off x="633600" y="248400"/>
            <a:ext cx="6140323" cy="1200154"/>
          </a:xfrm>
        </p:spPr>
        <p:txBody>
          <a:bodyPr lIns="0" tIns="0" rIns="0" bIns="0" anchor="ctr" anchorCtr="0">
            <a:normAutofit/>
          </a:bodyPr>
          <a:lstStyle>
            <a:lvl1pPr algn="l">
              <a:defRPr sz="4400">
                <a:solidFill>
                  <a:schemeClr val="bg1"/>
                </a:solidFill>
              </a:defRPr>
            </a:lvl1pPr>
          </a:lstStyle>
          <a:p>
            <a:r>
              <a:rPr lang="en-US"/>
              <a:t>Click to edit Master title style</a:t>
            </a:r>
            <a:endParaRPr lang="en-NZ"/>
          </a:p>
        </p:txBody>
      </p:sp>
      <p:pic>
        <p:nvPicPr>
          <p:cNvPr id="4" name="Picture 3">
            <a:extLst>
              <a:ext uri="{FF2B5EF4-FFF2-40B4-BE49-F238E27FC236}">
                <a16:creationId xmlns:a16="http://schemas.microsoft.com/office/drawing/2014/main" id="{AFB2D3FF-A7D7-360E-D024-6AF5E86A813F}"/>
              </a:ext>
            </a:extLst>
          </p:cNvPr>
          <p:cNvPicPr>
            <a:picLocks noChangeAspect="1"/>
          </p:cNvPicPr>
          <p:nvPr userDrawn="1"/>
        </p:nvPicPr>
        <p:blipFill rotWithShape="1">
          <a:blip r:embed="rId2">
            <a:alphaModFix amt="13000"/>
            <a:extLst>
              <a:ext uri="{28A0092B-C50C-407E-A947-70E740481C1C}">
                <a14:useLocalDpi xmlns:a14="http://schemas.microsoft.com/office/drawing/2010/main" val="0"/>
              </a:ext>
            </a:extLst>
          </a:blip>
          <a:srcRect l="44033"/>
          <a:stretch/>
        </p:blipFill>
        <p:spPr>
          <a:xfrm flipH="1">
            <a:off x="7150338" y="967155"/>
            <a:ext cx="2755662" cy="4923690"/>
          </a:xfrm>
          <a:prstGeom prst="rect">
            <a:avLst/>
          </a:prstGeom>
        </p:spPr>
      </p:pic>
    </p:spTree>
    <p:extLst>
      <p:ext uri="{BB962C8B-B14F-4D97-AF65-F5344CB8AC3E}">
        <p14:creationId xmlns:p14="http://schemas.microsoft.com/office/powerpoint/2010/main" val="37318018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Section break Pinatoro">
    <p:bg>
      <p:bgPr>
        <a:solidFill>
          <a:srgbClr val="549D9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0441-6625-BCFE-BF17-F5E061051E5A}"/>
              </a:ext>
            </a:extLst>
          </p:cNvPr>
          <p:cNvSpPr>
            <a:spLocks noGrp="1"/>
          </p:cNvSpPr>
          <p:nvPr>
            <p:ph type="ctrTitle"/>
          </p:nvPr>
        </p:nvSpPr>
        <p:spPr>
          <a:xfrm>
            <a:off x="1238251" y="2154458"/>
            <a:ext cx="5041251" cy="2387600"/>
          </a:xfrm>
        </p:spPr>
        <p:txBody>
          <a:bodyPr lIns="0" tIns="0" rIns="0" bIns="0" anchor="b">
            <a:normAutofit/>
          </a:bodyPr>
          <a:lstStyle>
            <a:lvl1pPr algn="l">
              <a:defRPr sz="4400">
                <a:solidFill>
                  <a:schemeClr val="bg1"/>
                </a:solidFill>
              </a:defRPr>
            </a:lvl1pPr>
          </a:lstStyle>
          <a:p>
            <a:r>
              <a:rPr lang="en-US"/>
              <a:t>Click to edit Master title style</a:t>
            </a:r>
            <a:endParaRPr lang="en-NZ"/>
          </a:p>
        </p:txBody>
      </p:sp>
      <p:sp>
        <p:nvSpPr>
          <p:cNvPr id="3" name="Subtitle 2">
            <a:extLst>
              <a:ext uri="{FF2B5EF4-FFF2-40B4-BE49-F238E27FC236}">
                <a16:creationId xmlns:a16="http://schemas.microsoft.com/office/drawing/2014/main" id="{EAA2ECEC-CA17-8B87-4916-7836525FABDA}"/>
              </a:ext>
            </a:extLst>
          </p:cNvPr>
          <p:cNvSpPr>
            <a:spLocks noGrp="1"/>
          </p:cNvSpPr>
          <p:nvPr>
            <p:ph type="subTitle" idx="1"/>
          </p:nvPr>
        </p:nvSpPr>
        <p:spPr>
          <a:xfrm>
            <a:off x="1238251" y="4634133"/>
            <a:ext cx="5041251" cy="915641"/>
          </a:xfrm>
        </p:spPr>
        <p:txBody>
          <a:bodyPr lIns="0" tIns="0" rIns="0" bIns="0">
            <a:normAutofit/>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pic>
        <p:nvPicPr>
          <p:cNvPr id="4" name="Picture 3">
            <a:extLst>
              <a:ext uri="{FF2B5EF4-FFF2-40B4-BE49-F238E27FC236}">
                <a16:creationId xmlns:a16="http://schemas.microsoft.com/office/drawing/2014/main" id="{834D64A1-3F7C-3B46-76B5-D8FE57B611D6}"/>
              </a:ext>
            </a:extLst>
          </p:cNvPr>
          <p:cNvPicPr>
            <a:picLocks noChangeAspect="1"/>
          </p:cNvPicPr>
          <p:nvPr userDrawn="1"/>
        </p:nvPicPr>
        <p:blipFill rotWithShape="1">
          <a:blip r:embed="rId2">
            <a:alphaModFix amt="13000"/>
            <a:extLst>
              <a:ext uri="{28A0092B-C50C-407E-A947-70E740481C1C}">
                <a14:useLocalDpi xmlns:a14="http://schemas.microsoft.com/office/drawing/2010/main" val="0"/>
              </a:ext>
            </a:extLst>
          </a:blip>
          <a:srcRect l="44033"/>
          <a:stretch/>
        </p:blipFill>
        <p:spPr>
          <a:xfrm flipH="1">
            <a:off x="7150338" y="967155"/>
            <a:ext cx="2755662" cy="4923690"/>
          </a:xfrm>
          <a:prstGeom prst="rect">
            <a:avLst/>
          </a:prstGeom>
        </p:spPr>
      </p:pic>
    </p:spTree>
    <p:extLst>
      <p:ext uri="{BB962C8B-B14F-4D97-AF65-F5344CB8AC3E}">
        <p14:creationId xmlns:p14="http://schemas.microsoft.com/office/powerpoint/2010/main" val="19066817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Section break Awa">
    <p:bg>
      <p:bgPr>
        <a:solidFill>
          <a:srgbClr val="436E7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0441-6625-BCFE-BF17-F5E061051E5A}"/>
              </a:ext>
            </a:extLst>
          </p:cNvPr>
          <p:cNvSpPr>
            <a:spLocks noGrp="1"/>
          </p:cNvSpPr>
          <p:nvPr>
            <p:ph type="ctrTitle"/>
          </p:nvPr>
        </p:nvSpPr>
        <p:spPr>
          <a:xfrm>
            <a:off x="1238251" y="2154458"/>
            <a:ext cx="5041251" cy="2387600"/>
          </a:xfrm>
        </p:spPr>
        <p:txBody>
          <a:bodyPr lIns="0" tIns="0" rIns="0" bIns="0" anchor="b">
            <a:normAutofit/>
          </a:bodyPr>
          <a:lstStyle>
            <a:lvl1pPr algn="l">
              <a:defRPr sz="4400">
                <a:solidFill>
                  <a:schemeClr val="bg1"/>
                </a:solidFill>
              </a:defRPr>
            </a:lvl1pPr>
          </a:lstStyle>
          <a:p>
            <a:r>
              <a:rPr lang="en-US"/>
              <a:t>Click to edit Master title style</a:t>
            </a:r>
            <a:endParaRPr lang="en-NZ"/>
          </a:p>
        </p:txBody>
      </p:sp>
      <p:sp>
        <p:nvSpPr>
          <p:cNvPr id="3" name="Subtitle 2">
            <a:extLst>
              <a:ext uri="{FF2B5EF4-FFF2-40B4-BE49-F238E27FC236}">
                <a16:creationId xmlns:a16="http://schemas.microsoft.com/office/drawing/2014/main" id="{EAA2ECEC-CA17-8B87-4916-7836525FABDA}"/>
              </a:ext>
            </a:extLst>
          </p:cNvPr>
          <p:cNvSpPr>
            <a:spLocks noGrp="1"/>
          </p:cNvSpPr>
          <p:nvPr>
            <p:ph type="subTitle" idx="1"/>
          </p:nvPr>
        </p:nvSpPr>
        <p:spPr>
          <a:xfrm>
            <a:off x="1238251" y="4634133"/>
            <a:ext cx="5041251" cy="915641"/>
          </a:xfrm>
        </p:spPr>
        <p:txBody>
          <a:bodyPr lIns="0" tIns="0" rIns="0" bIns="0">
            <a:normAutofit/>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pic>
        <p:nvPicPr>
          <p:cNvPr id="4" name="Picture 3">
            <a:extLst>
              <a:ext uri="{FF2B5EF4-FFF2-40B4-BE49-F238E27FC236}">
                <a16:creationId xmlns:a16="http://schemas.microsoft.com/office/drawing/2014/main" id="{7A022C11-41D5-6393-66E2-EB21D3B3C478}"/>
              </a:ext>
            </a:extLst>
          </p:cNvPr>
          <p:cNvPicPr>
            <a:picLocks noChangeAspect="1"/>
          </p:cNvPicPr>
          <p:nvPr userDrawn="1"/>
        </p:nvPicPr>
        <p:blipFill rotWithShape="1">
          <a:blip r:embed="rId2">
            <a:alphaModFix amt="13000"/>
            <a:extLst>
              <a:ext uri="{28A0092B-C50C-407E-A947-70E740481C1C}">
                <a14:useLocalDpi xmlns:a14="http://schemas.microsoft.com/office/drawing/2010/main" val="0"/>
              </a:ext>
            </a:extLst>
          </a:blip>
          <a:srcRect l="44033"/>
          <a:stretch/>
        </p:blipFill>
        <p:spPr>
          <a:xfrm flipH="1">
            <a:off x="7150338" y="967155"/>
            <a:ext cx="2755662" cy="4923690"/>
          </a:xfrm>
          <a:prstGeom prst="rect">
            <a:avLst/>
          </a:prstGeom>
        </p:spPr>
      </p:pic>
    </p:spTree>
    <p:extLst>
      <p:ext uri="{BB962C8B-B14F-4D97-AF65-F5344CB8AC3E}">
        <p14:creationId xmlns:p14="http://schemas.microsoft.com/office/powerpoint/2010/main" val="19755253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Section break Quicksilver">
    <p:bg>
      <p:bgPr>
        <a:solidFill>
          <a:srgbClr val="A49E9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0441-6625-BCFE-BF17-F5E061051E5A}"/>
              </a:ext>
            </a:extLst>
          </p:cNvPr>
          <p:cNvSpPr>
            <a:spLocks noGrp="1"/>
          </p:cNvSpPr>
          <p:nvPr>
            <p:ph type="ctrTitle"/>
          </p:nvPr>
        </p:nvSpPr>
        <p:spPr>
          <a:xfrm>
            <a:off x="1238251" y="2154458"/>
            <a:ext cx="5041251" cy="2387600"/>
          </a:xfrm>
        </p:spPr>
        <p:txBody>
          <a:bodyPr lIns="0" tIns="0" rIns="0" bIns="0" anchor="b">
            <a:normAutofit/>
          </a:bodyPr>
          <a:lstStyle>
            <a:lvl1pPr algn="l">
              <a:defRPr sz="4400">
                <a:solidFill>
                  <a:schemeClr val="bg1"/>
                </a:solidFill>
              </a:defRPr>
            </a:lvl1pPr>
          </a:lstStyle>
          <a:p>
            <a:r>
              <a:rPr lang="en-US"/>
              <a:t>Click to edit Master title style</a:t>
            </a:r>
            <a:endParaRPr lang="en-NZ"/>
          </a:p>
        </p:txBody>
      </p:sp>
      <p:sp>
        <p:nvSpPr>
          <p:cNvPr id="3" name="Subtitle 2">
            <a:extLst>
              <a:ext uri="{FF2B5EF4-FFF2-40B4-BE49-F238E27FC236}">
                <a16:creationId xmlns:a16="http://schemas.microsoft.com/office/drawing/2014/main" id="{EAA2ECEC-CA17-8B87-4916-7836525FABDA}"/>
              </a:ext>
            </a:extLst>
          </p:cNvPr>
          <p:cNvSpPr>
            <a:spLocks noGrp="1"/>
          </p:cNvSpPr>
          <p:nvPr>
            <p:ph type="subTitle" idx="1"/>
          </p:nvPr>
        </p:nvSpPr>
        <p:spPr>
          <a:xfrm>
            <a:off x="1238251" y="4634133"/>
            <a:ext cx="5041251" cy="915641"/>
          </a:xfrm>
        </p:spPr>
        <p:txBody>
          <a:bodyPr lIns="0" tIns="0" rIns="0" bIns="0">
            <a:normAutofit/>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pic>
        <p:nvPicPr>
          <p:cNvPr id="4" name="Picture 3">
            <a:extLst>
              <a:ext uri="{FF2B5EF4-FFF2-40B4-BE49-F238E27FC236}">
                <a16:creationId xmlns:a16="http://schemas.microsoft.com/office/drawing/2014/main" id="{AFB2D3FF-A7D7-360E-D024-6AF5E86A813F}"/>
              </a:ext>
            </a:extLst>
          </p:cNvPr>
          <p:cNvPicPr>
            <a:picLocks noChangeAspect="1"/>
          </p:cNvPicPr>
          <p:nvPr userDrawn="1"/>
        </p:nvPicPr>
        <p:blipFill rotWithShape="1">
          <a:blip r:embed="rId2">
            <a:alphaModFix amt="13000"/>
            <a:extLst>
              <a:ext uri="{28A0092B-C50C-407E-A947-70E740481C1C}">
                <a14:useLocalDpi xmlns:a14="http://schemas.microsoft.com/office/drawing/2010/main" val="0"/>
              </a:ext>
            </a:extLst>
          </a:blip>
          <a:srcRect l="44033"/>
          <a:stretch/>
        </p:blipFill>
        <p:spPr>
          <a:xfrm flipH="1">
            <a:off x="7150338" y="967155"/>
            <a:ext cx="2755662" cy="4923690"/>
          </a:xfrm>
          <a:prstGeom prst="rect">
            <a:avLst/>
          </a:prstGeom>
        </p:spPr>
      </p:pic>
    </p:spTree>
    <p:extLst>
      <p:ext uri="{BB962C8B-B14F-4D97-AF65-F5344CB8AC3E}">
        <p14:creationId xmlns:p14="http://schemas.microsoft.com/office/powerpoint/2010/main" val="25257445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Section break Old Rose">
    <p:bg>
      <p:bgPr>
        <a:solidFill>
          <a:srgbClr val="C9737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0441-6625-BCFE-BF17-F5E061051E5A}"/>
              </a:ext>
            </a:extLst>
          </p:cNvPr>
          <p:cNvSpPr>
            <a:spLocks noGrp="1"/>
          </p:cNvSpPr>
          <p:nvPr>
            <p:ph type="ctrTitle"/>
          </p:nvPr>
        </p:nvSpPr>
        <p:spPr>
          <a:xfrm>
            <a:off x="1238251" y="2154458"/>
            <a:ext cx="5041251" cy="2387600"/>
          </a:xfrm>
        </p:spPr>
        <p:txBody>
          <a:bodyPr lIns="0" tIns="0" rIns="0" bIns="0" anchor="b">
            <a:normAutofit/>
          </a:bodyPr>
          <a:lstStyle>
            <a:lvl1pPr algn="l">
              <a:defRPr sz="4400">
                <a:solidFill>
                  <a:schemeClr val="bg1"/>
                </a:solidFill>
              </a:defRPr>
            </a:lvl1pPr>
          </a:lstStyle>
          <a:p>
            <a:r>
              <a:rPr lang="en-US"/>
              <a:t>Click to edit Master title style</a:t>
            </a:r>
            <a:endParaRPr lang="en-NZ"/>
          </a:p>
        </p:txBody>
      </p:sp>
      <p:sp>
        <p:nvSpPr>
          <p:cNvPr id="3" name="Subtitle 2">
            <a:extLst>
              <a:ext uri="{FF2B5EF4-FFF2-40B4-BE49-F238E27FC236}">
                <a16:creationId xmlns:a16="http://schemas.microsoft.com/office/drawing/2014/main" id="{EAA2ECEC-CA17-8B87-4916-7836525FABDA}"/>
              </a:ext>
            </a:extLst>
          </p:cNvPr>
          <p:cNvSpPr>
            <a:spLocks noGrp="1"/>
          </p:cNvSpPr>
          <p:nvPr>
            <p:ph type="subTitle" idx="1"/>
          </p:nvPr>
        </p:nvSpPr>
        <p:spPr>
          <a:xfrm>
            <a:off x="1238251" y="4634133"/>
            <a:ext cx="5041251" cy="915641"/>
          </a:xfrm>
        </p:spPr>
        <p:txBody>
          <a:bodyPr lIns="0" tIns="0" rIns="0" bIns="0">
            <a:normAutofit/>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pic>
        <p:nvPicPr>
          <p:cNvPr id="4" name="Picture 3">
            <a:extLst>
              <a:ext uri="{FF2B5EF4-FFF2-40B4-BE49-F238E27FC236}">
                <a16:creationId xmlns:a16="http://schemas.microsoft.com/office/drawing/2014/main" id="{B53FD908-AE77-FEC1-26EE-B408BE89D9DE}"/>
              </a:ext>
            </a:extLst>
          </p:cNvPr>
          <p:cNvPicPr>
            <a:picLocks noChangeAspect="1"/>
          </p:cNvPicPr>
          <p:nvPr userDrawn="1"/>
        </p:nvPicPr>
        <p:blipFill rotWithShape="1">
          <a:blip r:embed="rId2">
            <a:alphaModFix amt="13000"/>
            <a:extLst>
              <a:ext uri="{28A0092B-C50C-407E-A947-70E740481C1C}">
                <a14:useLocalDpi xmlns:a14="http://schemas.microsoft.com/office/drawing/2010/main" val="0"/>
              </a:ext>
            </a:extLst>
          </a:blip>
          <a:srcRect l="44033"/>
          <a:stretch/>
        </p:blipFill>
        <p:spPr>
          <a:xfrm flipH="1">
            <a:off x="7150338" y="967155"/>
            <a:ext cx="2755662" cy="4923690"/>
          </a:xfrm>
          <a:prstGeom prst="rect">
            <a:avLst/>
          </a:prstGeom>
        </p:spPr>
      </p:pic>
    </p:spTree>
    <p:extLst>
      <p:ext uri="{BB962C8B-B14F-4D97-AF65-F5344CB8AC3E}">
        <p14:creationId xmlns:p14="http://schemas.microsoft.com/office/powerpoint/2010/main" val="38251535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Section break Pohutakawa">
    <p:bg>
      <p:bgPr>
        <a:solidFill>
          <a:srgbClr val="A6154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0441-6625-BCFE-BF17-F5E061051E5A}"/>
              </a:ext>
            </a:extLst>
          </p:cNvPr>
          <p:cNvSpPr>
            <a:spLocks noGrp="1"/>
          </p:cNvSpPr>
          <p:nvPr>
            <p:ph type="ctrTitle"/>
          </p:nvPr>
        </p:nvSpPr>
        <p:spPr>
          <a:xfrm>
            <a:off x="1238251" y="2154458"/>
            <a:ext cx="5041251" cy="2387600"/>
          </a:xfrm>
        </p:spPr>
        <p:txBody>
          <a:bodyPr lIns="0" tIns="0" rIns="0" bIns="0" anchor="b">
            <a:normAutofit/>
          </a:bodyPr>
          <a:lstStyle>
            <a:lvl1pPr algn="l">
              <a:defRPr sz="4400">
                <a:solidFill>
                  <a:schemeClr val="bg1"/>
                </a:solidFill>
              </a:defRPr>
            </a:lvl1pPr>
          </a:lstStyle>
          <a:p>
            <a:r>
              <a:rPr lang="en-US"/>
              <a:t>Click to edit Master title style</a:t>
            </a:r>
            <a:endParaRPr lang="en-NZ"/>
          </a:p>
        </p:txBody>
      </p:sp>
      <p:sp>
        <p:nvSpPr>
          <p:cNvPr id="3" name="Subtitle 2">
            <a:extLst>
              <a:ext uri="{FF2B5EF4-FFF2-40B4-BE49-F238E27FC236}">
                <a16:creationId xmlns:a16="http://schemas.microsoft.com/office/drawing/2014/main" id="{EAA2ECEC-CA17-8B87-4916-7836525FABDA}"/>
              </a:ext>
            </a:extLst>
          </p:cNvPr>
          <p:cNvSpPr>
            <a:spLocks noGrp="1"/>
          </p:cNvSpPr>
          <p:nvPr>
            <p:ph type="subTitle" idx="1"/>
          </p:nvPr>
        </p:nvSpPr>
        <p:spPr>
          <a:xfrm>
            <a:off x="1238251" y="4634133"/>
            <a:ext cx="5041251" cy="915641"/>
          </a:xfrm>
        </p:spPr>
        <p:txBody>
          <a:bodyPr lIns="0" tIns="0" rIns="0" bIns="0">
            <a:normAutofit/>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pic>
        <p:nvPicPr>
          <p:cNvPr id="4" name="Picture 3">
            <a:extLst>
              <a:ext uri="{FF2B5EF4-FFF2-40B4-BE49-F238E27FC236}">
                <a16:creationId xmlns:a16="http://schemas.microsoft.com/office/drawing/2014/main" id="{DA0D1046-A875-F23C-24AD-037191A57F02}"/>
              </a:ext>
            </a:extLst>
          </p:cNvPr>
          <p:cNvPicPr>
            <a:picLocks noChangeAspect="1"/>
          </p:cNvPicPr>
          <p:nvPr userDrawn="1"/>
        </p:nvPicPr>
        <p:blipFill rotWithShape="1">
          <a:blip r:embed="rId2">
            <a:alphaModFix amt="13000"/>
            <a:extLst>
              <a:ext uri="{28A0092B-C50C-407E-A947-70E740481C1C}">
                <a14:useLocalDpi xmlns:a14="http://schemas.microsoft.com/office/drawing/2010/main" val="0"/>
              </a:ext>
            </a:extLst>
          </a:blip>
          <a:srcRect l="44033"/>
          <a:stretch/>
        </p:blipFill>
        <p:spPr>
          <a:xfrm flipH="1">
            <a:off x="7150338" y="967155"/>
            <a:ext cx="2755662" cy="4923690"/>
          </a:xfrm>
          <a:prstGeom prst="rect">
            <a:avLst/>
          </a:prstGeom>
        </p:spPr>
      </p:pic>
    </p:spTree>
    <p:extLst>
      <p:ext uri="{BB962C8B-B14F-4D97-AF65-F5344CB8AC3E}">
        <p14:creationId xmlns:p14="http://schemas.microsoft.com/office/powerpoint/2010/main" val="22771326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Section break Mānuka">
    <p:bg>
      <p:bgPr>
        <a:solidFill>
          <a:srgbClr val="6D2A4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0441-6625-BCFE-BF17-F5E061051E5A}"/>
              </a:ext>
            </a:extLst>
          </p:cNvPr>
          <p:cNvSpPr>
            <a:spLocks noGrp="1"/>
          </p:cNvSpPr>
          <p:nvPr>
            <p:ph type="ctrTitle"/>
          </p:nvPr>
        </p:nvSpPr>
        <p:spPr>
          <a:xfrm>
            <a:off x="1238251" y="2154458"/>
            <a:ext cx="5041251" cy="2387600"/>
          </a:xfrm>
        </p:spPr>
        <p:txBody>
          <a:bodyPr lIns="0" tIns="0" rIns="0" bIns="0" anchor="b">
            <a:normAutofit/>
          </a:bodyPr>
          <a:lstStyle>
            <a:lvl1pPr algn="l">
              <a:defRPr sz="4400">
                <a:solidFill>
                  <a:schemeClr val="bg1"/>
                </a:solidFill>
              </a:defRPr>
            </a:lvl1pPr>
          </a:lstStyle>
          <a:p>
            <a:r>
              <a:rPr lang="en-US"/>
              <a:t>Click to edit Master title style</a:t>
            </a:r>
            <a:endParaRPr lang="en-NZ"/>
          </a:p>
        </p:txBody>
      </p:sp>
      <p:sp>
        <p:nvSpPr>
          <p:cNvPr id="3" name="Subtitle 2">
            <a:extLst>
              <a:ext uri="{FF2B5EF4-FFF2-40B4-BE49-F238E27FC236}">
                <a16:creationId xmlns:a16="http://schemas.microsoft.com/office/drawing/2014/main" id="{EAA2ECEC-CA17-8B87-4916-7836525FABDA}"/>
              </a:ext>
            </a:extLst>
          </p:cNvPr>
          <p:cNvSpPr>
            <a:spLocks noGrp="1"/>
          </p:cNvSpPr>
          <p:nvPr>
            <p:ph type="subTitle" idx="1"/>
          </p:nvPr>
        </p:nvSpPr>
        <p:spPr>
          <a:xfrm>
            <a:off x="1238251" y="4634133"/>
            <a:ext cx="5041251" cy="915641"/>
          </a:xfrm>
        </p:spPr>
        <p:txBody>
          <a:bodyPr lIns="0" tIns="0" rIns="0" bIns="0">
            <a:normAutofit/>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pic>
        <p:nvPicPr>
          <p:cNvPr id="4" name="Picture 3">
            <a:extLst>
              <a:ext uri="{FF2B5EF4-FFF2-40B4-BE49-F238E27FC236}">
                <a16:creationId xmlns:a16="http://schemas.microsoft.com/office/drawing/2014/main" id="{DA0D1046-A875-F23C-24AD-037191A57F02}"/>
              </a:ext>
            </a:extLst>
          </p:cNvPr>
          <p:cNvPicPr>
            <a:picLocks noChangeAspect="1"/>
          </p:cNvPicPr>
          <p:nvPr userDrawn="1"/>
        </p:nvPicPr>
        <p:blipFill rotWithShape="1">
          <a:blip r:embed="rId2">
            <a:alphaModFix amt="13000"/>
            <a:extLst>
              <a:ext uri="{28A0092B-C50C-407E-A947-70E740481C1C}">
                <a14:useLocalDpi xmlns:a14="http://schemas.microsoft.com/office/drawing/2010/main" val="0"/>
              </a:ext>
            </a:extLst>
          </a:blip>
          <a:srcRect l="44033"/>
          <a:stretch/>
        </p:blipFill>
        <p:spPr>
          <a:xfrm flipH="1">
            <a:off x="7150338" y="967155"/>
            <a:ext cx="2755662" cy="4923690"/>
          </a:xfrm>
          <a:prstGeom prst="rect">
            <a:avLst/>
          </a:prstGeom>
        </p:spPr>
      </p:pic>
    </p:spTree>
    <p:extLst>
      <p:ext uri="{BB962C8B-B14F-4D97-AF65-F5344CB8AC3E}">
        <p14:creationId xmlns:p14="http://schemas.microsoft.com/office/powerpoint/2010/main" val="15083917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Section break Anthracite">
    <p:bg>
      <p:bgPr>
        <a:solidFill>
          <a:srgbClr val="333F48"/>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1426357-6DF3-60D2-3702-6EFB4392CFF1}"/>
              </a:ext>
            </a:extLst>
          </p:cNvPr>
          <p:cNvPicPr>
            <a:picLocks noChangeAspect="1"/>
          </p:cNvPicPr>
          <p:nvPr userDrawn="1"/>
        </p:nvPicPr>
        <p:blipFill rotWithShape="1">
          <a:blip r:embed="rId2">
            <a:alphaModFix amt="13000"/>
            <a:extLst>
              <a:ext uri="{28A0092B-C50C-407E-A947-70E740481C1C}">
                <a14:useLocalDpi xmlns:a14="http://schemas.microsoft.com/office/drawing/2010/main" val="0"/>
              </a:ext>
            </a:extLst>
          </a:blip>
          <a:srcRect l="44033"/>
          <a:stretch/>
        </p:blipFill>
        <p:spPr>
          <a:xfrm flipH="1">
            <a:off x="7150338" y="967155"/>
            <a:ext cx="2755662" cy="4923690"/>
          </a:xfrm>
          <a:prstGeom prst="rect">
            <a:avLst/>
          </a:prstGeom>
        </p:spPr>
      </p:pic>
      <p:sp>
        <p:nvSpPr>
          <p:cNvPr id="2" name="Title 1">
            <a:extLst>
              <a:ext uri="{FF2B5EF4-FFF2-40B4-BE49-F238E27FC236}">
                <a16:creationId xmlns:a16="http://schemas.microsoft.com/office/drawing/2014/main" id="{F8B50441-6625-BCFE-BF17-F5E061051E5A}"/>
              </a:ext>
            </a:extLst>
          </p:cNvPr>
          <p:cNvSpPr>
            <a:spLocks noGrp="1"/>
          </p:cNvSpPr>
          <p:nvPr>
            <p:ph type="ctrTitle"/>
          </p:nvPr>
        </p:nvSpPr>
        <p:spPr>
          <a:xfrm>
            <a:off x="1238251" y="2154458"/>
            <a:ext cx="5041251" cy="2387600"/>
          </a:xfrm>
        </p:spPr>
        <p:txBody>
          <a:bodyPr lIns="0" tIns="0" rIns="0" bIns="0" anchor="b">
            <a:normAutofit/>
          </a:bodyPr>
          <a:lstStyle>
            <a:lvl1pPr algn="l">
              <a:defRPr sz="4400">
                <a:solidFill>
                  <a:schemeClr val="bg1"/>
                </a:solidFill>
              </a:defRPr>
            </a:lvl1pPr>
          </a:lstStyle>
          <a:p>
            <a:r>
              <a:rPr lang="en-US"/>
              <a:t>Click to edit Master title style</a:t>
            </a:r>
            <a:endParaRPr lang="en-NZ"/>
          </a:p>
        </p:txBody>
      </p:sp>
      <p:sp>
        <p:nvSpPr>
          <p:cNvPr id="3" name="Subtitle 2">
            <a:extLst>
              <a:ext uri="{FF2B5EF4-FFF2-40B4-BE49-F238E27FC236}">
                <a16:creationId xmlns:a16="http://schemas.microsoft.com/office/drawing/2014/main" id="{EAA2ECEC-CA17-8B87-4916-7836525FABDA}"/>
              </a:ext>
            </a:extLst>
          </p:cNvPr>
          <p:cNvSpPr>
            <a:spLocks noGrp="1"/>
          </p:cNvSpPr>
          <p:nvPr>
            <p:ph type="subTitle" idx="1"/>
          </p:nvPr>
        </p:nvSpPr>
        <p:spPr>
          <a:xfrm>
            <a:off x="1238251" y="4634133"/>
            <a:ext cx="5041251" cy="915641"/>
          </a:xfrm>
        </p:spPr>
        <p:txBody>
          <a:bodyPr lIns="0" tIns="0" rIns="0" bIns="0">
            <a:normAutofit/>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Tree>
    <p:extLst>
      <p:ext uri="{BB962C8B-B14F-4D97-AF65-F5344CB8AC3E}">
        <p14:creationId xmlns:p14="http://schemas.microsoft.com/office/powerpoint/2010/main" val="3571234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column no intro gre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D8C83B-0E5D-467F-7CC1-BE01D3842D58}"/>
              </a:ext>
            </a:extLst>
          </p:cNvPr>
          <p:cNvSpPr/>
          <p:nvPr userDrawn="1"/>
        </p:nvSpPr>
        <p:spPr>
          <a:xfrm>
            <a:off x="0" y="-1"/>
            <a:ext cx="9906000" cy="6318001"/>
          </a:xfrm>
          <a:prstGeom prst="rect">
            <a:avLst/>
          </a:prstGeom>
          <a:gradFill>
            <a:gsLst>
              <a:gs pos="88000">
                <a:schemeClr val="bg2">
                  <a:alpha val="0"/>
                </a:schemeClr>
              </a:gs>
              <a:gs pos="0">
                <a:schemeClr val="bg2"/>
              </a:gs>
              <a:gs pos="37000">
                <a:schemeClr val="bg2"/>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32"/>
          </a:p>
        </p:txBody>
      </p:sp>
      <p:sp>
        <p:nvSpPr>
          <p:cNvPr id="9" name="Slide Number Placeholder 5">
            <a:extLst>
              <a:ext uri="{FF2B5EF4-FFF2-40B4-BE49-F238E27FC236}">
                <a16:creationId xmlns:a16="http://schemas.microsoft.com/office/drawing/2014/main" id="{8A1DE420-6C15-3C0B-E518-08547B3F0D55}"/>
              </a:ext>
            </a:extLst>
          </p:cNvPr>
          <p:cNvSpPr>
            <a:spLocks noGrp="1"/>
          </p:cNvSpPr>
          <p:nvPr>
            <p:ph type="sldNum" sz="quarter" idx="4"/>
          </p:nvPr>
        </p:nvSpPr>
        <p:spPr>
          <a:xfrm>
            <a:off x="9362926" y="6516000"/>
            <a:ext cx="238028" cy="144000"/>
          </a:xfrm>
          <a:prstGeom prst="rect">
            <a:avLst/>
          </a:prstGeom>
        </p:spPr>
        <p:txBody>
          <a:bodyPr vert="horz" wrap="square" lIns="0" tIns="0" rIns="0" bIns="0" rtlCol="0" anchor="ctr">
            <a:noAutofit/>
          </a:bodyPr>
          <a:lstStyle>
            <a:lvl1pPr algn="l">
              <a:defRPr sz="800" b="1">
                <a:solidFill>
                  <a:schemeClr val="bg1">
                    <a:lumMod val="50000"/>
                  </a:schemeClr>
                </a:solidFill>
              </a:defRPr>
            </a:lvl1pPr>
          </a:lstStyle>
          <a:p>
            <a:fld id="{5AEC89D8-36C3-40BD-BBB3-9AD7F891C9FD}" type="slidenum">
              <a:rPr lang="en-NL"/>
              <a:pPr/>
              <a:t>‹#›</a:t>
            </a:fld>
            <a:endParaRPr lang="en-NL"/>
          </a:p>
        </p:txBody>
      </p:sp>
      <p:sp>
        <p:nvSpPr>
          <p:cNvPr id="12" name="Title Placeholder 1">
            <a:extLst>
              <a:ext uri="{FF2B5EF4-FFF2-40B4-BE49-F238E27FC236}">
                <a16:creationId xmlns:a16="http://schemas.microsoft.com/office/drawing/2014/main" id="{7D89C09D-CA51-34F1-43D9-76EE27D6117A}"/>
              </a:ext>
            </a:extLst>
          </p:cNvPr>
          <p:cNvSpPr>
            <a:spLocks noGrp="1"/>
          </p:cNvSpPr>
          <p:nvPr>
            <p:ph type="title"/>
          </p:nvPr>
        </p:nvSpPr>
        <p:spPr>
          <a:xfrm>
            <a:off x="633000" y="212760"/>
            <a:ext cx="8640000" cy="1080000"/>
          </a:xfrm>
          <a:prstGeom prst="rect">
            <a:avLst/>
          </a:prstGeom>
        </p:spPr>
        <p:txBody>
          <a:bodyPr vert="horz" lIns="0" tIns="0" rIns="0" bIns="0" rtlCol="0" anchor="ctr">
            <a:normAutofit/>
          </a:bodyPr>
          <a:lstStyle>
            <a:lvl1pPr>
              <a:defRPr>
                <a:solidFill>
                  <a:srgbClr val="333F48"/>
                </a:solidFill>
              </a:defRPr>
            </a:lvl1pPr>
          </a:lstStyle>
          <a:p>
            <a:r>
              <a:rPr lang="en-US"/>
              <a:t>Click to edit Master title style</a:t>
            </a:r>
          </a:p>
        </p:txBody>
      </p:sp>
      <p:sp>
        <p:nvSpPr>
          <p:cNvPr id="13" name="Text Placeholder 2">
            <a:extLst>
              <a:ext uri="{FF2B5EF4-FFF2-40B4-BE49-F238E27FC236}">
                <a16:creationId xmlns:a16="http://schemas.microsoft.com/office/drawing/2014/main" id="{45964533-9C8F-0F4C-DA16-C4D4E501EEEA}"/>
              </a:ext>
            </a:extLst>
          </p:cNvPr>
          <p:cNvSpPr>
            <a:spLocks noGrp="1"/>
          </p:cNvSpPr>
          <p:nvPr>
            <p:ph idx="1"/>
          </p:nvPr>
        </p:nvSpPr>
        <p:spPr>
          <a:xfrm>
            <a:off x="633000" y="1292760"/>
            <a:ext cx="8640000" cy="4735140"/>
          </a:xfrm>
          <a:prstGeom prst="rect">
            <a:avLst/>
          </a:prstGeom>
        </p:spPr>
        <p:txBody>
          <a:bodyPr vert="horz" lIns="0" tIns="0" rIns="0" bIns="0" numCol="3" spcCol="252000" rtlCol="0">
            <a:noAutofit/>
          </a:bodyPr>
          <a:lstStyle>
            <a:lvl1pPr>
              <a:lnSpc>
                <a:spcPts val="1300"/>
              </a:lnSpc>
              <a:defRPr/>
            </a:lvl1pPr>
          </a:lstStyle>
          <a:p>
            <a:pPr lvl="0"/>
            <a:r>
              <a:rPr lang="en-US"/>
              <a:t>Click to edit Master text styles</a:t>
            </a:r>
          </a:p>
          <a:p>
            <a:pPr lvl="1"/>
            <a:r>
              <a:rPr lang="en-US"/>
              <a:t>Second level (heading 2 style)</a:t>
            </a:r>
          </a:p>
          <a:p>
            <a:pPr lvl="2"/>
            <a:r>
              <a:rPr lang="en-US"/>
              <a:t>Third level (heading 1 style)</a:t>
            </a:r>
          </a:p>
          <a:p>
            <a:pPr lvl="3"/>
            <a:r>
              <a:rPr lang="en-US"/>
              <a:t>Fourth level</a:t>
            </a:r>
          </a:p>
          <a:p>
            <a:pPr lvl="4"/>
            <a:r>
              <a:rPr lang="en-US"/>
              <a:t>Fifth level</a:t>
            </a:r>
          </a:p>
        </p:txBody>
      </p:sp>
    </p:spTree>
    <p:extLst>
      <p:ext uri="{BB962C8B-B14F-4D97-AF65-F5344CB8AC3E}">
        <p14:creationId xmlns:p14="http://schemas.microsoft.com/office/powerpoint/2010/main" val="8932590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Back page whit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40EEBA-6896-0786-3F64-7E132189DDC0}"/>
              </a:ext>
            </a:extLst>
          </p:cNvPr>
          <p:cNvSpPr txBox="1"/>
          <p:nvPr userDrawn="1"/>
        </p:nvSpPr>
        <p:spPr>
          <a:xfrm>
            <a:off x="1847849" y="5200650"/>
            <a:ext cx="6905625" cy="912558"/>
          </a:xfrm>
          <a:prstGeom prst="rect">
            <a:avLst/>
          </a:prstGeom>
          <a:noFill/>
        </p:spPr>
        <p:txBody>
          <a:bodyPr wrap="square" rtlCol="0">
            <a:spAutoFit/>
          </a:bodyPr>
          <a:lstStyle/>
          <a:p>
            <a:pPr>
              <a:lnSpc>
                <a:spcPts val="1300"/>
              </a:lnSpc>
            </a:pPr>
            <a:r>
              <a:rPr lang="en-NZ" sz="900" b="1">
                <a:solidFill>
                  <a:schemeClr val="tx1"/>
                </a:solidFill>
              </a:rPr>
              <a:t>Wellington</a:t>
            </a:r>
            <a:r>
              <a:rPr lang="en-NZ" sz="900">
                <a:solidFill>
                  <a:schemeClr val="tx1"/>
                </a:solidFill>
              </a:rPr>
              <a:t> T +64 4 499 6130</a:t>
            </a:r>
          </a:p>
          <a:p>
            <a:pPr>
              <a:lnSpc>
                <a:spcPts val="1300"/>
              </a:lnSpc>
            </a:pPr>
            <a:r>
              <a:rPr lang="en-NZ" sz="900">
                <a:solidFill>
                  <a:schemeClr val="tx1"/>
                </a:solidFill>
              </a:rPr>
              <a:t>Level 1, City Chambers, </a:t>
            </a:r>
            <a:r>
              <a:rPr lang="en-NZ" sz="900" err="1">
                <a:solidFill>
                  <a:schemeClr val="tx1"/>
                </a:solidFill>
              </a:rPr>
              <a:t>Cnr</a:t>
            </a:r>
            <a:r>
              <a:rPr lang="en-NZ" sz="900">
                <a:solidFill>
                  <a:schemeClr val="tx1"/>
                </a:solidFill>
              </a:rPr>
              <a:t> Johnston and Featherston Streets, Wellington 6011, PO Box 5256, Wellington 6140, New Zealand</a:t>
            </a:r>
          </a:p>
          <a:p>
            <a:pPr>
              <a:lnSpc>
                <a:spcPts val="1300"/>
              </a:lnSpc>
            </a:pPr>
            <a:r>
              <a:rPr lang="en-NZ" sz="900" b="1">
                <a:solidFill>
                  <a:schemeClr val="tx1"/>
                </a:solidFill>
              </a:rPr>
              <a:t>Auckland</a:t>
            </a:r>
            <a:r>
              <a:rPr lang="en-NZ" sz="900">
                <a:solidFill>
                  <a:schemeClr val="tx1"/>
                </a:solidFill>
              </a:rPr>
              <a:t> T +64 9 915 1360</a:t>
            </a:r>
          </a:p>
          <a:p>
            <a:pPr>
              <a:lnSpc>
                <a:spcPts val="1300"/>
              </a:lnSpc>
            </a:pPr>
            <a:r>
              <a:rPr lang="en-NZ" sz="900">
                <a:solidFill>
                  <a:schemeClr val="tx1"/>
                </a:solidFill>
              </a:rPr>
              <a:t>Level 16, 41 Shortland Street, Auckland 1010, New Zealand</a:t>
            </a:r>
          </a:p>
          <a:p>
            <a:pPr>
              <a:lnSpc>
                <a:spcPts val="1300"/>
              </a:lnSpc>
            </a:pPr>
            <a:r>
              <a:rPr lang="en-NZ" sz="900" b="1">
                <a:solidFill>
                  <a:schemeClr val="tx1"/>
                </a:solidFill>
              </a:rPr>
              <a:t>info@martinjenkins.co.nz     martinjenkins.co.nz</a:t>
            </a:r>
          </a:p>
        </p:txBody>
      </p:sp>
      <p:pic>
        <p:nvPicPr>
          <p:cNvPr id="3" name="Picture 2">
            <a:extLst>
              <a:ext uri="{FF2B5EF4-FFF2-40B4-BE49-F238E27FC236}">
                <a16:creationId xmlns:a16="http://schemas.microsoft.com/office/drawing/2014/main" id="{86EC2501-6337-E865-40B9-C02475ACF5B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894783" y="5253294"/>
            <a:ext cx="807269" cy="807269"/>
          </a:xfrm>
          <a:prstGeom prst="rect">
            <a:avLst/>
          </a:prstGeom>
        </p:spPr>
      </p:pic>
    </p:spTree>
    <p:extLst>
      <p:ext uri="{BB962C8B-B14F-4D97-AF65-F5344CB8AC3E}">
        <p14:creationId xmlns:p14="http://schemas.microsoft.com/office/powerpoint/2010/main" val="29230306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Back page Awa">
    <p:bg>
      <p:bgPr>
        <a:solidFill>
          <a:srgbClr val="436E73"/>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E8D2F01-2102-158C-10A1-DBCD9687B2F9}"/>
              </a:ext>
            </a:extLst>
          </p:cNvPr>
          <p:cNvSpPr txBox="1"/>
          <p:nvPr userDrawn="1"/>
        </p:nvSpPr>
        <p:spPr>
          <a:xfrm>
            <a:off x="1847849" y="5200650"/>
            <a:ext cx="6905625" cy="912558"/>
          </a:xfrm>
          <a:prstGeom prst="rect">
            <a:avLst/>
          </a:prstGeom>
          <a:noFill/>
        </p:spPr>
        <p:txBody>
          <a:bodyPr wrap="square" rtlCol="0">
            <a:spAutoFit/>
          </a:bodyPr>
          <a:lstStyle/>
          <a:p>
            <a:pPr>
              <a:lnSpc>
                <a:spcPts val="1300"/>
              </a:lnSpc>
            </a:pPr>
            <a:r>
              <a:rPr lang="en-NZ" sz="900" b="1">
                <a:solidFill>
                  <a:schemeClr val="bg1"/>
                </a:solidFill>
              </a:rPr>
              <a:t>Wellington</a:t>
            </a:r>
            <a:r>
              <a:rPr lang="en-NZ" sz="900">
                <a:solidFill>
                  <a:schemeClr val="bg1"/>
                </a:solidFill>
              </a:rPr>
              <a:t> T +64 4 499 6130</a:t>
            </a:r>
          </a:p>
          <a:p>
            <a:pPr>
              <a:lnSpc>
                <a:spcPts val="1300"/>
              </a:lnSpc>
            </a:pPr>
            <a:r>
              <a:rPr lang="en-NZ" sz="900">
                <a:solidFill>
                  <a:schemeClr val="bg1"/>
                </a:solidFill>
              </a:rPr>
              <a:t>Level 1, City Chambers, Cnr Johnston and Featherston Streets, Wellington 6011, PO Box 5256, Wellington 6140, New Zealand</a:t>
            </a:r>
          </a:p>
          <a:p>
            <a:pPr>
              <a:lnSpc>
                <a:spcPts val="1300"/>
              </a:lnSpc>
            </a:pPr>
            <a:r>
              <a:rPr lang="en-NZ" sz="900" b="1">
                <a:solidFill>
                  <a:schemeClr val="bg1"/>
                </a:solidFill>
              </a:rPr>
              <a:t>Auckland</a:t>
            </a:r>
            <a:r>
              <a:rPr lang="en-NZ" sz="900">
                <a:solidFill>
                  <a:schemeClr val="bg1"/>
                </a:solidFill>
              </a:rPr>
              <a:t> T +64 9 915 1360</a:t>
            </a:r>
          </a:p>
          <a:p>
            <a:pPr>
              <a:lnSpc>
                <a:spcPts val="1300"/>
              </a:lnSpc>
            </a:pPr>
            <a:r>
              <a:rPr lang="en-NZ" sz="900">
                <a:solidFill>
                  <a:schemeClr val="bg1"/>
                </a:solidFill>
              </a:rPr>
              <a:t>Level 16, 41 Shortland Street, Auckland 1010, New Zealand</a:t>
            </a:r>
          </a:p>
          <a:p>
            <a:pPr>
              <a:lnSpc>
                <a:spcPts val="1300"/>
              </a:lnSpc>
            </a:pPr>
            <a:r>
              <a:rPr lang="en-NZ" sz="900" b="1">
                <a:solidFill>
                  <a:schemeClr val="bg1"/>
                </a:solidFill>
              </a:rPr>
              <a:t>info@martinjenkins.co.nz     martinjenkins.co.nz</a:t>
            </a:r>
          </a:p>
        </p:txBody>
      </p:sp>
      <p:pic>
        <p:nvPicPr>
          <p:cNvPr id="4" name="Picture 3">
            <a:extLst>
              <a:ext uri="{FF2B5EF4-FFF2-40B4-BE49-F238E27FC236}">
                <a16:creationId xmlns:a16="http://schemas.microsoft.com/office/drawing/2014/main" id="{7BD6C6A3-7169-1122-F69A-61D654CF7D8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894783" y="5253294"/>
            <a:ext cx="807269" cy="807269"/>
          </a:xfrm>
          <a:prstGeom prst="rect">
            <a:avLst/>
          </a:prstGeom>
        </p:spPr>
      </p:pic>
    </p:spTree>
    <p:extLst>
      <p:ext uri="{BB962C8B-B14F-4D97-AF65-F5344CB8AC3E}">
        <p14:creationId xmlns:p14="http://schemas.microsoft.com/office/powerpoint/2010/main" val="20080094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Title and Logo -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B02DD-3364-97CA-1B1D-11ED5A800639}"/>
              </a:ext>
            </a:extLst>
          </p:cNvPr>
          <p:cNvSpPr>
            <a:spLocks noGrp="1"/>
          </p:cNvSpPr>
          <p:nvPr>
            <p:ph type="title"/>
          </p:nvPr>
        </p:nvSpPr>
        <p:spPr>
          <a:xfrm>
            <a:off x="681038" y="584886"/>
            <a:ext cx="8543925" cy="1105802"/>
          </a:xfrm>
          <a:prstGeom prst="rect">
            <a:avLst/>
          </a:prstGeom>
        </p:spPr>
        <p:txBody>
          <a:bodyPr anchor="t"/>
          <a:lstStyle>
            <a:lvl1pPr>
              <a:defRPr b="1" i="0">
                <a:solidFill>
                  <a:srgbClr val="333F48"/>
                </a:solidFill>
                <a:latin typeface="Cera PRO" pitchFamily="2" charset="0"/>
              </a:defRPr>
            </a:lvl1pPr>
          </a:lstStyle>
          <a:p>
            <a:r>
              <a:rPr lang="en-US"/>
              <a:t>Click to edit Master title style</a:t>
            </a:r>
            <a:endParaRPr lang="en-NZ"/>
          </a:p>
        </p:txBody>
      </p:sp>
      <p:sp>
        <p:nvSpPr>
          <p:cNvPr id="5" name="TextBox 4">
            <a:extLst>
              <a:ext uri="{FF2B5EF4-FFF2-40B4-BE49-F238E27FC236}">
                <a16:creationId xmlns:a16="http://schemas.microsoft.com/office/drawing/2014/main" id="{7D3CC9C4-96AE-5480-DCCF-197DB2F76F5A}"/>
              </a:ext>
            </a:extLst>
          </p:cNvPr>
          <p:cNvSpPr txBox="1"/>
          <p:nvPr userDrawn="1"/>
        </p:nvSpPr>
        <p:spPr>
          <a:xfrm rot="16200000">
            <a:off x="-327640" y="5299090"/>
            <a:ext cx="1344966" cy="217432"/>
          </a:xfrm>
          <a:prstGeom prst="rect">
            <a:avLst/>
          </a:prstGeom>
          <a:noFill/>
        </p:spPr>
        <p:txBody>
          <a:bodyPr wrap="square" rtlCol="0">
            <a:spAutoFit/>
          </a:bodyPr>
          <a:lstStyle/>
          <a:p>
            <a:pPr algn="r"/>
            <a:r>
              <a:rPr lang="en-NZ" sz="813" b="1" cap="all" spc="81" baseline="0">
                <a:solidFill>
                  <a:srgbClr val="333F48"/>
                </a:solidFill>
                <a:latin typeface="Cera PRO" panose="00000500000000000000" pitchFamily="2" charset="0"/>
              </a:rPr>
              <a:t>MartinJenkins</a:t>
            </a:r>
          </a:p>
        </p:txBody>
      </p:sp>
      <p:pic>
        <p:nvPicPr>
          <p:cNvPr id="8" name="Picture 7">
            <a:extLst>
              <a:ext uri="{FF2B5EF4-FFF2-40B4-BE49-F238E27FC236}">
                <a16:creationId xmlns:a16="http://schemas.microsoft.com/office/drawing/2014/main" id="{D868B5E6-C9A2-F7B0-722B-EAD8E990C1B2}"/>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167071" y="6209469"/>
            <a:ext cx="353925" cy="435600"/>
          </a:xfrm>
          <a:prstGeom prst="rect">
            <a:avLst/>
          </a:prstGeom>
        </p:spPr>
      </p:pic>
    </p:spTree>
    <p:extLst>
      <p:ext uri="{BB962C8B-B14F-4D97-AF65-F5344CB8AC3E}">
        <p14:creationId xmlns:p14="http://schemas.microsoft.com/office/powerpoint/2010/main" val="648032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column no intro white ">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8A1DE420-6C15-3C0B-E518-08547B3F0D55}"/>
              </a:ext>
            </a:extLst>
          </p:cNvPr>
          <p:cNvSpPr>
            <a:spLocks noGrp="1"/>
          </p:cNvSpPr>
          <p:nvPr>
            <p:ph type="sldNum" sz="quarter" idx="4"/>
          </p:nvPr>
        </p:nvSpPr>
        <p:spPr>
          <a:xfrm>
            <a:off x="9362926" y="6516000"/>
            <a:ext cx="238028" cy="144000"/>
          </a:xfrm>
          <a:prstGeom prst="rect">
            <a:avLst/>
          </a:prstGeom>
        </p:spPr>
        <p:txBody>
          <a:bodyPr vert="horz" wrap="square" lIns="0" tIns="0" rIns="0" bIns="0" rtlCol="0" anchor="ctr">
            <a:noAutofit/>
          </a:bodyPr>
          <a:lstStyle>
            <a:lvl1pPr algn="l">
              <a:defRPr sz="800" b="1">
                <a:solidFill>
                  <a:schemeClr val="tx1">
                    <a:tint val="75000"/>
                  </a:schemeClr>
                </a:solidFill>
              </a:defRPr>
            </a:lvl1pPr>
          </a:lstStyle>
          <a:p>
            <a:fld id="{5AEC89D8-36C3-40BD-BBB3-9AD7F891C9FD}" type="slidenum">
              <a:rPr lang="en-NL"/>
              <a:pPr/>
              <a:t>‹#›</a:t>
            </a:fld>
            <a:endParaRPr lang="en-NL"/>
          </a:p>
        </p:txBody>
      </p:sp>
      <p:sp>
        <p:nvSpPr>
          <p:cNvPr id="12" name="Title Placeholder 1">
            <a:extLst>
              <a:ext uri="{FF2B5EF4-FFF2-40B4-BE49-F238E27FC236}">
                <a16:creationId xmlns:a16="http://schemas.microsoft.com/office/drawing/2014/main" id="{7D89C09D-CA51-34F1-43D9-76EE27D6117A}"/>
              </a:ext>
            </a:extLst>
          </p:cNvPr>
          <p:cNvSpPr>
            <a:spLocks noGrp="1"/>
          </p:cNvSpPr>
          <p:nvPr>
            <p:ph type="title"/>
          </p:nvPr>
        </p:nvSpPr>
        <p:spPr>
          <a:xfrm>
            <a:off x="633000" y="212760"/>
            <a:ext cx="8640000" cy="1080000"/>
          </a:xfrm>
          <a:prstGeom prst="rect">
            <a:avLst/>
          </a:prstGeom>
        </p:spPr>
        <p:txBody>
          <a:bodyPr vert="horz" lIns="0" tIns="0" rIns="0" bIns="0" rtlCol="0" anchor="ctr">
            <a:normAutofit/>
          </a:bodyPr>
          <a:lstStyle>
            <a:lvl1pPr>
              <a:defRPr>
                <a:solidFill>
                  <a:srgbClr val="333F48"/>
                </a:solidFill>
              </a:defRPr>
            </a:lvl1pPr>
          </a:lstStyle>
          <a:p>
            <a:r>
              <a:rPr lang="en-US"/>
              <a:t>Click to edit Master title style</a:t>
            </a:r>
          </a:p>
        </p:txBody>
      </p:sp>
      <p:sp>
        <p:nvSpPr>
          <p:cNvPr id="13" name="Text Placeholder 2">
            <a:extLst>
              <a:ext uri="{FF2B5EF4-FFF2-40B4-BE49-F238E27FC236}">
                <a16:creationId xmlns:a16="http://schemas.microsoft.com/office/drawing/2014/main" id="{45964533-9C8F-0F4C-DA16-C4D4E501EEEA}"/>
              </a:ext>
            </a:extLst>
          </p:cNvPr>
          <p:cNvSpPr>
            <a:spLocks noGrp="1"/>
          </p:cNvSpPr>
          <p:nvPr>
            <p:ph idx="1"/>
          </p:nvPr>
        </p:nvSpPr>
        <p:spPr>
          <a:xfrm>
            <a:off x="633000" y="1292760"/>
            <a:ext cx="8640000" cy="4735140"/>
          </a:xfrm>
          <a:prstGeom prst="rect">
            <a:avLst/>
          </a:prstGeom>
        </p:spPr>
        <p:txBody>
          <a:bodyPr vert="horz" lIns="0" tIns="0" rIns="0" bIns="0" numCol="3" spcCol="252000" rtlCol="0">
            <a:noAutofit/>
          </a:bodyPr>
          <a:lstStyle>
            <a:lvl1pPr>
              <a:lnSpc>
                <a:spcPts val="1300"/>
              </a:lnSpc>
              <a:defRPr/>
            </a:lvl1pPr>
            <a:lvl4pPr>
              <a:defRPr sz="900"/>
            </a:lvl4pPr>
            <a:lvl5pPr>
              <a:defRPr sz="900"/>
            </a:lvl5pPr>
          </a:lstStyle>
          <a:p>
            <a:pPr lvl="0"/>
            <a:r>
              <a:rPr lang="en-US"/>
              <a:t>Click to edit Master text styles</a:t>
            </a:r>
          </a:p>
          <a:p>
            <a:pPr lvl="1"/>
            <a:r>
              <a:rPr lang="en-US"/>
              <a:t>Second level (heading 2 style)</a:t>
            </a:r>
          </a:p>
          <a:p>
            <a:pPr lvl="2"/>
            <a:r>
              <a:rPr lang="en-US"/>
              <a:t>Third level (heading 1 style)</a:t>
            </a:r>
          </a:p>
          <a:p>
            <a:pPr lvl="3"/>
            <a:r>
              <a:rPr lang="en-US"/>
              <a:t>Fourth level</a:t>
            </a:r>
          </a:p>
          <a:p>
            <a:pPr lvl="4"/>
            <a:r>
              <a:rPr lang="en-US"/>
              <a:t>Fifth level</a:t>
            </a:r>
          </a:p>
        </p:txBody>
      </p:sp>
    </p:spTree>
    <p:extLst>
      <p:ext uri="{BB962C8B-B14F-4D97-AF65-F5344CB8AC3E}">
        <p14:creationId xmlns:p14="http://schemas.microsoft.com/office/powerpoint/2010/main" val="3186195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to left 1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D8B21FF-6254-A3A2-1FCA-01775F39C450}"/>
              </a:ext>
            </a:extLst>
          </p:cNvPr>
          <p:cNvSpPr/>
          <p:nvPr userDrawn="1"/>
        </p:nvSpPr>
        <p:spPr>
          <a:xfrm>
            <a:off x="0" y="-1"/>
            <a:ext cx="9906000" cy="6318001"/>
          </a:xfrm>
          <a:prstGeom prst="rect">
            <a:avLst/>
          </a:prstGeom>
          <a:gradFill>
            <a:gsLst>
              <a:gs pos="88000">
                <a:schemeClr val="bg2">
                  <a:alpha val="0"/>
                </a:schemeClr>
              </a:gs>
              <a:gs pos="0">
                <a:schemeClr val="bg2"/>
              </a:gs>
              <a:gs pos="37000">
                <a:schemeClr val="bg2"/>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32"/>
          </a:p>
        </p:txBody>
      </p:sp>
      <p:sp>
        <p:nvSpPr>
          <p:cNvPr id="2" name="Title 1"/>
          <p:cNvSpPr>
            <a:spLocks noGrp="1"/>
          </p:cNvSpPr>
          <p:nvPr>
            <p:ph type="title"/>
          </p:nvPr>
        </p:nvSpPr>
        <p:spPr>
          <a:xfrm>
            <a:off x="633000" y="538664"/>
            <a:ext cx="2883198" cy="1384040"/>
          </a:xfrm>
        </p:spPr>
        <p:txBody>
          <a:bodyPr anchor="t" anchorCtr="0">
            <a:normAutofit/>
          </a:bodyPr>
          <a:lstStyle>
            <a:lvl1pPr>
              <a:defRPr sz="2400"/>
            </a:lvl1pPr>
          </a:lstStyle>
          <a:p>
            <a:r>
              <a:rPr lang="en-US"/>
              <a:t>Click to edit Master title style</a:t>
            </a:r>
          </a:p>
        </p:txBody>
      </p:sp>
      <p:sp>
        <p:nvSpPr>
          <p:cNvPr id="4" name="Text Placeholder 3"/>
          <p:cNvSpPr>
            <a:spLocks noGrp="1"/>
          </p:cNvSpPr>
          <p:nvPr>
            <p:ph type="body" sz="half" idx="2"/>
          </p:nvPr>
        </p:nvSpPr>
        <p:spPr>
          <a:xfrm>
            <a:off x="633000" y="2122664"/>
            <a:ext cx="2883198" cy="3888000"/>
          </a:xfrm>
        </p:spPr>
        <p:txBody>
          <a:bodyPr>
            <a:noAutofit/>
          </a:bodyPr>
          <a:lstStyle>
            <a:lvl1pPr marL="0" indent="0">
              <a:lnSpc>
                <a:spcPts val="1500"/>
              </a:lnSpc>
              <a:buNone/>
              <a:defRPr sz="1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9362926" y="6516000"/>
            <a:ext cx="238028" cy="144000"/>
          </a:xfrm>
          <a:prstGeom prst="rect">
            <a:avLst/>
          </a:prstGeom>
        </p:spPr>
        <p:txBody>
          <a:bodyPr/>
          <a:lstStyle/>
          <a:p>
            <a:fld id="{5AEC89D8-36C3-40BD-BBB3-9AD7F891C9FD}" type="slidenum">
              <a:rPr lang="en-NL"/>
              <a:t>‹#›</a:t>
            </a:fld>
            <a:endParaRPr lang="en-NL"/>
          </a:p>
        </p:txBody>
      </p:sp>
      <p:sp>
        <p:nvSpPr>
          <p:cNvPr id="5" name="Text Placeholder 2">
            <a:extLst>
              <a:ext uri="{FF2B5EF4-FFF2-40B4-BE49-F238E27FC236}">
                <a16:creationId xmlns:a16="http://schemas.microsoft.com/office/drawing/2014/main" id="{BD3D1515-6A34-DB1C-206B-3F869216B992}"/>
              </a:ext>
            </a:extLst>
          </p:cNvPr>
          <p:cNvSpPr>
            <a:spLocks noGrp="1"/>
          </p:cNvSpPr>
          <p:nvPr>
            <p:ph idx="1"/>
          </p:nvPr>
        </p:nvSpPr>
        <p:spPr>
          <a:xfrm>
            <a:off x="3920150" y="543208"/>
            <a:ext cx="5352850" cy="5484692"/>
          </a:xfrm>
          <a:prstGeom prst="rect">
            <a:avLst/>
          </a:prstGeom>
        </p:spPr>
        <p:txBody>
          <a:bodyPr vert="horz" lIns="0" tIns="0" rIns="0" bIns="0" numCol="2" spcCol="252000" rtlCol="0">
            <a:noAutofit/>
          </a:bodyPr>
          <a:lstStyle>
            <a:lvl1pPr>
              <a:lnSpc>
                <a:spcPts val="1300"/>
              </a:lnSpc>
              <a:defRPr/>
            </a:lvl1pPr>
          </a:lstStyle>
          <a:p>
            <a:pPr lvl="0"/>
            <a:r>
              <a:rPr lang="en-US"/>
              <a:t>Click to edit Master text styles</a:t>
            </a:r>
          </a:p>
          <a:p>
            <a:pPr lvl="1"/>
            <a:r>
              <a:rPr lang="en-US"/>
              <a:t>Second level (heading 2 style)</a:t>
            </a:r>
          </a:p>
          <a:p>
            <a:pPr lvl="2"/>
            <a:r>
              <a:rPr lang="en-US"/>
              <a:t>Third level (heading 1 style)</a:t>
            </a:r>
          </a:p>
          <a:p>
            <a:pPr lvl="3"/>
            <a:r>
              <a:rPr lang="en-US"/>
              <a:t>Fourth level</a:t>
            </a:r>
          </a:p>
          <a:p>
            <a:pPr lvl="4"/>
            <a:r>
              <a:rPr lang="en-US"/>
              <a:t>Fifth level</a:t>
            </a:r>
          </a:p>
        </p:txBody>
      </p:sp>
    </p:spTree>
    <p:extLst>
      <p:ext uri="{BB962C8B-B14F-4D97-AF65-F5344CB8AC3E}">
        <p14:creationId xmlns:p14="http://schemas.microsoft.com/office/powerpoint/2010/main" val="616447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intro green and multiplier">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D98D930-8A71-7E07-5319-FE7B5E17D1B6}"/>
              </a:ext>
            </a:extLst>
          </p:cNvPr>
          <p:cNvSpPr/>
          <p:nvPr userDrawn="1"/>
        </p:nvSpPr>
        <p:spPr>
          <a:xfrm>
            <a:off x="0" y="-1"/>
            <a:ext cx="9906000" cy="6318001"/>
          </a:xfrm>
          <a:prstGeom prst="rect">
            <a:avLst/>
          </a:prstGeom>
          <a:gradFill>
            <a:gsLst>
              <a:gs pos="88000">
                <a:schemeClr val="bg2">
                  <a:alpha val="0"/>
                </a:schemeClr>
              </a:gs>
              <a:gs pos="0">
                <a:schemeClr val="bg2"/>
              </a:gs>
              <a:gs pos="37000">
                <a:schemeClr val="bg2"/>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32"/>
          </a:p>
        </p:txBody>
      </p:sp>
      <p:sp>
        <p:nvSpPr>
          <p:cNvPr id="6" name="Slide Number Placeholder 5"/>
          <p:cNvSpPr>
            <a:spLocks noGrp="1"/>
          </p:cNvSpPr>
          <p:nvPr>
            <p:ph type="sldNum" sz="quarter" idx="12"/>
          </p:nvPr>
        </p:nvSpPr>
        <p:spPr>
          <a:xfrm>
            <a:off x="9362926" y="6516000"/>
            <a:ext cx="238028" cy="144000"/>
          </a:xfrm>
          <a:prstGeom prst="rect">
            <a:avLst/>
          </a:prstGeom>
        </p:spPr>
        <p:txBody>
          <a:bodyPr/>
          <a:lstStyle>
            <a:lvl1pPr>
              <a:defRPr>
                <a:solidFill>
                  <a:schemeClr val="bg1">
                    <a:lumMod val="50000"/>
                  </a:schemeClr>
                </a:solidFill>
              </a:defRPr>
            </a:lvl1pPr>
          </a:lstStyle>
          <a:p>
            <a:fld id="{5AEC89D8-36C3-40BD-BBB3-9AD7F891C9FD}" type="slidenum">
              <a:rPr lang="en-NL"/>
              <a:pPr/>
              <a:t>‹#›</a:t>
            </a:fld>
            <a:endParaRPr lang="en-NL"/>
          </a:p>
        </p:txBody>
      </p:sp>
      <p:sp>
        <p:nvSpPr>
          <p:cNvPr id="8" name="Subtitle 2">
            <a:extLst>
              <a:ext uri="{FF2B5EF4-FFF2-40B4-BE49-F238E27FC236}">
                <a16:creationId xmlns:a16="http://schemas.microsoft.com/office/drawing/2014/main" id="{D48341CA-8CF7-BC5D-F64A-F37D3E663E99}"/>
              </a:ext>
            </a:extLst>
          </p:cNvPr>
          <p:cNvSpPr>
            <a:spLocks noGrp="1"/>
          </p:cNvSpPr>
          <p:nvPr>
            <p:ph type="subTitle" idx="13"/>
          </p:nvPr>
        </p:nvSpPr>
        <p:spPr>
          <a:xfrm>
            <a:off x="633000" y="1330859"/>
            <a:ext cx="2340000" cy="4762800"/>
          </a:xfrm>
        </p:spPr>
        <p:txBody>
          <a:bodyPr>
            <a:noAutofit/>
          </a:bodyPr>
          <a:lstStyle>
            <a:lvl1pPr marL="0" indent="0" algn="l">
              <a:lnSpc>
                <a:spcPts val="1700"/>
              </a:lnSpc>
              <a:spcBef>
                <a:spcPts val="300"/>
              </a:spcBef>
              <a:buNone/>
              <a:defRPr sz="1400" i="1">
                <a:solidFill>
                  <a:srgbClr val="436E7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Text Placeholder 2">
            <a:extLst>
              <a:ext uri="{FF2B5EF4-FFF2-40B4-BE49-F238E27FC236}">
                <a16:creationId xmlns:a16="http://schemas.microsoft.com/office/drawing/2014/main" id="{873E29A5-97CC-A35E-5AC4-506AC5B9FEA3}"/>
              </a:ext>
            </a:extLst>
          </p:cNvPr>
          <p:cNvSpPr>
            <a:spLocks noGrp="1"/>
          </p:cNvSpPr>
          <p:nvPr>
            <p:ph idx="14"/>
          </p:nvPr>
        </p:nvSpPr>
        <p:spPr>
          <a:xfrm>
            <a:off x="3225000" y="1330858"/>
            <a:ext cx="3078000" cy="4762800"/>
          </a:xfrm>
          <a:prstGeom prst="rect">
            <a:avLst/>
          </a:prstGeom>
        </p:spPr>
        <p:txBody>
          <a:bodyPr vert="horz" lIns="0" tIns="0" rIns="0" bIns="0" numCol="1" spcCol="252000" rtlCol="0">
            <a:noAutofit/>
          </a:bodyPr>
          <a:lstStyle>
            <a:lvl1pPr>
              <a:lnSpc>
                <a:spcPts val="1300"/>
              </a:lnSpc>
              <a:defRPr/>
            </a:lvl1pPr>
          </a:lstStyle>
          <a:p>
            <a:pPr lvl="0"/>
            <a:r>
              <a:rPr lang="en-US"/>
              <a:t>Click to edit Master text styles</a:t>
            </a:r>
          </a:p>
          <a:p>
            <a:pPr lvl="1"/>
            <a:r>
              <a:rPr lang="en-US"/>
              <a:t>Second level (heading 2 style)</a:t>
            </a:r>
          </a:p>
          <a:p>
            <a:pPr lvl="2"/>
            <a:r>
              <a:rPr lang="en-US"/>
              <a:t>Third level (heading 1 style)</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8EEC7368-0566-533B-2AEC-8FFA7EC5631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1176" r="43942"/>
          <a:stretch/>
        </p:blipFill>
        <p:spPr>
          <a:xfrm>
            <a:off x="5866646" y="814012"/>
            <a:ext cx="4039354" cy="5229975"/>
          </a:xfrm>
          <a:prstGeom prst="rect">
            <a:avLst/>
          </a:prstGeom>
        </p:spPr>
      </p:pic>
      <p:sp>
        <p:nvSpPr>
          <p:cNvPr id="9" name="Picture Placeholder 8">
            <a:extLst>
              <a:ext uri="{FF2B5EF4-FFF2-40B4-BE49-F238E27FC236}">
                <a16:creationId xmlns:a16="http://schemas.microsoft.com/office/drawing/2014/main" id="{73F8C440-8B1F-24EB-44F3-7F886072D79D}"/>
              </a:ext>
            </a:extLst>
          </p:cNvPr>
          <p:cNvSpPr>
            <a:spLocks noGrp="1"/>
          </p:cNvSpPr>
          <p:nvPr>
            <p:ph type="pic" sz="quarter" idx="15" hasCustomPrompt="1"/>
          </p:nvPr>
        </p:nvSpPr>
        <p:spPr>
          <a:xfrm>
            <a:off x="3225000" y="5262570"/>
            <a:ext cx="1912938" cy="631825"/>
          </a:xfrm>
        </p:spPr>
        <p:txBody>
          <a:bodyPr/>
          <a:lstStyle>
            <a:lvl1pPr algn="ctr">
              <a:defRPr/>
            </a:lvl1pPr>
          </a:lstStyle>
          <a:p>
            <a:r>
              <a:rPr lang="en-NZ"/>
              <a:t>Add signature</a:t>
            </a:r>
          </a:p>
        </p:txBody>
      </p:sp>
      <p:sp>
        <p:nvSpPr>
          <p:cNvPr id="5" name="Title 4">
            <a:extLst>
              <a:ext uri="{FF2B5EF4-FFF2-40B4-BE49-F238E27FC236}">
                <a16:creationId xmlns:a16="http://schemas.microsoft.com/office/drawing/2014/main" id="{750DA5EC-FD6C-2A5A-79D6-D92C6D082FBE}"/>
              </a:ext>
            </a:extLst>
          </p:cNvPr>
          <p:cNvSpPr>
            <a:spLocks noGrp="1"/>
          </p:cNvSpPr>
          <p:nvPr>
            <p:ph type="title"/>
          </p:nvPr>
        </p:nvSpPr>
        <p:spPr/>
        <p:txBody>
          <a:bodyPr/>
          <a:lstStyle/>
          <a:p>
            <a:r>
              <a:rPr lang="en-US"/>
              <a:t>Click to edit Master title style</a:t>
            </a:r>
            <a:endParaRPr lang="en-NZ"/>
          </a:p>
        </p:txBody>
      </p:sp>
    </p:spTree>
    <p:extLst>
      <p:ext uri="{BB962C8B-B14F-4D97-AF65-F5344CB8AC3E}">
        <p14:creationId xmlns:p14="http://schemas.microsoft.com/office/powerpoint/2010/main" val="160780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Gre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11686DB-5150-31D8-9296-0E082ECB6FF2}"/>
              </a:ext>
            </a:extLst>
          </p:cNvPr>
          <p:cNvSpPr/>
          <p:nvPr userDrawn="1"/>
        </p:nvSpPr>
        <p:spPr>
          <a:xfrm>
            <a:off x="0" y="-1"/>
            <a:ext cx="9906000" cy="6318001"/>
          </a:xfrm>
          <a:prstGeom prst="rect">
            <a:avLst/>
          </a:prstGeom>
          <a:gradFill>
            <a:gsLst>
              <a:gs pos="88000">
                <a:schemeClr val="bg2">
                  <a:alpha val="0"/>
                </a:schemeClr>
              </a:gs>
              <a:gs pos="0">
                <a:schemeClr val="bg2"/>
              </a:gs>
              <a:gs pos="37000">
                <a:schemeClr val="bg2"/>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32"/>
          </a:p>
        </p:txBody>
      </p:sp>
      <p:sp>
        <p:nvSpPr>
          <p:cNvPr id="9" name="Slide Number Placeholder 5">
            <a:extLst>
              <a:ext uri="{FF2B5EF4-FFF2-40B4-BE49-F238E27FC236}">
                <a16:creationId xmlns:a16="http://schemas.microsoft.com/office/drawing/2014/main" id="{2594DA08-92DA-8213-1208-64B5E9973AB3}"/>
              </a:ext>
            </a:extLst>
          </p:cNvPr>
          <p:cNvSpPr>
            <a:spLocks noGrp="1"/>
          </p:cNvSpPr>
          <p:nvPr>
            <p:ph type="sldNum" sz="quarter" idx="4"/>
          </p:nvPr>
        </p:nvSpPr>
        <p:spPr>
          <a:xfrm>
            <a:off x="9362926" y="6516000"/>
            <a:ext cx="238028" cy="144000"/>
          </a:xfrm>
          <a:prstGeom prst="rect">
            <a:avLst/>
          </a:prstGeom>
        </p:spPr>
        <p:txBody>
          <a:bodyPr vert="horz" wrap="square" lIns="0" tIns="0" rIns="0" bIns="0" rtlCol="0" anchor="ctr">
            <a:noAutofit/>
          </a:bodyPr>
          <a:lstStyle>
            <a:lvl1pPr algn="l">
              <a:defRPr sz="800" b="1">
                <a:solidFill>
                  <a:schemeClr val="tx1">
                    <a:tint val="75000"/>
                  </a:schemeClr>
                </a:solidFill>
              </a:defRPr>
            </a:lvl1pPr>
          </a:lstStyle>
          <a:p>
            <a:fld id="{5AEC89D8-36C3-40BD-BBB3-9AD7F891C9FD}" type="slidenum">
              <a:rPr lang="en-NL"/>
              <a:pPr/>
              <a:t>‹#›</a:t>
            </a:fld>
            <a:endParaRPr lang="en-NL"/>
          </a:p>
        </p:txBody>
      </p:sp>
      <p:sp>
        <p:nvSpPr>
          <p:cNvPr id="3" name="Title 2">
            <a:extLst>
              <a:ext uri="{FF2B5EF4-FFF2-40B4-BE49-F238E27FC236}">
                <a16:creationId xmlns:a16="http://schemas.microsoft.com/office/drawing/2014/main" id="{11E27975-B9B1-6295-0B29-DD5FCA25E70E}"/>
              </a:ext>
            </a:extLst>
          </p:cNvPr>
          <p:cNvSpPr>
            <a:spLocks noGrp="1"/>
          </p:cNvSpPr>
          <p:nvPr>
            <p:ph type="title"/>
          </p:nvPr>
        </p:nvSpPr>
        <p:spPr/>
        <p:txBody>
          <a:bodyPr/>
          <a:lstStyle/>
          <a:p>
            <a:r>
              <a:rPr lang="en-US"/>
              <a:t>Click to edit Master title style</a:t>
            </a:r>
            <a:endParaRPr lang="en-NZ"/>
          </a:p>
        </p:txBody>
      </p:sp>
    </p:spTree>
    <p:extLst>
      <p:ext uri="{BB962C8B-B14F-4D97-AF65-F5344CB8AC3E}">
        <p14:creationId xmlns:p14="http://schemas.microsoft.com/office/powerpoint/2010/main" val="3180425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ing to left - space righ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FCE31F-78C4-4A5B-F7C4-75DA8E0C88F9}"/>
              </a:ext>
            </a:extLst>
          </p:cNvPr>
          <p:cNvSpPr/>
          <p:nvPr userDrawn="1"/>
        </p:nvSpPr>
        <p:spPr>
          <a:xfrm>
            <a:off x="0" y="-1"/>
            <a:ext cx="9906000" cy="6318001"/>
          </a:xfrm>
          <a:prstGeom prst="rect">
            <a:avLst/>
          </a:prstGeom>
          <a:gradFill>
            <a:gsLst>
              <a:gs pos="88000">
                <a:schemeClr val="bg2">
                  <a:alpha val="0"/>
                </a:schemeClr>
              </a:gs>
              <a:gs pos="0">
                <a:schemeClr val="bg2"/>
              </a:gs>
              <a:gs pos="37000">
                <a:schemeClr val="bg2"/>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32"/>
          </a:p>
        </p:txBody>
      </p:sp>
      <p:sp>
        <p:nvSpPr>
          <p:cNvPr id="7" name="Slide Number Placeholder 6"/>
          <p:cNvSpPr>
            <a:spLocks noGrp="1"/>
          </p:cNvSpPr>
          <p:nvPr>
            <p:ph type="sldNum" sz="quarter" idx="12"/>
          </p:nvPr>
        </p:nvSpPr>
        <p:spPr>
          <a:xfrm>
            <a:off x="9362926" y="6516000"/>
            <a:ext cx="238028" cy="144000"/>
          </a:xfrm>
          <a:prstGeom prst="rect">
            <a:avLst/>
          </a:prstGeom>
        </p:spPr>
        <p:txBody>
          <a:bodyPr/>
          <a:lstStyle/>
          <a:p>
            <a:fld id="{5AEC89D8-36C3-40BD-BBB3-9AD7F891C9FD}" type="slidenum">
              <a:rPr lang="en-NL"/>
              <a:t>‹#›</a:t>
            </a:fld>
            <a:endParaRPr lang="en-NL"/>
          </a:p>
        </p:txBody>
      </p:sp>
      <p:sp>
        <p:nvSpPr>
          <p:cNvPr id="9" name="Title 1">
            <a:extLst>
              <a:ext uri="{FF2B5EF4-FFF2-40B4-BE49-F238E27FC236}">
                <a16:creationId xmlns:a16="http://schemas.microsoft.com/office/drawing/2014/main" id="{95D42947-34FD-C5CF-4BC0-0F440BC9175F}"/>
              </a:ext>
            </a:extLst>
          </p:cNvPr>
          <p:cNvSpPr>
            <a:spLocks noGrp="1"/>
          </p:cNvSpPr>
          <p:nvPr>
            <p:ph type="title"/>
          </p:nvPr>
        </p:nvSpPr>
        <p:spPr>
          <a:xfrm>
            <a:off x="633000" y="538664"/>
            <a:ext cx="2892625" cy="1384040"/>
          </a:xfrm>
        </p:spPr>
        <p:txBody>
          <a:bodyPr anchor="t" anchorCtr="0">
            <a:normAutofit/>
          </a:bodyPr>
          <a:lstStyle>
            <a:lvl1pPr>
              <a:defRPr sz="2400"/>
            </a:lvl1pPr>
          </a:lstStyle>
          <a:p>
            <a:r>
              <a:rPr lang="en-US"/>
              <a:t>Click to edit Master title style</a:t>
            </a:r>
          </a:p>
        </p:txBody>
      </p:sp>
      <p:sp>
        <p:nvSpPr>
          <p:cNvPr id="10" name="Text Placeholder 3">
            <a:extLst>
              <a:ext uri="{FF2B5EF4-FFF2-40B4-BE49-F238E27FC236}">
                <a16:creationId xmlns:a16="http://schemas.microsoft.com/office/drawing/2014/main" id="{A5BB63B3-1EA6-941D-43F7-0D3BC10DE902}"/>
              </a:ext>
            </a:extLst>
          </p:cNvPr>
          <p:cNvSpPr>
            <a:spLocks noGrp="1"/>
          </p:cNvSpPr>
          <p:nvPr>
            <p:ph type="body" sz="half" idx="2"/>
          </p:nvPr>
        </p:nvSpPr>
        <p:spPr>
          <a:xfrm>
            <a:off x="633000" y="2122664"/>
            <a:ext cx="2031823" cy="3888000"/>
          </a:xfrm>
        </p:spPr>
        <p:txBody>
          <a:bodyPr>
            <a:noAutofit/>
          </a:bodyPr>
          <a:lstStyle>
            <a:lvl1pPr marL="0" indent="0">
              <a:buNone/>
              <a:defRPr sz="1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24758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UR TEAM one page">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57278A67-7E2F-6EAE-8270-7F6C3845FFC0}"/>
              </a:ext>
            </a:extLst>
          </p:cNvPr>
          <p:cNvSpPr/>
          <p:nvPr userDrawn="1"/>
        </p:nvSpPr>
        <p:spPr>
          <a:xfrm>
            <a:off x="1412341" y="1214525"/>
            <a:ext cx="7860659" cy="1583706"/>
          </a:xfrm>
          <a:prstGeom prst="roundRect">
            <a:avLst>
              <a:gd name="adj" fmla="val 7"/>
            </a:avLst>
          </a:prstGeom>
          <a:solidFill>
            <a:srgbClr val="A49E9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 name="Slide Number Placeholder 5"/>
          <p:cNvSpPr>
            <a:spLocks noGrp="1"/>
          </p:cNvSpPr>
          <p:nvPr>
            <p:ph type="sldNum" sz="quarter" idx="12"/>
          </p:nvPr>
        </p:nvSpPr>
        <p:spPr>
          <a:xfrm>
            <a:off x="9362926" y="6516000"/>
            <a:ext cx="238028" cy="144000"/>
          </a:xfrm>
          <a:prstGeom prst="rect">
            <a:avLst/>
          </a:prstGeom>
        </p:spPr>
        <p:txBody>
          <a:bodyPr/>
          <a:lstStyle/>
          <a:p>
            <a:fld id="{5AEC89D8-36C3-40BD-BBB3-9AD7F891C9FD}" type="slidenum">
              <a:rPr lang="en-NL"/>
              <a:t>‹#›</a:t>
            </a:fld>
            <a:endParaRPr lang="en-NL"/>
          </a:p>
        </p:txBody>
      </p:sp>
      <p:sp>
        <p:nvSpPr>
          <p:cNvPr id="10" name="Picture Placeholder 9">
            <a:extLst>
              <a:ext uri="{FF2B5EF4-FFF2-40B4-BE49-F238E27FC236}">
                <a16:creationId xmlns:a16="http://schemas.microsoft.com/office/drawing/2014/main" id="{8643DCDD-631E-9512-200A-FFD18C3E70E5}"/>
              </a:ext>
            </a:extLst>
          </p:cNvPr>
          <p:cNvSpPr>
            <a:spLocks noGrp="1"/>
          </p:cNvSpPr>
          <p:nvPr>
            <p:ph type="pic" sz="quarter" idx="13"/>
          </p:nvPr>
        </p:nvSpPr>
        <p:spPr>
          <a:xfrm>
            <a:off x="632999" y="1214532"/>
            <a:ext cx="1584000" cy="1583699"/>
          </a:xfrm>
        </p:spPr>
        <p:txBody>
          <a:bodyPr/>
          <a:lstStyle/>
          <a:p>
            <a:endParaRPr lang="en-NZ"/>
          </a:p>
        </p:txBody>
      </p:sp>
      <p:sp>
        <p:nvSpPr>
          <p:cNvPr id="12" name="Text Placeholder 11">
            <a:extLst>
              <a:ext uri="{FF2B5EF4-FFF2-40B4-BE49-F238E27FC236}">
                <a16:creationId xmlns:a16="http://schemas.microsoft.com/office/drawing/2014/main" id="{0FB44736-C841-93AC-4DC1-6125B9DAB0B9}"/>
              </a:ext>
            </a:extLst>
          </p:cNvPr>
          <p:cNvSpPr>
            <a:spLocks noGrp="1"/>
          </p:cNvSpPr>
          <p:nvPr>
            <p:ph type="body" sz="quarter" idx="14"/>
          </p:nvPr>
        </p:nvSpPr>
        <p:spPr>
          <a:xfrm>
            <a:off x="2507810" y="1836692"/>
            <a:ext cx="6557813" cy="805187"/>
          </a:xfrm>
        </p:spPr>
        <p:txBody>
          <a:bodyPr lIns="0" tIns="0" bIns="0">
            <a:normAutofit/>
          </a:bodyPr>
          <a:lstStyle>
            <a:lvl1pPr>
              <a:lnSpc>
                <a:spcPct val="100000"/>
              </a:lnSpc>
              <a:spcBef>
                <a:spcPts val="0"/>
              </a:spcBef>
              <a:spcAft>
                <a:spcPts val="300"/>
              </a:spcAft>
              <a:defRPr sz="1200" i="1">
                <a:solidFill>
                  <a:srgbClr val="436E73"/>
                </a:solidFill>
              </a:defRPr>
            </a:lvl1pPr>
          </a:lstStyle>
          <a:p>
            <a:pPr lvl="0"/>
            <a:r>
              <a:rPr lang="en-US"/>
              <a:t>Click to edit Master text styles</a:t>
            </a:r>
          </a:p>
        </p:txBody>
      </p:sp>
      <p:sp>
        <p:nvSpPr>
          <p:cNvPr id="14" name="Text Placeholder 13">
            <a:extLst>
              <a:ext uri="{FF2B5EF4-FFF2-40B4-BE49-F238E27FC236}">
                <a16:creationId xmlns:a16="http://schemas.microsoft.com/office/drawing/2014/main" id="{D7267483-D7D2-BBCE-2180-DE1AB2CE2ABE}"/>
              </a:ext>
            </a:extLst>
          </p:cNvPr>
          <p:cNvSpPr>
            <a:spLocks noGrp="1"/>
          </p:cNvSpPr>
          <p:nvPr>
            <p:ph type="body" sz="quarter" idx="15"/>
          </p:nvPr>
        </p:nvSpPr>
        <p:spPr>
          <a:xfrm>
            <a:off x="2507809" y="1379987"/>
            <a:ext cx="4861711" cy="143987"/>
          </a:xfrm>
        </p:spPr>
        <p:txBody>
          <a:bodyPr lIns="0" tIns="0" rIns="0" bIns="0" anchor="t" anchorCtr="0">
            <a:noAutofit/>
          </a:bodyPr>
          <a:lstStyle>
            <a:lvl1pPr>
              <a:lnSpc>
                <a:spcPct val="100000"/>
              </a:lnSpc>
              <a:spcBef>
                <a:spcPts val="0"/>
              </a:spcBef>
              <a:defRPr b="1"/>
            </a:lvl1pPr>
            <a:lvl2pPr marL="0" indent="0">
              <a:lnSpc>
                <a:spcPct val="100000"/>
              </a:lnSpc>
              <a:spcBef>
                <a:spcPts val="0"/>
              </a:spcBef>
              <a:defRPr/>
            </a:lvl2pPr>
          </a:lstStyle>
          <a:p>
            <a:pPr lvl="0"/>
            <a:r>
              <a:rPr lang="en-US"/>
              <a:t>Click to edit Master text styles</a:t>
            </a:r>
          </a:p>
        </p:txBody>
      </p:sp>
      <p:cxnSp>
        <p:nvCxnSpPr>
          <p:cNvPr id="13" name="Straight Connector 12">
            <a:extLst>
              <a:ext uri="{FF2B5EF4-FFF2-40B4-BE49-F238E27FC236}">
                <a16:creationId xmlns:a16="http://schemas.microsoft.com/office/drawing/2014/main" id="{5C4A2E84-C957-E633-64FB-14F605E07425}"/>
              </a:ext>
            </a:extLst>
          </p:cNvPr>
          <p:cNvCxnSpPr>
            <a:cxnSpLocks/>
          </p:cNvCxnSpPr>
          <p:nvPr userDrawn="1"/>
        </p:nvCxnSpPr>
        <p:spPr>
          <a:xfrm>
            <a:off x="2507809" y="1680340"/>
            <a:ext cx="417600" cy="0"/>
          </a:xfrm>
          <a:prstGeom prst="line">
            <a:avLst/>
          </a:prstGeom>
          <a:ln w="22225">
            <a:solidFill>
              <a:srgbClr val="E0004D"/>
            </a:solidFill>
          </a:ln>
        </p:spPr>
        <p:style>
          <a:lnRef idx="1">
            <a:schemeClr val="accent1"/>
          </a:lnRef>
          <a:fillRef idx="0">
            <a:schemeClr val="accent1"/>
          </a:fillRef>
          <a:effectRef idx="0">
            <a:schemeClr val="accent1"/>
          </a:effectRef>
          <a:fontRef idx="minor">
            <a:schemeClr val="tx1"/>
          </a:fontRef>
        </p:style>
      </p:cxnSp>
      <p:sp>
        <p:nvSpPr>
          <p:cNvPr id="19" name="Title Placeholder 1">
            <a:extLst>
              <a:ext uri="{FF2B5EF4-FFF2-40B4-BE49-F238E27FC236}">
                <a16:creationId xmlns:a16="http://schemas.microsoft.com/office/drawing/2014/main" id="{9E4B3414-C87C-804A-F694-F64ACC03F0BB}"/>
              </a:ext>
            </a:extLst>
          </p:cNvPr>
          <p:cNvSpPr>
            <a:spLocks noGrp="1"/>
          </p:cNvSpPr>
          <p:nvPr>
            <p:ph type="title" hasCustomPrompt="1"/>
          </p:nvPr>
        </p:nvSpPr>
        <p:spPr>
          <a:xfrm>
            <a:off x="633000" y="538664"/>
            <a:ext cx="8640000" cy="470781"/>
          </a:xfrm>
          <a:prstGeom prst="rect">
            <a:avLst/>
          </a:prstGeom>
        </p:spPr>
        <p:txBody>
          <a:bodyPr vert="horz" lIns="0" tIns="0" rIns="0" bIns="0" rtlCol="0" anchor="ctr">
            <a:normAutofit/>
          </a:bodyPr>
          <a:lstStyle>
            <a:lvl1pPr>
              <a:defRPr>
                <a:solidFill>
                  <a:srgbClr val="333F48"/>
                </a:solidFill>
              </a:defRPr>
            </a:lvl1pPr>
          </a:lstStyle>
          <a:p>
            <a:r>
              <a:rPr lang="en-US"/>
              <a:t>Click to edit Master title style – long profile (1/page)</a:t>
            </a:r>
          </a:p>
        </p:txBody>
      </p:sp>
      <p:sp>
        <p:nvSpPr>
          <p:cNvPr id="2" name="Content Placeholder 2">
            <a:extLst>
              <a:ext uri="{FF2B5EF4-FFF2-40B4-BE49-F238E27FC236}">
                <a16:creationId xmlns:a16="http://schemas.microsoft.com/office/drawing/2014/main" id="{190A8D47-E037-0959-8CE3-946C5B1D7850}"/>
              </a:ext>
            </a:extLst>
          </p:cNvPr>
          <p:cNvSpPr>
            <a:spLocks noGrp="1"/>
          </p:cNvSpPr>
          <p:nvPr>
            <p:ph idx="1"/>
          </p:nvPr>
        </p:nvSpPr>
        <p:spPr>
          <a:xfrm>
            <a:off x="632999" y="2954581"/>
            <a:ext cx="8639999" cy="3219882"/>
          </a:xfrm>
        </p:spPr>
        <p:txBody>
          <a:bodyPr lIns="0" tIns="0" rIns="0" bIns="0" numCol="3" spcCol="180000">
            <a:noAutofit/>
          </a:bodyPr>
          <a:lstStyle>
            <a:lvl1pPr algn="l">
              <a:lnSpc>
                <a:spcPts val="1300"/>
              </a:lnSpc>
              <a:defRPr sz="900"/>
            </a:lvl1pPr>
            <a:lvl2pPr>
              <a:lnSpc>
                <a:spcPct val="100000"/>
              </a:lnSpc>
              <a:defRPr sz="900"/>
            </a:lvl2pPr>
            <a:lvl3pPr>
              <a:lnSpc>
                <a:spcPct val="100000"/>
              </a:lnSpc>
              <a:defRPr sz="900"/>
            </a:lvl3pPr>
            <a:lvl4pPr>
              <a:lnSpc>
                <a:spcPct val="100000"/>
              </a:lnSpc>
              <a:defRPr sz="900"/>
            </a:lvl4pPr>
            <a:lvl5pPr>
              <a:lnSpc>
                <a:spcPct val="100000"/>
              </a:lnSpc>
              <a:defRPr sz="900"/>
            </a:lvl5pPr>
          </a:lstStyle>
          <a:p>
            <a:pPr lvl="0"/>
            <a:r>
              <a:rPr lang="en-US"/>
              <a:t>Click to edit Master text styles</a:t>
            </a:r>
          </a:p>
        </p:txBody>
      </p:sp>
    </p:spTree>
    <p:extLst>
      <p:ext uri="{BB962C8B-B14F-4D97-AF65-F5344CB8AC3E}">
        <p14:creationId xmlns:p14="http://schemas.microsoft.com/office/powerpoint/2010/main" val="3602547663"/>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000" y="212760"/>
            <a:ext cx="8640000" cy="1080000"/>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33000" y="1292760"/>
            <a:ext cx="8640000" cy="4735140"/>
          </a:xfrm>
          <a:prstGeom prst="rect">
            <a:avLst/>
          </a:prstGeom>
        </p:spPr>
        <p:txBody>
          <a:bodyPr vert="horz" lIns="0" tIns="0" rIns="0" bIns="0" rtlCol="0">
            <a:noAutofit/>
          </a:bodyPr>
          <a:lstStyle/>
          <a:p>
            <a:pPr lvl="0"/>
            <a:r>
              <a:rPr lang="en-US"/>
              <a:t>Click to edit Master text styles</a:t>
            </a:r>
          </a:p>
          <a:p>
            <a:pPr lvl="1"/>
            <a:r>
              <a:rPr lang="en-US"/>
              <a:t>Second level (heading 2 style)</a:t>
            </a:r>
          </a:p>
          <a:p>
            <a:pPr lvl="2"/>
            <a:r>
              <a:rPr lang="en-US"/>
              <a:t>Third level (heading 1 style)</a:t>
            </a:r>
          </a:p>
          <a:p>
            <a:pPr lvl="3"/>
            <a:r>
              <a:rPr lang="en-US"/>
              <a:t>Fourth level</a:t>
            </a:r>
          </a:p>
          <a:p>
            <a:pPr lvl="4"/>
            <a:r>
              <a:rPr lang="en-US"/>
              <a:t>Fifth level</a:t>
            </a:r>
          </a:p>
          <a:p>
            <a:pPr lvl="5"/>
            <a:r>
              <a:rPr lang="en-US"/>
              <a:t>Footer</a:t>
            </a:r>
          </a:p>
        </p:txBody>
      </p:sp>
      <p:sp>
        <p:nvSpPr>
          <p:cNvPr id="4" name="Slide Number Placeholder 5">
            <a:extLst>
              <a:ext uri="{FF2B5EF4-FFF2-40B4-BE49-F238E27FC236}">
                <a16:creationId xmlns:a16="http://schemas.microsoft.com/office/drawing/2014/main" id="{90D244CC-722C-27EB-4989-8CC637540A39}"/>
              </a:ext>
            </a:extLst>
          </p:cNvPr>
          <p:cNvSpPr>
            <a:spLocks noGrp="1"/>
          </p:cNvSpPr>
          <p:nvPr>
            <p:ph type="sldNum" sz="quarter" idx="4"/>
          </p:nvPr>
        </p:nvSpPr>
        <p:spPr>
          <a:xfrm>
            <a:off x="9362926" y="6516000"/>
            <a:ext cx="238028" cy="144000"/>
          </a:xfrm>
          <a:prstGeom prst="rect">
            <a:avLst/>
          </a:prstGeom>
        </p:spPr>
        <p:txBody>
          <a:bodyPr vert="horz" lIns="0" tIns="0" rIns="0" bIns="0" rtlCol="0" anchor="ctr"/>
          <a:lstStyle>
            <a:lvl1pPr algn="l">
              <a:defRPr sz="800" b="1">
                <a:solidFill>
                  <a:schemeClr val="tx1">
                    <a:tint val="75000"/>
                  </a:schemeClr>
                </a:solidFill>
              </a:defRPr>
            </a:lvl1pPr>
          </a:lstStyle>
          <a:p>
            <a:fld id="{5AEC89D8-36C3-40BD-BBB3-9AD7F891C9FD}" type="slidenum">
              <a:rPr lang="en-NL"/>
              <a:pPr/>
              <a:t>‹#›</a:t>
            </a:fld>
            <a:endParaRPr lang="en-NL"/>
          </a:p>
        </p:txBody>
      </p:sp>
      <p:sp>
        <p:nvSpPr>
          <p:cNvPr id="10" name="Content Placeholder 2">
            <a:extLst>
              <a:ext uri="{FF2B5EF4-FFF2-40B4-BE49-F238E27FC236}">
                <a16:creationId xmlns:a16="http://schemas.microsoft.com/office/drawing/2014/main" id="{64D02509-CB24-B862-6AB4-74A1A4E1E59A}"/>
              </a:ext>
            </a:extLst>
          </p:cNvPr>
          <p:cNvSpPr txBox="1">
            <a:spLocks/>
          </p:cNvSpPr>
          <p:nvPr userDrawn="1"/>
        </p:nvSpPr>
        <p:spPr>
          <a:xfrm>
            <a:off x="631911" y="6516000"/>
            <a:ext cx="972000" cy="144000"/>
          </a:xfrm>
          <a:prstGeom prst="rect">
            <a:avLst/>
          </a:prstGeom>
        </p:spPr>
        <p:txBody>
          <a:bodyPr vert="horz" lIns="0" tIns="0" rIns="0" bIns="0" rtlCol="0" anchor="ct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defRPr/>
            </a:pPr>
            <a:r>
              <a:rPr lang="en-NZ" sz="700" cap="all" spc="159">
                <a:solidFill>
                  <a:schemeClr val="tx1"/>
                </a:solidFill>
                <a:latin typeface="+mj-lt"/>
              </a:rPr>
              <a:t>MartinJenkinS</a:t>
            </a:r>
          </a:p>
        </p:txBody>
      </p:sp>
      <p:cxnSp>
        <p:nvCxnSpPr>
          <p:cNvPr id="13" name="Straight Connector 12">
            <a:extLst>
              <a:ext uri="{FF2B5EF4-FFF2-40B4-BE49-F238E27FC236}">
                <a16:creationId xmlns:a16="http://schemas.microsoft.com/office/drawing/2014/main" id="{07ADA213-3AEB-9676-B699-15203EC95E8D}"/>
              </a:ext>
            </a:extLst>
          </p:cNvPr>
          <p:cNvCxnSpPr>
            <a:cxnSpLocks/>
          </p:cNvCxnSpPr>
          <p:nvPr userDrawn="1"/>
        </p:nvCxnSpPr>
        <p:spPr>
          <a:xfrm>
            <a:off x="9274088" y="6527741"/>
            <a:ext cx="0" cy="120518"/>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14" name="Picture 13" descr="Shape&#10;&#10;Description automatically generated">
            <a:extLst>
              <a:ext uri="{FF2B5EF4-FFF2-40B4-BE49-F238E27FC236}">
                <a16:creationId xmlns:a16="http://schemas.microsoft.com/office/drawing/2014/main" id="{EAF686D3-47EB-583E-A639-CA1EB4145E25}"/>
              </a:ext>
            </a:extLst>
          </p:cNvPr>
          <p:cNvPicPr>
            <a:picLocks noChangeAspect="1"/>
          </p:cNvPicPr>
          <p:nvPr userDrawn="1"/>
        </p:nvPicPr>
        <p:blipFill>
          <a:blip r:embed="rId34" cstate="print">
            <a:extLst>
              <a:ext uri="{28A0092B-C50C-407E-A947-70E740481C1C}">
                <a14:useLocalDpi xmlns:a14="http://schemas.microsoft.com/office/drawing/2010/main" val="0"/>
              </a:ext>
            </a:extLst>
          </a:blip>
          <a:stretch>
            <a:fillRect/>
          </a:stretch>
        </p:blipFill>
        <p:spPr>
          <a:xfrm>
            <a:off x="211347" y="6441037"/>
            <a:ext cx="300187" cy="293927"/>
          </a:xfrm>
          <a:prstGeom prst="rect">
            <a:avLst/>
          </a:prstGeom>
        </p:spPr>
      </p:pic>
      <p:sp>
        <p:nvSpPr>
          <p:cNvPr id="15" name="Content Placeholder 2" descr="{&quot;templafy&quot;:{&quot;id&quot;:&quot;74f5fd67-fdb1-4385-ac12-12c8e29bbf0f&quot;}}">
            <a:extLst>
              <a:ext uri="{FF2B5EF4-FFF2-40B4-BE49-F238E27FC236}">
                <a16:creationId xmlns:a16="http://schemas.microsoft.com/office/drawing/2014/main" id="{C62A535E-1F4C-11D1-5A6B-60CC90AB0B89}"/>
              </a:ext>
            </a:extLst>
          </p:cNvPr>
          <p:cNvSpPr txBox="1">
            <a:spLocks/>
          </p:cNvSpPr>
          <p:nvPr userDrawn="1"/>
        </p:nvSpPr>
        <p:spPr>
          <a:xfrm>
            <a:off x="1627702" y="6516000"/>
            <a:ext cx="1836000" cy="144000"/>
          </a:xfrm>
          <a:prstGeom prst="rect">
            <a:avLst/>
          </a:prstGeom>
        </p:spPr>
        <p:txBody>
          <a:bodyPr vert="horz" lIns="0" tIns="0" rIns="0" bIns="0" rtlCol="0" anchor="ct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defRPr/>
            </a:pPr>
            <a:r>
              <a:rPr lang="en-NZ" sz="700" cap="all" spc="159" dirty="0">
                <a:solidFill>
                  <a:srgbClr val="A49E9B"/>
                </a:solidFill>
                <a:latin typeface="+mj-lt"/>
              </a:rPr>
              <a:t>In Confidence</a:t>
            </a:r>
          </a:p>
        </p:txBody>
      </p:sp>
      <p:sp>
        <p:nvSpPr>
          <p:cNvPr id="5" name="TextBox 4" descr="{&quot;templafy&quot;:{&quot;id&quot;:&quot;bceef5f0-1210-48db-a07c-11db69c0c1ef&quot;}}">
            <a:extLst>
              <a:ext uri="{FF2B5EF4-FFF2-40B4-BE49-F238E27FC236}">
                <a16:creationId xmlns:a16="http://schemas.microsoft.com/office/drawing/2014/main" id="{BBA19571-698D-FDC8-779E-1247585F8679}"/>
              </a:ext>
            </a:extLst>
          </p:cNvPr>
          <p:cNvSpPr txBox="1"/>
          <p:nvPr userDrawn="1"/>
        </p:nvSpPr>
        <p:spPr>
          <a:xfrm>
            <a:off x="8304279" y="207054"/>
            <a:ext cx="968721" cy="209406"/>
          </a:xfrm>
          <a:prstGeom prst="rect">
            <a:avLst/>
          </a:prstGeom>
        </p:spPr>
        <p:txBody>
          <a:bodyPr vert="horz" wrap="square" lIns="0" tIns="0" rIns="0" bIns="0" rtlCol="0" anchor="ctr">
            <a:noAutofit/>
          </a:bodyPr>
          <a:lstStyle/>
          <a:p>
            <a:pPr marL="0" marR="0" indent="0" algn="r"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700" b="0" cap="none" spc="160" baseline="0">
                <a:solidFill>
                  <a:schemeClr val="accent5"/>
                </a:solidFill>
                <a:latin typeface="Cera Pro" panose="00000500000000000000" pitchFamily="2" charset="0"/>
              </a:rPr>
              <a:t>DRAFT</a:t>
            </a:r>
          </a:p>
        </p:txBody>
      </p:sp>
      <p:sp>
        <p:nvSpPr>
          <p:cNvPr id="6" name="Text Placeholder 2" descr="{&quot;templafy&quot;:{&quot;id&quot;:&quot;c2879d89-3b04-43c7-bcda-b5f0fa248ac2&quot;}}">
            <a:extLst>
              <a:ext uri="{FF2B5EF4-FFF2-40B4-BE49-F238E27FC236}">
                <a16:creationId xmlns:a16="http://schemas.microsoft.com/office/drawing/2014/main" id="{9D8EE599-19F4-4CFD-7B80-628DE5DE7DD6}"/>
              </a:ext>
            </a:extLst>
          </p:cNvPr>
          <p:cNvSpPr txBox="1">
            <a:spLocks/>
          </p:cNvSpPr>
          <p:nvPr userDrawn="1"/>
        </p:nvSpPr>
        <p:spPr>
          <a:xfrm>
            <a:off x="3785251" y="6511058"/>
            <a:ext cx="5400000" cy="144000"/>
          </a:xfrm>
          <a:prstGeom prst="rect">
            <a:avLst/>
          </a:prstGeom>
        </p:spPr>
        <p:txBody>
          <a:bodyPr vert="horz" lIns="0" tIns="0" rIns="0" bIns="0" rtlCol="0" anchor="ctr">
            <a:noAutofit/>
          </a:bodyPr>
          <a:lstStyle>
            <a:lvl1pPr marL="0" indent="0" algn="l" defTabSz="914400" rtl="0" eaLnBrk="1" latinLnBrk="0" hangingPunct="1">
              <a:lnSpc>
                <a:spcPct val="100000"/>
              </a:lnSpc>
              <a:spcBef>
                <a:spcPts val="300"/>
              </a:spcBef>
              <a:spcAft>
                <a:spcPts val="30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500"/>
              </a:spcBef>
              <a:spcAft>
                <a:spcPts val="300"/>
              </a:spcAft>
              <a:buFont typeface="Arial" panose="020B0604020202020204" pitchFamily="34" charset="0"/>
              <a:buNone/>
              <a:defRPr sz="1400" b="0" kern="1200">
                <a:solidFill>
                  <a:srgbClr val="E0004D"/>
                </a:solidFill>
                <a:latin typeface="+mn-lt"/>
                <a:ea typeface="+mn-ea"/>
                <a:cs typeface="+mn-cs"/>
              </a:defRPr>
            </a:lvl2pPr>
            <a:lvl3pPr marL="0" indent="0" algn="l" defTabSz="914400" rtl="0" eaLnBrk="1" latinLnBrk="0" hangingPunct="1">
              <a:lnSpc>
                <a:spcPct val="100000"/>
              </a:lnSpc>
              <a:spcBef>
                <a:spcPts val="500"/>
              </a:spcBef>
              <a:spcAft>
                <a:spcPts val="300"/>
              </a:spcAft>
              <a:buFont typeface="Arial" panose="020B0604020202020204" pitchFamily="34" charset="0"/>
              <a:buNone/>
              <a:defRPr sz="1100" b="0" kern="1200">
                <a:solidFill>
                  <a:srgbClr val="436E73"/>
                </a:solidFill>
                <a:latin typeface="+mn-lt"/>
                <a:ea typeface="+mn-ea"/>
                <a:cs typeface="+mn-cs"/>
              </a:defRPr>
            </a:lvl3pPr>
            <a:lvl4pPr marL="171450" indent="-171450" algn="l" defTabSz="914400" rtl="0" eaLnBrk="1" latinLnBrk="0" hangingPunct="1">
              <a:lnSpc>
                <a:spcPts val="1300"/>
              </a:lnSpc>
              <a:spcBef>
                <a:spcPts val="300"/>
              </a:spcBef>
              <a:spcAft>
                <a:spcPts val="300"/>
              </a:spcAft>
              <a:buFont typeface="Arial" panose="020B0604020202020204" pitchFamily="34" charset="0"/>
              <a:buChar char="•"/>
              <a:defRPr sz="900" kern="1200">
                <a:solidFill>
                  <a:schemeClr val="tx1"/>
                </a:solidFill>
                <a:latin typeface="+mn-lt"/>
                <a:ea typeface="+mn-ea"/>
                <a:cs typeface="+mn-cs"/>
              </a:defRPr>
            </a:lvl4pPr>
            <a:lvl5pPr marL="361950" indent="-180975" algn="l" defTabSz="914400" rtl="0" eaLnBrk="1" latinLnBrk="0" hangingPunct="1">
              <a:lnSpc>
                <a:spcPts val="1300"/>
              </a:lnSpc>
              <a:spcBef>
                <a:spcPts val="300"/>
              </a:spcBef>
              <a:spcAft>
                <a:spcPts val="300"/>
              </a:spcAft>
              <a:buFont typeface="Cera Pro" panose="00000500000000000000" pitchFamily="2" charset="0"/>
              <a:buChar char="–"/>
              <a:defRPr sz="900" kern="1200">
                <a:solidFill>
                  <a:schemeClr val="tx1"/>
                </a:solidFill>
                <a:latin typeface="+mn-lt"/>
                <a:ea typeface="+mn-ea"/>
                <a:cs typeface="+mn-cs"/>
              </a:defRPr>
            </a:lvl5pPr>
            <a:lvl6pPr marL="0" indent="0" algn="r" defTabSz="914400" rtl="0" eaLnBrk="1" latinLnBrk="0" hangingPunct="1">
              <a:lnSpc>
                <a:spcPts val="850"/>
              </a:lnSpc>
              <a:spcBef>
                <a:spcPts val="0"/>
              </a:spcBef>
              <a:buFont typeface="Arial" panose="020B0604020202020204" pitchFamily="34" charset="0"/>
              <a:buNone/>
              <a:defRPr sz="700" b="1" kern="1200" cap="all" spc="160" baseline="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5"/>
            <a:r>
              <a:rPr lang="en-US" dirty="0"/>
              <a:t>Water Services Delivery Options</a:t>
            </a:r>
          </a:p>
        </p:txBody>
      </p:sp>
    </p:spTree>
    <p:extLst>
      <p:ext uri="{BB962C8B-B14F-4D97-AF65-F5344CB8AC3E}">
        <p14:creationId xmlns:p14="http://schemas.microsoft.com/office/powerpoint/2010/main" val="3939581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1" r:id="rId32"/>
  </p:sldLayoutIdLst>
  <p:hf hdr="0" ftr="0" dt="0"/>
  <p:txStyles>
    <p:titleStyle>
      <a:lvl1pPr algn="l" defTabSz="914400" rtl="0" eaLnBrk="1" latinLnBrk="0" hangingPunct="1">
        <a:lnSpc>
          <a:spcPct val="90000"/>
        </a:lnSpc>
        <a:spcBef>
          <a:spcPct val="0"/>
        </a:spcBef>
        <a:buNone/>
        <a:defRPr sz="2400" b="1" kern="1200">
          <a:solidFill>
            <a:srgbClr val="333F48"/>
          </a:solidFill>
          <a:latin typeface="+mj-lt"/>
          <a:ea typeface="+mj-ea"/>
          <a:cs typeface="+mj-cs"/>
        </a:defRPr>
      </a:lvl1pPr>
    </p:titleStyle>
    <p:bodyStyle>
      <a:lvl1pPr marL="0" indent="0" algn="l" defTabSz="914400" rtl="0" eaLnBrk="1" latinLnBrk="0" hangingPunct="1">
        <a:lnSpc>
          <a:spcPct val="100000"/>
        </a:lnSpc>
        <a:spcBef>
          <a:spcPts val="300"/>
        </a:spcBef>
        <a:spcAft>
          <a:spcPts val="30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500"/>
        </a:spcBef>
        <a:spcAft>
          <a:spcPts val="300"/>
        </a:spcAft>
        <a:buFont typeface="Arial" panose="020B0604020202020204" pitchFamily="34" charset="0"/>
        <a:buNone/>
        <a:defRPr sz="1400" b="0" kern="1200">
          <a:solidFill>
            <a:srgbClr val="E0004D"/>
          </a:solidFill>
          <a:latin typeface="+mn-lt"/>
          <a:ea typeface="+mn-ea"/>
          <a:cs typeface="+mn-cs"/>
        </a:defRPr>
      </a:lvl2pPr>
      <a:lvl3pPr marL="0" indent="0" algn="l" defTabSz="914400" rtl="0" eaLnBrk="1" latinLnBrk="0" hangingPunct="1">
        <a:lnSpc>
          <a:spcPct val="100000"/>
        </a:lnSpc>
        <a:spcBef>
          <a:spcPts val="500"/>
        </a:spcBef>
        <a:spcAft>
          <a:spcPts val="300"/>
        </a:spcAft>
        <a:buFont typeface="Arial" panose="020B0604020202020204" pitchFamily="34" charset="0"/>
        <a:buNone/>
        <a:defRPr sz="1100" b="0" kern="1200">
          <a:solidFill>
            <a:srgbClr val="436E73"/>
          </a:solidFill>
          <a:latin typeface="+mn-lt"/>
          <a:ea typeface="+mn-ea"/>
          <a:cs typeface="+mn-cs"/>
        </a:defRPr>
      </a:lvl3pPr>
      <a:lvl4pPr marL="171450" indent="-171450" algn="l" defTabSz="914400" rtl="0" eaLnBrk="1" latinLnBrk="0" hangingPunct="1">
        <a:lnSpc>
          <a:spcPts val="1300"/>
        </a:lnSpc>
        <a:spcBef>
          <a:spcPts val="300"/>
        </a:spcBef>
        <a:spcAft>
          <a:spcPts val="300"/>
        </a:spcAft>
        <a:buFont typeface="Arial" panose="020B0604020202020204" pitchFamily="34" charset="0"/>
        <a:buChar char="•"/>
        <a:defRPr sz="900" kern="1200">
          <a:solidFill>
            <a:schemeClr val="tx1"/>
          </a:solidFill>
          <a:latin typeface="+mn-lt"/>
          <a:ea typeface="+mn-ea"/>
          <a:cs typeface="+mn-cs"/>
        </a:defRPr>
      </a:lvl4pPr>
      <a:lvl5pPr marL="361950" indent="-180975" algn="l" defTabSz="914400" rtl="0" eaLnBrk="1" latinLnBrk="0" hangingPunct="1">
        <a:lnSpc>
          <a:spcPts val="1300"/>
        </a:lnSpc>
        <a:spcBef>
          <a:spcPts val="300"/>
        </a:spcBef>
        <a:spcAft>
          <a:spcPts val="300"/>
        </a:spcAft>
        <a:buFont typeface="Cera Pro" panose="00000500000000000000" pitchFamily="2" charset="0"/>
        <a:buChar char="–"/>
        <a:defRPr sz="900" kern="1200">
          <a:solidFill>
            <a:schemeClr val="tx1"/>
          </a:solidFill>
          <a:latin typeface="+mn-lt"/>
          <a:ea typeface="+mn-ea"/>
          <a:cs typeface="+mn-cs"/>
        </a:defRPr>
      </a:lvl5pPr>
      <a:lvl6pPr marL="0" indent="0" algn="r" defTabSz="914400" rtl="0" eaLnBrk="1" latinLnBrk="0" hangingPunct="1">
        <a:lnSpc>
          <a:spcPts val="850"/>
        </a:lnSpc>
        <a:spcBef>
          <a:spcPts val="0"/>
        </a:spcBef>
        <a:buFont typeface="Arial" panose="020B0604020202020204" pitchFamily="34" charset="0"/>
        <a:buNone/>
        <a:defRPr sz="700" b="1" kern="1200" cap="all" spc="160" baseline="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9.xml"/><Relationship Id="rId1" Type="http://schemas.openxmlformats.org/officeDocument/2006/relationships/tags" Target="../tags/tag1.xml"/><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Layout" Target="../slideLayouts/slideLayout13.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 Id="rId9" Type="http://schemas.openxmlformats.org/officeDocument/2006/relationships/image" Target="../media/image17.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customXml" Target="../../customXml/item12.xml"/><Relationship Id="rId1" Type="http://schemas.openxmlformats.org/officeDocument/2006/relationships/customXml" Target="../../customXml/item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1">
            <a:extLst>
              <a:ext uri="{FF2B5EF4-FFF2-40B4-BE49-F238E27FC236}">
                <a16:creationId xmlns:a16="http://schemas.microsoft.com/office/drawing/2014/main" id="{996ED479-B6BE-FC9E-D9C8-6E8CF2AF7685}"/>
              </a:ext>
            </a:extLst>
          </p:cNvPr>
          <p:cNvPicPr>
            <a:picLocks noGrp="1" noChangeAspect="1"/>
          </p:cNvPicPr>
          <p:nvPr>
            <p:ph type="pic" sz="quarter" idx="12"/>
            <p:custDataLst>
              <p:tags r:id="rId1"/>
            </p:custDataLst>
          </p:nvPr>
        </p:nvPicPr>
        <p:blipFill rotWithShape="1">
          <a:blip r:embed="rId4"/>
          <a:srcRect t="21140" b="21140"/>
          <a:stretch/>
        </p:blipFill>
        <p:spPr>
          <a:xfrm>
            <a:off x="357188" y="317500"/>
            <a:ext cx="9548812" cy="3673475"/>
          </a:xfrm>
        </p:spPr>
      </p:pic>
    </p:spTree>
    <p:extLst>
      <p:ext uri="{BB962C8B-B14F-4D97-AF65-F5344CB8AC3E}">
        <p14:creationId xmlns:p14="http://schemas.microsoft.com/office/powerpoint/2010/main" val="1525814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522E75-2115-CBFC-25E7-6387760FAC17}"/>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D1E6DA3-92D5-E908-688F-4E6662A4CC0F}"/>
              </a:ext>
            </a:extLst>
          </p:cNvPr>
          <p:cNvSpPr>
            <a:spLocks noGrp="1"/>
          </p:cNvSpPr>
          <p:nvPr>
            <p:ph type="sldNum" sz="quarter" idx="12"/>
          </p:nvPr>
        </p:nvSpPr>
        <p:spPr/>
        <p:txBody>
          <a:bodyPr/>
          <a:lstStyle/>
          <a:p>
            <a:fld id="{5AEC89D8-36C3-40BD-BBB3-9AD7F891C9FD}" type="slidenum">
              <a:rPr lang="en-NL" smtClean="0"/>
              <a:pPr/>
              <a:t>10</a:t>
            </a:fld>
            <a:endParaRPr lang="en-NL"/>
          </a:p>
        </p:txBody>
      </p:sp>
      <p:sp>
        <p:nvSpPr>
          <p:cNvPr id="3" name="Title 2">
            <a:extLst>
              <a:ext uri="{FF2B5EF4-FFF2-40B4-BE49-F238E27FC236}">
                <a16:creationId xmlns:a16="http://schemas.microsoft.com/office/drawing/2014/main" id="{E3C15877-8292-E7D8-3A12-1023C032E7E6}"/>
              </a:ext>
            </a:extLst>
          </p:cNvPr>
          <p:cNvSpPr>
            <a:spLocks noGrp="1"/>
          </p:cNvSpPr>
          <p:nvPr>
            <p:ph type="title"/>
          </p:nvPr>
        </p:nvSpPr>
        <p:spPr>
          <a:xfrm>
            <a:off x="633000" y="212760"/>
            <a:ext cx="8640000" cy="1080000"/>
          </a:xfrm>
        </p:spPr>
        <p:txBody>
          <a:bodyPr/>
          <a:lstStyle/>
          <a:p>
            <a:r>
              <a:rPr lang="en-NZ" dirty="0"/>
              <a:t>Assumptions</a:t>
            </a:r>
          </a:p>
        </p:txBody>
      </p:sp>
      <p:sp>
        <p:nvSpPr>
          <p:cNvPr id="4" name="Content Placeholder 4">
            <a:extLst>
              <a:ext uri="{FF2B5EF4-FFF2-40B4-BE49-F238E27FC236}">
                <a16:creationId xmlns:a16="http://schemas.microsoft.com/office/drawing/2014/main" id="{DEC3A066-0DBD-81CD-81C8-055FC57D7B72}"/>
              </a:ext>
            </a:extLst>
          </p:cNvPr>
          <p:cNvSpPr txBox="1">
            <a:spLocks/>
          </p:cNvSpPr>
          <p:nvPr/>
        </p:nvSpPr>
        <p:spPr>
          <a:xfrm>
            <a:off x="633000" y="1520468"/>
            <a:ext cx="8640000" cy="3713645"/>
          </a:xfrm>
          <a:prstGeom prst="rect">
            <a:avLst/>
          </a:prstGeom>
        </p:spPr>
        <p:txBody>
          <a:bodyPr vert="horz" lIns="0" tIns="0" rIns="0" bIns="0" rtlCol="0">
            <a:noAutofit/>
          </a:bodyPr>
          <a:lstStyle>
            <a:lvl1pPr marL="0" indent="0" algn="l" defTabSz="914400" rtl="0" eaLnBrk="1" latinLnBrk="0" hangingPunct="1">
              <a:lnSpc>
                <a:spcPts val="1300"/>
              </a:lnSpc>
              <a:spcBef>
                <a:spcPts val="300"/>
              </a:spcBef>
              <a:spcAft>
                <a:spcPts val="30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500"/>
              </a:spcBef>
              <a:spcAft>
                <a:spcPts val="300"/>
              </a:spcAft>
              <a:buFont typeface="Arial" panose="020B0604020202020204" pitchFamily="34" charset="0"/>
              <a:buNone/>
              <a:defRPr sz="1400" b="0" kern="1200">
                <a:solidFill>
                  <a:srgbClr val="E0004D"/>
                </a:solidFill>
                <a:latin typeface="+mn-lt"/>
                <a:ea typeface="+mn-ea"/>
                <a:cs typeface="+mn-cs"/>
              </a:defRPr>
            </a:lvl2pPr>
            <a:lvl3pPr marL="0" indent="0" algn="l" defTabSz="914400" rtl="0" eaLnBrk="1" latinLnBrk="0" hangingPunct="1">
              <a:lnSpc>
                <a:spcPct val="100000"/>
              </a:lnSpc>
              <a:spcBef>
                <a:spcPts val="500"/>
              </a:spcBef>
              <a:spcAft>
                <a:spcPts val="300"/>
              </a:spcAft>
              <a:buFont typeface="Arial" panose="020B0604020202020204" pitchFamily="34" charset="0"/>
              <a:buNone/>
              <a:defRPr sz="1100" b="0" kern="1200">
                <a:solidFill>
                  <a:srgbClr val="436E73"/>
                </a:solidFill>
                <a:latin typeface="+mn-lt"/>
                <a:ea typeface="+mn-ea"/>
                <a:cs typeface="+mn-cs"/>
              </a:defRPr>
            </a:lvl3pPr>
            <a:lvl4pPr marL="171450" indent="-171450" algn="l" defTabSz="914400" rtl="0" eaLnBrk="1" latinLnBrk="0" hangingPunct="1">
              <a:lnSpc>
                <a:spcPts val="1300"/>
              </a:lnSpc>
              <a:spcBef>
                <a:spcPts val="300"/>
              </a:spcBef>
              <a:spcAft>
                <a:spcPts val="300"/>
              </a:spcAft>
              <a:buFont typeface="Arial" panose="020B0604020202020204" pitchFamily="34" charset="0"/>
              <a:buChar char="•"/>
              <a:defRPr sz="900" kern="1200">
                <a:solidFill>
                  <a:schemeClr val="tx1"/>
                </a:solidFill>
                <a:latin typeface="+mn-lt"/>
                <a:ea typeface="+mn-ea"/>
                <a:cs typeface="+mn-cs"/>
              </a:defRPr>
            </a:lvl4pPr>
            <a:lvl5pPr marL="361950" indent="-180975" algn="l" defTabSz="914400" rtl="0" eaLnBrk="1" latinLnBrk="0" hangingPunct="1">
              <a:lnSpc>
                <a:spcPts val="1300"/>
              </a:lnSpc>
              <a:spcBef>
                <a:spcPts val="300"/>
              </a:spcBef>
              <a:spcAft>
                <a:spcPts val="300"/>
              </a:spcAft>
              <a:buFont typeface="Cera Pro" panose="00000500000000000000" pitchFamily="2" charset="0"/>
              <a:buChar char="–"/>
              <a:defRPr sz="900" kern="1200">
                <a:solidFill>
                  <a:schemeClr val="tx1"/>
                </a:solidFill>
                <a:latin typeface="+mn-lt"/>
                <a:ea typeface="+mn-ea"/>
                <a:cs typeface="+mn-cs"/>
              </a:defRPr>
            </a:lvl5pPr>
            <a:lvl6pPr marL="0" indent="0" algn="r" defTabSz="914400" rtl="0" eaLnBrk="1" latinLnBrk="0" hangingPunct="1">
              <a:lnSpc>
                <a:spcPts val="850"/>
              </a:lnSpc>
              <a:spcBef>
                <a:spcPts val="0"/>
              </a:spcBef>
              <a:buFont typeface="Arial" panose="020B0604020202020204" pitchFamily="34" charset="0"/>
              <a:buNone/>
              <a:defRPr sz="700" b="1" kern="1200" cap="all" spc="160" baseline="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nSpc>
                <a:spcPct val="100000"/>
              </a:lnSpc>
              <a:buFont typeface="Arial" panose="020B0604020202020204" pitchFamily="34" charset="0"/>
              <a:buChar char="•"/>
            </a:pPr>
            <a:r>
              <a:rPr lang="en-US" sz="1600" dirty="0"/>
              <a:t>A capital </a:t>
            </a:r>
            <a:r>
              <a:rPr lang="en-US" sz="1600" dirty="0" err="1"/>
              <a:t>programme</a:t>
            </a:r>
            <a:r>
              <a:rPr lang="en-US" sz="1600" dirty="0"/>
              <a:t> of $215.7 million (today’s dollars) over ten years is needed to be compliant with regulatory requirements</a:t>
            </a:r>
          </a:p>
          <a:p>
            <a:pPr marL="171450" indent="-171450">
              <a:lnSpc>
                <a:spcPct val="100000"/>
              </a:lnSpc>
              <a:buFont typeface="Arial" panose="020B0604020202020204" pitchFamily="34" charset="0"/>
              <a:buChar char="•"/>
            </a:pPr>
            <a:r>
              <a:rPr lang="en-NZ" sz="1600" dirty="0"/>
              <a:t>Council can meet this expenditure (and associated consequential operating expenditure) through accessing debt and collecting water revenues</a:t>
            </a:r>
          </a:p>
          <a:p>
            <a:pPr marL="171450" indent="-171450">
              <a:lnSpc>
                <a:spcPct val="100000"/>
              </a:lnSpc>
              <a:buFont typeface="Arial" panose="020B0604020202020204" pitchFamily="34" charset="0"/>
              <a:buChar char="•"/>
            </a:pPr>
            <a:r>
              <a:rPr lang="en-NZ" sz="1600" dirty="0"/>
              <a:t>Debt limits come from Council policy, the Local Government Funding Agency, and prudential management approaches</a:t>
            </a:r>
          </a:p>
          <a:p>
            <a:pPr marL="171450" indent="-171450">
              <a:lnSpc>
                <a:spcPct val="100000"/>
              </a:lnSpc>
              <a:buFont typeface="Arial" panose="020B0604020202020204" pitchFamily="34" charset="0"/>
              <a:buChar char="•"/>
            </a:pPr>
            <a:r>
              <a:rPr lang="en-NZ" sz="1600" dirty="0"/>
              <a:t>Revenue collection is dependent on community’s ability and willingness to pay</a:t>
            </a:r>
          </a:p>
        </p:txBody>
      </p:sp>
    </p:spTree>
    <p:extLst>
      <p:ext uri="{BB962C8B-B14F-4D97-AF65-F5344CB8AC3E}">
        <p14:creationId xmlns:p14="http://schemas.microsoft.com/office/powerpoint/2010/main" val="362085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6F1C8-6429-15C5-FFC6-4E5AD8E7F8D2}"/>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762CF2B-7199-6D2A-582B-D683E389945C}"/>
              </a:ext>
            </a:extLst>
          </p:cNvPr>
          <p:cNvSpPr>
            <a:spLocks noGrp="1"/>
          </p:cNvSpPr>
          <p:nvPr>
            <p:ph type="sldNum" sz="quarter" idx="12"/>
          </p:nvPr>
        </p:nvSpPr>
        <p:spPr/>
        <p:txBody>
          <a:bodyPr/>
          <a:lstStyle/>
          <a:p>
            <a:fld id="{5AEC89D8-36C3-40BD-BBB3-9AD7F891C9FD}" type="slidenum">
              <a:rPr lang="en-NL" smtClean="0"/>
              <a:pPr/>
              <a:t>11</a:t>
            </a:fld>
            <a:endParaRPr lang="en-NL"/>
          </a:p>
        </p:txBody>
      </p:sp>
      <p:sp>
        <p:nvSpPr>
          <p:cNvPr id="3" name="Title 2">
            <a:extLst>
              <a:ext uri="{FF2B5EF4-FFF2-40B4-BE49-F238E27FC236}">
                <a16:creationId xmlns:a16="http://schemas.microsoft.com/office/drawing/2014/main" id="{6FF14C4D-B05A-3390-3F35-E8AA5F299ED9}"/>
              </a:ext>
            </a:extLst>
          </p:cNvPr>
          <p:cNvSpPr>
            <a:spLocks noGrp="1"/>
          </p:cNvSpPr>
          <p:nvPr>
            <p:ph type="title"/>
          </p:nvPr>
        </p:nvSpPr>
        <p:spPr>
          <a:xfrm>
            <a:off x="633000" y="212760"/>
            <a:ext cx="8640000" cy="1080000"/>
          </a:xfrm>
        </p:spPr>
        <p:txBody>
          <a:bodyPr/>
          <a:lstStyle/>
          <a:p>
            <a:r>
              <a:rPr lang="en-NZ"/>
              <a:t>Key judgements to inform decision making</a:t>
            </a:r>
          </a:p>
        </p:txBody>
      </p:sp>
      <p:sp>
        <p:nvSpPr>
          <p:cNvPr id="7" name="TextBox 6">
            <a:extLst>
              <a:ext uri="{FF2B5EF4-FFF2-40B4-BE49-F238E27FC236}">
                <a16:creationId xmlns:a16="http://schemas.microsoft.com/office/drawing/2014/main" id="{69511B42-5A71-3811-99C7-0C43842B1A05}"/>
              </a:ext>
            </a:extLst>
          </p:cNvPr>
          <p:cNvSpPr txBox="1"/>
          <p:nvPr/>
        </p:nvSpPr>
        <p:spPr>
          <a:xfrm>
            <a:off x="1808630" y="1815820"/>
            <a:ext cx="6288740" cy="448468"/>
          </a:xfrm>
          <a:prstGeom prst="roundRect">
            <a:avLst>
              <a:gd name="adj" fmla="val 50000"/>
            </a:avLst>
          </a:prstGeom>
          <a:solidFill>
            <a:schemeClr val="accent2">
              <a:lumMod val="20000"/>
              <a:lumOff val="80000"/>
              <a:alpha val="25000"/>
            </a:schemeClr>
          </a:solidFill>
          <a:ln>
            <a:solidFill>
              <a:schemeClr val="accent2"/>
            </a:solidFill>
          </a:ln>
        </p:spPr>
        <p:txBody>
          <a:bodyPr vert="horz" wrap="square" lIns="72000" tIns="36000" rIns="72000" bIns="36000" rtlCol="0" anchor="ctr" anchorCtr="0">
            <a:spAutoFit/>
          </a:bodyPr>
          <a:lstStyle/>
          <a:p>
            <a:pPr algn="ctr" defTabSz="914400">
              <a:buClr>
                <a:schemeClr val="accent1"/>
              </a:buClr>
            </a:pPr>
            <a:r>
              <a:rPr lang="en-NZ" sz="1600" dirty="0"/>
              <a:t>Part 1: Comparative analysis against strategic objectives</a:t>
            </a:r>
          </a:p>
        </p:txBody>
      </p:sp>
      <p:sp>
        <p:nvSpPr>
          <p:cNvPr id="8" name="TextBox 7">
            <a:extLst>
              <a:ext uri="{FF2B5EF4-FFF2-40B4-BE49-F238E27FC236}">
                <a16:creationId xmlns:a16="http://schemas.microsoft.com/office/drawing/2014/main" id="{92FD1C98-DC98-18A8-738A-8D70381071FB}"/>
              </a:ext>
            </a:extLst>
          </p:cNvPr>
          <p:cNvSpPr txBox="1"/>
          <p:nvPr/>
        </p:nvSpPr>
        <p:spPr>
          <a:xfrm>
            <a:off x="880408" y="3678311"/>
            <a:ext cx="8245287" cy="794702"/>
          </a:xfrm>
          <a:prstGeom prst="roundRect">
            <a:avLst>
              <a:gd name="adj" fmla="val 50000"/>
            </a:avLst>
          </a:prstGeom>
          <a:solidFill>
            <a:schemeClr val="accent2">
              <a:lumMod val="20000"/>
              <a:lumOff val="80000"/>
              <a:alpha val="62000"/>
            </a:schemeClr>
          </a:solidFill>
          <a:ln>
            <a:solidFill>
              <a:schemeClr val="accent2"/>
            </a:solidFill>
          </a:ln>
        </p:spPr>
        <p:txBody>
          <a:bodyPr vert="horz" wrap="square" lIns="72000" tIns="36000" rIns="72000" bIns="36000" rtlCol="0" anchor="ctr" anchorCtr="0">
            <a:spAutoFit/>
          </a:bodyPr>
          <a:lstStyle/>
          <a:p>
            <a:pPr algn="ctr"/>
            <a:r>
              <a:rPr lang="en-NZ" sz="1600" dirty="0"/>
              <a:t>Part 3: Comparative overview of ownership, decision making and accountability structures</a:t>
            </a:r>
          </a:p>
        </p:txBody>
      </p:sp>
      <p:sp>
        <p:nvSpPr>
          <p:cNvPr id="9" name="TextBox 8">
            <a:extLst>
              <a:ext uri="{FF2B5EF4-FFF2-40B4-BE49-F238E27FC236}">
                <a16:creationId xmlns:a16="http://schemas.microsoft.com/office/drawing/2014/main" id="{34E38AF9-069D-EFDE-11A7-58277BEEFE73}"/>
              </a:ext>
            </a:extLst>
          </p:cNvPr>
          <p:cNvSpPr txBox="1"/>
          <p:nvPr/>
        </p:nvSpPr>
        <p:spPr>
          <a:xfrm>
            <a:off x="1808630" y="2746465"/>
            <a:ext cx="6288740" cy="448468"/>
          </a:xfrm>
          <a:prstGeom prst="roundRect">
            <a:avLst>
              <a:gd name="adj" fmla="val 50000"/>
            </a:avLst>
          </a:prstGeom>
          <a:solidFill>
            <a:schemeClr val="accent2">
              <a:lumMod val="20000"/>
              <a:lumOff val="80000"/>
            </a:schemeClr>
          </a:solidFill>
          <a:ln>
            <a:solidFill>
              <a:schemeClr val="accent2"/>
            </a:solidFill>
          </a:ln>
        </p:spPr>
        <p:txBody>
          <a:bodyPr vert="horz" wrap="square" lIns="72000" tIns="36000" rIns="72000" bIns="36000" rtlCol="0" anchor="t" anchorCtr="0">
            <a:spAutoFit/>
          </a:bodyPr>
          <a:lstStyle/>
          <a:p>
            <a:pPr algn="ctr"/>
            <a:r>
              <a:rPr lang="en-NZ" sz="1600" dirty="0"/>
              <a:t>Part 2: Comparative financial analysis against key metrics</a:t>
            </a:r>
            <a:endParaRPr lang="en-NZ" sz="1600" i="1" dirty="0"/>
          </a:p>
        </p:txBody>
      </p:sp>
      <p:sp>
        <p:nvSpPr>
          <p:cNvPr id="10" name="TextBox 9">
            <a:extLst>
              <a:ext uri="{FF2B5EF4-FFF2-40B4-BE49-F238E27FC236}">
                <a16:creationId xmlns:a16="http://schemas.microsoft.com/office/drawing/2014/main" id="{D9D39C8E-D6F7-F619-B62B-BB0FFBB6E244}"/>
              </a:ext>
            </a:extLst>
          </p:cNvPr>
          <p:cNvSpPr txBox="1"/>
          <p:nvPr/>
        </p:nvSpPr>
        <p:spPr>
          <a:xfrm>
            <a:off x="2783542" y="4955190"/>
            <a:ext cx="4338916" cy="794702"/>
          </a:xfrm>
          <a:prstGeom prst="roundRect">
            <a:avLst>
              <a:gd name="adj" fmla="val 50000"/>
            </a:avLst>
          </a:prstGeom>
          <a:solidFill>
            <a:schemeClr val="tx2">
              <a:lumMod val="20000"/>
              <a:lumOff val="80000"/>
            </a:schemeClr>
          </a:solidFill>
          <a:ln>
            <a:solidFill>
              <a:schemeClr val="tx2"/>
            </a:solidFill>
          </a:ln>
        </p:spPr>
        <p:txBody>
          <a:bodyPr vert="horz" wrap="square" lIns="72000" tIns="36000" rIns="72000" bIns="36000" rtlCol="0" anchor="t" anchorCtr="0">
            <a:spAutoFit/>
          </a:bodyPr>
          <a:lstStyle/>
          <a:p>
            <a:pPr algn="ctr"/>
            <a:r>
              <a:rPr lang="en-US" sz="1600" dirty="0"/>
              <a:t>Part 4: Additional considerations </a:t>
            </a:r>
            <a:r>
              <a:rPr lang="en-US" sz="1600" i="1" dirty="0"/>
              <a:t>(impact of remaining Council functions)</a:t>
            </a:r>
          </a:p>
        </p:txBody>
      </p:sp>
      <p:pic>
        <p:nvPicPr>
          <p:cNvPr id="17" name="Graphic 16" descr="Miscellaneous outline">
            <a:extLst>
              <a:ext uri="{FF2B5EF4-FFF2-40B4-BE49-F238E27FC236}">
                <a16:creationId xmlns:a16="http://schemas.microsoft.com/office/drawing/2014/main" id="{384B0AF5-0FCB-A1F4-C963-815BB39B6EA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10031" y="5087424"/>
            <a:ext cx="530234" cy="530234"/>
          </a:xfrm>
          <a:prstGeom prst="rect">
            <a:avLst/>
          </a:prstGeom>
        </p:spPr>
      </p:pic>
      <p:pic>
        <p:nvPicPr>
          <p:cNvPr id="19" name="Graphic 18" descr="Presentation with bar chart outline">
            <a:extLst>
              <a:ext uri="{FF2B5EF4-FFF2-40B4-BE49-F238E27FC236}">
                <a16:creationId xmlns:a16="http://schemas.microsoft.com/office/drawing/2014/main" id="{3BFDA1AC-270D-C285-9394-784BA925A80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78542" y="2722743"/>
            <a:ext cx="612000" cy="612000"/>
          </a:xfrm>
          <a:prstGeom prst="rect">
            <a:avLst/>
          </a:prstGeom>
        </p:spPr>
      </p:pic>
      <p:pic>
        <p:nvPicPr>
          <p:cNvPr id="21" name="Graphic 20" descr="Fork In Road outline">
            <a:extLst>
              <a:ext uri="{FF2B5EF4-FFF2-40B4-BE49-F238E27FC236}">
                <a16:creationId xmlns:a16="http://schemas.microsoft.com/office/drawing/2014/main" id="{2DB0E6A9-E097-D694-9967-549F8642E6F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53680" y="3851428"/>
            <a:ext cx="507546" cy="507546"/>
          </a:xfrm>
          <a:prstGeom prst="rect">
            <a:avLst/>
          </a:prstGeom>
        </p:spPr>
      </p:pic>
      <p:pic>
        <p:nvPicPr>
          <p:cNvPr id="23" name="Graphic 22" descr="Target outline">
            <a:extLst>
              <a:ext uri="{FF2B5EF4-FFF2-40B4-BE49-F238E27FC236}">
                <a16:creationId xmlns:a16="http://schemas.microsoft.com/office/drawing/2014/main" id="{B98D3389-5D2D-D07B-6450-9D2713FA979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178542" y="1716766"/>
            <a:ext cx="612000" cy="612000"/>
          </a:xfrm>
          <a:prstGeom prst="rect">
            <a:avLst/>
          </a:prstGeom>
        </p:spPr>
      </p:pic>
    </p:spTree>
    <p:extLst>
      <p:ext uri="{BB962C8B-B14F-4D97-AF65-F5344CB8AC3E}">
        <p14:creationId xmlns:p14="http://schemas.microsoft.com/office/powerpoint/2010/main" val="428139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77313D-41EF-363A-92B0-2A0832EF2E3C}"/>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3DF8F7C-12C8-4DBD-12CF-800A5AF34B13}"/>
              </a:ext>
            </a:extLst>
          </p:cNvPr>
          <p:cNvSpPr>
            <a:spLocks noGrp="1"/>
          </p:cNvSpPr>
          <p:nvPr>
            <p:ph type="sldNum" sz="quarter" idx="4"/>
          </p:nvPr>
        </p:nvSpPr>
        <p:spPr/>
        <p:txBody>
          <a:bodyPr/>
          <a:lstStyle/>
          <a:p>
            <a:fld id="{5AEC89D8-36C3-40BD-BBB3-9AD7F891C9FD}" type="slidenum">
              <a:rPr lang="en-NL" smtClean="0"/>
              <a:pPr/>
              <a:t>12</a:t>
            </a:fld>
            <a:endParaRPr lang="en-NL"/>
          </a:p>
        </p:txBody>
      </p:sp>
      <p:sp>
        <p:nvSpPr>
          <p:cNvPr id="3" name="Title 2">
            <a:extLst>
              <a:ext uri="{FF2B5EF4-FFF2-40B4-BE49-F238E27FC236}">
                <a16:creationId xmlns:a16="http://schemas.microsoft.com/office/drawing/2014/main" id="{153291AE-E383-6AAA-3B9F-31A48AC2F539}"/>
              </a:ext>
            </a:extLst>
          </p:cNvPr>
          <p:cNvSpPr>
            <a:spLocks noGrp="1"/>
          </p:cNvSpPr>
          <p:nvPr>
            <p:ph type="title"/>
          </p:nvPr>
        </p:nvSpPr>
        <p:spPr/>
        <p:txBody>
          <a:bodyPr/>
          <a:lstStyle/>
          <a:p>
            <a:r>
              <a:rPr lang="en-NZ"/>
              <a:t>Your agreed strategic objectives</a:t>
            </a:r>
          </a:p>
        </p:txBody>
      </p:sp>
      <p:graphicFrame>
        <p:nvGraphicFramePr>
          <p:cNvPr id="4" name="Table 25">
            <a:extLst>
              <a:ext uri="{FF2B5EF4-FFF2-40B4-BE49-F238E27FC236}">
                <a16:creationId xmlns:a16="http://schemas.microsoft.com/office/drawing/2014/main" id="{73BB0DF7-67FB-2EF3-1A32-560A6E6D8E10}"/>
              </a:ext>
            </a:extLst>
          </p:cNvPr>
          <p:cNvGraphicFramePr>
            <a:graphicFrameLocks noGrp="1"/>
          </p:cNvGraphicFramePr>
          <p:nvPr>
            <p:extLst>
              <p:ext uri="{D42A27DB-BD31-4B8C-83A1-F6EECF244321}">
                <p14:modId xmlns:p14="http://schemas.microsoft.com/office/powerpoint/2010/main" val="3479262341"/>
              </p:ext>
            </p:extLst>
          </p:nvPr>
        </p:nvGraphicFramePr>
        <p:xfrm>
          <a:off x="632999" y="1193513"/>
          <a:ext cx="8640000" cy="3539383"/>
        </p:xfrm>
        <a:graphic>
          <a:graphicData uri="http://schemas.openxmlformats.org/drawingml/2006/table">
            <a:tbl>
              <a:tblPr firstRow="1" bandRow="1">
                <a:tableStyleId>{1E171933-4619-4E11-9A3F-F7608DF75F80}</a:tableStyleId>
              </a:tblPr>
              <a:tblGrid>
                <a:gridCol w="8640000">
                  <a:extLst>
                    <a:ext uri="{9D8B030D-6E8A-4147-A177-3AD203B41FA5}">
                      <a16:colId xmlns:a16="http://schemas.microsoft.com/office/drawing/2014/main" val="292485585"/>
                    </a:ext>
                  </a:extLst>
                </a:gridCol>
              </a:tblGrid>
              <a:tr h="0">
                <a:tc>
                  <a:txBody>
                    <a:bodyPr/>
                    <a:lstStyle/>
                    <a:p>
                      <a:pPr>
                        <a:spcAft>
                          <a:spcPts val="300"/>
                        </a:spcAft>
                      </a:pPr>
                      <a:r>
                        <a:rPr lang="en-NZ" sz="1300" b="1" cap="all" spc="200" baseline="0" dirty="0">
                          <a:solidFill>
                            <a:schemeClr val="accent1"/>
                          </a:solidFill>
                          <a:latin typeface="+mj-lt"/>
                          <a:ea typeface="Times New Roman" panose="02020603050405020304" pitchFamily="18" charset="0"/>
                        </a:rPr>
                        <a:t>Strategic OBJECTIVES</a:t>
                      </a:r>
                      <a:endParaRPr lang="en-NZ" sz="1300" b="1" spc="200" baseline="0" dirty="0">
                        <a:solidFill>
                          <a:schemeClr val="accent1"/>
                        </a:solidFill>
                        <a:latin typeface="+mj-lt"/>
                        <a:ea typeface="Times New Roman" panose="02020603050405020304" pitchFamily="18" charset="0"/>
                      </a:endParaRPr>
                    </a:p>
                  </a:txBody>
                  <a:tcPr marL="72000" marR="36000" marT="72000" marB="54000">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6967853"/>
                  </a:ext>
                </a:extLst>
              </a:tr>
              <a:tr h="0">
                <a:tc>
                  <a:txBody>
                    <a:bodyPr/>
                    <a:lstStyle/>
                    <a:p>
                      <a:pPr marL="0" algn="l" defTabSz="914400" rtl="0" eaLnBrk="1" fontAlgn="base" latinLnBrk="0" hangingPunct="1">
                        <a:lnSpc>
                          <a:spcPct val="105000"/>
                        </a:lnSpc>
                        <a:spcBef>
                          <a:spcPts val="300"/>
                        </a:spcBef>
                        <a:spcAft>
                          <a:spcPts val="300"/>
                        </a:spcAft>
                      </a:pPr>
                      <a:r>
                        <a:rPr lang="en-US" sz="1300" b="1" i="0" kern="1200" dirty="0">
                          <a:solidFill>
                            <a:schemeClr val="tx2"/>
                          </a:solidFill>
                          <a:effectLst/>
                          <a:latin typeface="+mj-lt"/>
                          <a:ea typeface="+mn-ea"/>
                          <a:cs typeface="+mn-cs"/>
                        </a:rPr>
                        <a:t>Effective and financially sustainable delivery of water services for the communities of the </a:t>
                      </a:r>
                      <a:r>
                        <a:rPr lang="en-US" sz="1300" b="1" i="0" kern="1200" dirty="0">
                          <a:solidFill>
                            <a:schemeClr val="tx2"/>
                          </a:solidFill>
                          <a:effectLst/>
                          <a:latin typeface="+mn-lt"/>
                          <a:ea typeface="+mn-ea"/>
                          <a:cs typeface="+mn-cs"/>
                        </a:rPr>
                        <a:t>Whakatāne District</a:t>
                      </a:r>
                      <a:r>
                        <a:rPr lang="en-US" sz="1300" b="1" i="0" kern="1200" dirty="0">
                          <a:solidFill>
                            <a:schemeClr val="tx2"/>
                          </a:solidFill>
                          <a:effectLst/>
                          <a:latin typeface="+mj-lt"/>
                          <a:ea typeface="+mn-ea"/>
                          <a:cs typeface="+mn-cs"/>
                        </a:rPr>
                        <a:t>, now and into the future</a:t>
                      </a:r>
                      <a:endParaRPr lang="en-NZ" sz="1300" b="0" i="0" kern="1200" dirty="0">
                        <a:solidFill>
                          <a:schemeClr val="tx2"/>
                        </a:solidFill>
                        <a:effectLst/>
                        <a:latin typeface="+mj-lt"/>
                        <a:ea typeface="+mn-ea"/>
                        <a:cs typeface="+mn-cs"/>
                      </a:endParaRPr>
                    </a:p>
                  </a:txBody>
                  <a:tcPr marL="72000" marR="36000" marT="72000" marB="72000">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7527452"/>
                  </a:ext>
                </a:extLst>
              </a:tr>
              <a:tr h="0">
                <a:tc>
                  <a:txBody>
                    <a:bodyPr/>
                    <a:lstStyle/>
                    <a:p>
                      <a:pPr marL="0" algn="l" defTabSz="914400" rtl="0" eaLnBrk="1" fontAlgn="base" latinLnBrk="0" hangingPunct="1">
                        <a:lnSpc>
                          <a:spcPct val="105000"/>
                        </a:lnSpc>
                        <a:spcBef>
                          <a:spcPts val="300"/>
                        </a:spcBef>
                        <a:spcAft>
                          <a:spcPts val="300"/>
                        </a:spcAft>
                      </a:pPr>
                      <a:r>
                        <a:rPr lang="en-AU" sz="1300" b="1" i="0" kern="1200" dirty="0">
                          <a:solidFill>
                            <a:schemeClr val="tx2"/>
                          </a:solidFill>
                          <a:effectLst/>
                          <a:latin typeface="+mj-lt"/>
                          <a:ea typeface="+mn-ea"/>
                          <a:cs typeface="+mn-cs"/>
                        </a:rPr>
                        <a:t>Protects and promotes public health and the environment </a:t>
                      </a:r>
                      <a:br>
                        <a:rPr lang="en-AU" sz="1300" b="1" i="0" kern="1200" dirty="0">
                          <a:solidFill>
                            <a:schemeClr val="tx2"/>
                          </a:solidFill>
                          <a:effectLst/>
                          <a:latin typeface="+mj-lt"/>
                          <a:ea typeface="+mn-ea"/>
                          <a:cs typeface="+mn-cs"/>
                        </a:rPr>
                      </a:br>
                      <a:r>
                        <a:rPr lang="en-AU" sz="1300" b="0" i="0" kern="1200" dirty="0">
                          <a:solidFill>
                            <a:schemeClr val="tx2"/>
                          </a:solidFill>
                          <a:effectLst/>
                          <a:latin typeface="+mj-lt"/>
                          <a:ea typeface="+mn-ea"/>
                          <a:cs typeface="+mn-cs"/>
                        </a:rPr>
                        <a:t>- meeting regulatory requirements​</a:t>
                      </a:r>
                      <a:endParaRPr lang="en-NZ" sz="1300" b="0" i="0" kern="1200" dirty="0">
                        <a:solidFill>
                          <a:schemeClr val="tx2"/>
                        </a:solidFill>
                        <a:effectLst/>
                        <a:latin typeface="+mj-lt"/>
                        <a:ea typeface="+mn-ea"/>
                        <a:cs typeface="+mn-cs"/>
                      </a:endParaRPr>
                    </a:p>
                  </a:txBody>
                  <a:tcPr marL="72000" marR="36000" marT="72000" marB="72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8095587"/>
                  </a:ext>
                </a:extLst>
              </a:tr>
              <a:tr h="0">
                <a:tc>
                  <a:txBody>
                    <a:bodyPr/>
                    <a:lstStyle/>
                    <a:p>
                      <a:pPr algn="l" fontAlgn="base">
                        <a:lnSpc>
                          <a:spcPct val="105000"/>
                        </a:lnSpc>
                        <a:spcBef>
                          <a:spcPts val="300"/>
                        </a:spcBef>
                        <a:spcAft>
                          <a:spcPts val="300"/>
                        </a:spcAft>
                      </a:pPr>
                      <a:r>
                        <a:rPr lang="en-US" sz="1300" b="0" i="0" dirty="0">
                          <a:solidFill>
                            <a:schemeClr val="tx2"/>
                          </a:solidFill>
                          <a:effectLst/>
                          <a:latin typeface="+mj-lt"/>
                        </a:rPr>
                        <a:t>Water services </a:t>
                      </a:r>
                      <a:r>
                        <a:rPr lang="en-US" sz="1300" b="1" i="0" dirty="0">
                          <a:solidFill>
                            <a:schemeClr val="tx2"/>
                          </a:solidFill>
                          <a:effectLst/>
                          <a:latin typeface="+mj-lt"/>
                        </a:rPr>
                        <a:t>are resilient to natural hazards, seismic risk and climate change</a:t>
                      </a:r>
                    </a:p>
                  </a:txBody>
                  <a:tcPr marL="72000" marR="36000" marT="72000" marB="72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6050118"/>
                  </a:ext>
                </a:extLst>
              </a:tr>
              <a:tr h="0">
                <a:tc>
                  <a:txBody>
                    <a:bodyPr/>
                    <a:lstStyle/>
                    <a:p>
                      <a:pPr marL="0" algn="l" rtl="0" eaLnBrk="1" fontAlgn="base" latinLnBrk="0" hangingPunct="1">
                        <a:lnSpc>
                          <a:spcPct val="105000"/>
                        </a:lnSpc>
                        <a:spcBef>
                          <a:spcPts val="300"/>
                        </a:spcBef>
                        <a:spcAft>
                          <a:spcPts val="300"/>
                        </a:spcAft>
                      </a:pPr>
                      <a:r>
                        <a:rPr lang="en-US" sz="1300" b="1" i="0" kern="1200" dirty="0">
                          <a:solidFill>
                            <a:schemeClr val="tx2"/>
                          </a:solidFill>
                          <a:effectLst/>
                          <a:latin typeface="+mj-lt"/>
                          <a:ea typeface="+mn-ea"/>
                          <a:cs typeface="+mn-cs"/>
                        </a:rPr>
                        <a:t>Integrated water services and infrastructure planning </a:t>
                      </a:r>
                      <a:r>
                        <a:rPr lang="en-US" sz="1300" b="0" i="0" kern="1200" dirty="0">
                          <a:solidFill>
                            <a:schemeClr val="tx2"/>
                          </a:solidFill>
                          <a:effectLst/>
                          <a:latin typeface="+mj-lt"/>
                          <a:ea typeface="+mn-ea"/>
                          <a:cs typeface="+mn-cs"/>
                        </a:rPr>
                        <a:t>that promotes efficient, equitable, and integrated delivery</a:t>
                      </a:r>
                    </a:p>
                  </a:txBody>
                  <a:tcPr marL="72000" marR="36000" marT="72000" marB="72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3654546"/>
                  </a:ext>
                </a:extLst>
              </a:tr>
              <a:tr h="0">
                <a:tc>
                  <a:txBody>
                    <a:bodyPr/>
                    <a:lstStyle/>
                    <a:p>
                      <a:pPr algn="l" fontAlgn="base">
                        <a:lnSpc>
                          <a:spcPct val="105000"/>
                        </a:lnSpc>
                        <a:spcBef>
                          <a:spcPts val="300"/>
                        </a:spcBef>
                        <a:spcAft>
                          <a:spcPts val="300"/>
                        </a:spcAft>
                      </a:pPr>
                      <a:r>
                        <a:rPr lang="en-US" sz="1300" b="1" i="0" kern="1200" dirty="0">
                          <a:solidFill>
                            <a:schemeClr val="tx2"/>
                          </a:solidFill>
                          <a:effectLst/>
                          <a:latin typeface="+mj-lt"/>
                          <a:ea typeface="+mn-ea"/>
                          <a:cs typeface="+mn-cs"/>
                        </a:rPr>
                        <a:t>Affordable fit for purpose service to consumers and communities that meets the needs, and expectations of the Whakatāne District </a:t>
                      </a:r>
                    </a:p>
                  </a:txBody>
                  <a:tcPr marL="72000" marR="36000" marT="72000" marB="72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43148445"/>
                  </a:ext>
                </a:extLst>
              </a:tr>
              <a:tr h="0">
                <a:tc>
                  <a:txBody>
                    <a:bodyPr/>
                    <a:lstStyle/>
                    <a:p>
                      <a:pPr marL="0" marR="0" lvl="0" indent="0" algn="l" defTabSz="914400" rtl="0" eaLnBrk="1" fontAlgn="base" latinLnBrk="0" hangingPunct="1">
                        <a:lnSpc>
                          <a:spcPct val="105000"/>
                        </a:lnSpc>
                        <a:spcBef>
                          <a:spcPts val="300"/>
                        </a:spcBef>
                        <a:spcAft>
                          <a:spcPts val="300"/>
                        </a:spcAft>
                        <a:buClrTx/>
                        <a:buSzTx/>
                        <a:buFontTx/>
                        <a:buNone/>
                        <a:tabLst/>
                        <a:defRPr/>
                      </a:pPr>
                      <a:r>
                        <a:rPr lang="en-AU" sz="1300" b="1" i="0" kern="1200" dirty="0">
                          <a:solidFill>
                            <a:schemeClr val="tx2"/>
                          </a:solidFill>
                          <a:effectLst/>
                          <a:latin typeface="+mj-lt"/>
                          <a:ea typeface="+mn-ea"/>
                          <a:cs typeface="+mn-cs"/>
                        </a:rPr>
                        <a:t>Responsibilities to hapū and iwi are met</a:t>
                      </a:r>
                    </a:p>
                  </a:txBody>
                  <a:tcPr marL="72000" marR="36000" marT="72000" marB="72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3803297"/>
                  </a:ext>
                </a:extLst>
              </a:tr>
              <a:tr h="0">
                <a:tc>
                  <a:txBody>
                    <a:bodyPr/>
                    <a:lstStyle/>
                    <a:p>
                      <a:pPr marL="0" marR="0" lvl="0" indent="0" algn="l" defTabSz="914400" rtl="0" eaLnBrk="1" fontAlgn="base" latinLnBrk="0" hangingPunct="1">
                        <a:lnSpc>
                          <a:spcPct val="105000"/>
                        </a:lnSpc>
                        <a:spcBef>
                          <a:spcPts val="300"/>
                        </a:spcBef>
                        <a:spcAft>
                          <a:spcPts val="300"/>
                        </a:spcAft>
                        <a:buClrTx/>
                        <a:buSzTx/>
                        <a:buFontTx/>
                        <a:buNone/>
                        <a:tabLst/>
                        <a:defRPr/>
                      </a:pPr>
                      <a:r>
                        <a:rPr lang="en-AU" sz="1300" b="1" i="0" kern="1200" dirty="0">
                          <a:solidFill>
                            <a:schemeClr val="tx2"/>
                          </a:solidFill>
                          <a:effectLst/>
                          <a:latin typeface="+mj-lt"/>
                          <a:ea typeface="+mn-ea"/>
                          <a:cs typeface="+mn-cs"/>
                        </a:rPr>
                        <a:t>Remaining council operations are viable and</a:t>
                      </a:r>
                      <a:r>
                        <a:rPr lang="en-AU" sz="1300" b="0" i="0" kern="1200" dirty="0">
                          <a:solidFill>
                            <a:schemeClr val="tx2"/>
                          </a:solidFill>
                          <a:effectLst/>
                          <a:latin typeface="+mj-lt"/>
                          <a:ea typeface="+mn-ea"/>
                          <a:cs typeface="+mn-cs"/>
                        </a:rPr>
                        <a:t> continue to deliver on communities’ expectations</a:t>
                      </a:r>
                    </a:p>
                  </a:txBody>
                  <a:tcPr marL="72000" marR="36000" marT="72000" marB="72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80409979"/>
                  </a:ext>
                </a:extLst>
              </a:tr>
            </a:tbl>
          </a:graphicData>
        </a:graphic>
      </p:graphicFrame>
      <p:sp>
        <p:nvSpPr>
          <p:cNvPr id="6" name="Rectangle 5">
            <a:extLst>
              <a:ext uri="{FF2B5EF4-FFF2-40B4-BE49-F238E27FC236}">
                <a16:creationId xmlns:a16="http://schemas.microsoft.com/office/drawing/2014/main" id="{B53FAB3A-15C6-5036-9136-8B576CB4EBA0}"/>
              </a:ext>
            </a:extLst>
          </p:cNvPr>
          <p:cNvSpPr/>
          <p:nvPr/>
        </p:nvSpPr>
        <p:spPr>
          <a:xfrm>
            <a:off x="632999" y="4954966"/>
            <a:ext cx="8640000" cy="988360"/>
          </a:xfrm>
          <a:prstGeom prst="rect">
            <a:avLst/>
          </a:prstGeom>
          <a:solidFill>
            <a:schemeClr val="accent5">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NZ" sz="1400" b="1" dirty="0">
                <a:solidFill>
                  <a:schemeClr val="accent5"/>
                </a:solidFill>
              </a:rPr>
              <a:t>This is a long-term decision</a:t>
            </a:r>
          </a:p>
          <a:p>
            <a:pPr algn="ctr"/>
            <a:r>
              <a:rPr lang="en-NZ" sz="1400" b="1" dirty="0">
                <a:solidFill>
                  <a:schemeClr val="accent1"/>
                </a:solidFill>
              </a:rPr>
              <a:t>Consider which of these are most important</a:t>
            </a:r>
          </a:p>
        </p:txBody>
      </p:sp>
    </p:spTree>
    <p:extLst>
      <p:ext uri="{BB962C8B-B14F-4D97-AF65-F5344CB8AC3E}">
        <p14:creationId xmlns:p14="http://schemas.microsoft.com/office/powerpoint/2010/main" val="1641473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AEE5A2-B462-74BF-D65A-522DE39B80B2}"/>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D14D64A-462C-868B-F9DC-8C5E5B57A5D8}"/>
              </a:ext>
            </a:extLst>
          </p:cNvPr>
          <p:cNvSpPr>
            <a:spLocks noGrp="1"/>
          </p:cNvSpPr>
          <p:nvPr>
            <p:ph type="sldNum" sz="quarter" idx="4"/>
          </p:nvPr>
        </p:nvSpPr>
        <p:spPr/>
        <p:txBody>
          <a:bodyPr/>
          <a:lstStyle/>
          <a:p>
            <a:fld id="{5AEC89D8-36C3-40BD-BBB3-9AD7F891C9FD}" type="slidenum">
              <a:rPr lang="en-NL" smtClean="0"/>
              <a:pPr/>
              <a:t>13</a:t>
            </a:fld>
            <a:endParaRPr lang="en-NL"/>
          </a:p>
        </p:txBody>
      </p:sp>
      <p:sp>
        <p:nvSpPr>
          <p:cNvPr id="3" name="Title 2">
            <a:extLst>
              <a:ext uri="{FF2B5EF4-FFF2-40B4-BE49-F238E27FC236}">
                <a16:creationId xmlns:a16="http://schemas.microsoft.com/office/drawing/2014/main" id="{4C5DDB68-7267-B73F-651F-E62027ED486B}"/>
              </a:ext>
            </a:extLst>
          </p:cNvPr>
          <p:cNvSpPr>
            <a:spLocks noGrp="1"/>
          </p:cNvSpPr>
          <p:nvPr>
            <p:ph type="title"/>
          </p:nvPr>
        </p:nvSpPr>
        <p:spPr>
          <a:xfrm>
            <a:off x="633000" y="332485"/>
            <a:ext cx="8640000" cy="1080000"/>
          </a:xfrm>
        </p:spPr>
        <p:txBody>
          <a:bodyPr>
            <a:normAutofit/>
          </a:bodyPr>
          <a:lstStyle/>
          <a:p>
            <a:r>
              <a:rPr lang="en-NZ" sz="2400" dirty="0"/>
              <a:t>Part 1: Summary of assessment against strategic objectives</a:t>
            </a:r>
            <a:br>
              <a:rPr lang="en-NZ" sz="1000" dirty="0"/>
            </a:br>
            <a:endParaRPr lang="en-US" dirty="0"/>
          </a:p>
        </p:txBody>
      </p:sp>
      <p:graphicFrame>
        <p:nvGraphicFramePr>
          <p:cNvPr id="5" name="Table 3">
            <a:extLst>
              <a:ext uri="{FF2B5EF4-FFF2-40B4-BE49-F238E27FC236}">
                <a16:creationId xmlns:a16="http://schemas.microsoft.com/office/drawing/2014/main" id="{57163C10-0EEB-D169-A590-C1DC0CF670E2}"/>
              </a:ext>
            </a:extLst>
          </p:cNvPr>
          <p:cNvGraphicFramePr>
            <a:graphicFrameLocks noGrp="1"/>
          </p:cNvGraphicFramePr>
          <p:nvPr>
            <p:extLst>
              <p:ext uri="{D42A27DB-BD31-4B8C-83A1-F6EECF244321}">
                <p14:modId xmlns:p14="http://schemas.microsoft.com/office/powerpoint/2010/main" val="1510364012"/>
              </p:ext>
            </p:extLst>
          </p:nvPr>
        </p:nvGraphicFramePr>
        <p:xfrm>
          <a:off x="585080" y="1230385"/>
          <a:ext cx="8640001" cy="4550705"/>
        </p:xfrm>
        <a:graphic>
          <a:graphicData uri="http://schemas.openxmlformats.org/drawingml/2006/table">
            <a:tbl>
              <a:tblPr firstRow="1" bandRow="1">
                <a:effectLst/>
                <a:tableStyleId>{5C22544A-7EE6-4342-B048-85BDC9FD1C3A}</a:tableStyleId>
              </a:tblPr>
              <a:tblGrid>
                <a:gridCol w="3222805">
                  <a:extLst>
                    <a:ext uri="{9D8B030D-6E8A-4147-A177-3AD203B41FA5}">
                      <a16:colId xmlns:a16="http://schemas.microsoft.com/office/drawing/2014/main" val="135652242"/>
                    </a:ext>
                  </a:extLst>
                </a:gridCol>
                <a:gridCol w="1805732">
                  <a:extLst>
                    <a:ext uri="{9D8B030D-6E8A-4147-A177-3AD203B41FA5}">
                      <a16:colId xmlns:a16="http://schemas.microsoft.com/office/drawing/2014/main" val="130660269"/>
                    </a:ext>
                  </a:extLst>
                </a:gridCol>
                <a:gridCol w="1805732">
                  <a:extLst>
                    <a:ext uri="{9D8B030D-6E8A-4147-A177-3AD203B41FA5}">
                      <a16:colId xmlns:a16="http://schemas.microsoft.com/office/drawing/2014/main" val="2347991769"/>
                    </a:ext>
                  </a:extLst>
                </a:gridCol>
                <a:gridCol w="1805732">
                  <a:extLst>
                    <a:ext uri="{9D8B030D-6E8A-4147-A177-3AD203B41FA5}">
                      <a16:colId xmlns:a16="http://schemas.microsoft.com/office/drawing/2014/main" val="3622331593"/>
                    </a:ext>
                  </a:extLst>
                </a:gridCol>
              </a:tblGrid>
              <a:tr h="0">
                <a:tc rowSpan="2">
                  <a:txBody>
                    <a:bodyPr/>
                    <a:lstStyle/>
                    <a:p>
                      <a:pPr algn="l"/>
                      <a:endParaRPr lang="en-NZ" sz="800" i="1">
                        <a:solidFill>
                          <a:schemeClr val="tx1"/>
                        </a:solidFill>
                        <a:latin typeface="+mj-lt"/>
                      </a:endParaRPr>
                    </a:p>
                  </a:txBody>
                  <a:tcPr marL="72000" marR="36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NZ" sz="1000" dirty="0">
                          <a:solidFill>
                            <a:schemeClr val="bg1"/>
                          </a:solidFill>
                          <a:latin typeface="+mj-lt"/>
                        </a:rPr>
                        <a:t>1.</a:t>
                      </a:r>
                    </a:p>
                    <a:p>
                      <a:pPr algn="ctr"/>
                      <a:r>
                        <a:rPr lang="en-NZ" sz="1000" dirty="0">
                          <a:solidFill>
                            <a:schemeClr val="bg1"/>
                          </a:solidFill>
                          <a:latin typeface="+mj-lt"/>
                        </a:rPr>
                        <a:t>In-house delivery</a:t>
                      </a:r>
                    </a:p>
                  </a:txBody>
                  <a:tcPr marL="72000" marR="36000" marT="36000" marB="36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B3A3A4"/>
                    </a:solidFill>
                  </a:tcPr>
                </a:tc>
                <a:tc>
                  <a:txBody>
                    <a:bodyPr/>
                    <a:lstStyle/>
                    <a:p>
                      <a:pPr marL="0" indent="0" algn="ctr"/>
                      <a:r>
                        <a:rPr lang="en-NZ" sz="1000" dirty="0">
                          <a:solidFill>
                            <a:schemeClr val="bg1"/>
                          </a:solidFill>
                          <a:latin typeface="+mj-lt"/>
                        </a:rPr>
                        <a:t>2.</a:t>
                      </a:r>
                    </a:p>
                    <a:p>
                      <a:pPr marL="0" indent="0" algn="ctr"/>
                      <a:r>
                        <a:rPr lang="en-NZ" sz="1000" dirty="0">
                          <a:solidFill>
                            <a:schemeClr val="bg1"/>
                          </a:solidFill>
                          <a:latin typeface="+mj-lt"/>
                        </a:rPr>
                        <a:t>West BOP WSCCO</a:t>
                      </a:r>
                    </a:p>
                  </a:txBody>
                  <a:tcPr marL="72000" marR="36000" marT="36000" marB="36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indent="0" algn="ctr"/>
                      <a:r>
                        <a:rPr lang="en-NZ" sz="1000" dirty="0">
                          <a:solidFill>
                            <a:schemeClr val="bg1"/>
                          </a:solidFill>
                          <a:latin typeface="+mj-lt"/>
                        </a:rPr>
                        <a:t>3.</a:t>
                      </a:r>
                    </a:p>
                    <a:p>
                      <a:pPr marL="0" indent="0" algn="ctr"/>
                      <a:r>
                        <a:rPr lang="en-NZ" sz="1000" dirty="0">
                          <a:solidFill>
                            <a:schemeClr val="bg1"/>
                          </a:solidFill>
                          <a:latin typeface="+mj-lt"/>
                        </a:rPr>
                        <a:t>East BOP WSCCO</a:t>
                      </a:r>
                    </a:p>
                  </a:txBody>
                  <a:tcPr marL="72000" marR="36000" marT="36000" marB="36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416559706"/>
                  </a:ext>
                </a:extLst>
              </a:tr>
              <a:tr h="0">
                <a:tc vMerge="1">
                  <a:txBody>
                    <a:bodyPr/>
                    <a:lstStyle/>
                    <a:p>
                      <a:pPr algn="l"/>
                      <a:endParaRPr lang="en-NZ" sz="800" i="1">
                        <a:solidFill>
                          <a:schemeClr val="tx1"/>
                        </a:solidFill>
                        <a:latin typeface="+mj-lt"/>
                      </a:endParaRPr>
                    </a:p>
                  </a:txBody>
                  <a:tcPr marL="72000" marR="36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5000"/>
                        </a:lnSpc>
                        <a:spcBef>
                          <a:spcPts val="300"/>
                        </a:spcBef>
                        <a:spcAft>
                          <a:spcPts val="300"/>
                        </a:spcAft>
                      </a:pPr>
                      <a:r>
                        <a:rPr lang="en-NZ" sz="800" b="0" i="0" dirty="0">
                          <a:solidFill>
                            <a:schemeClr val="tx1"/>
                          </a:solidFill>
                          <a:latin typeface="+mj-lt"/>
                        </a:rPr>
                        <a:t>Creation of dedicated ring-fenced water services unit within WDC.</a:t>
                      </a:r>
                    </a:p>
                  </a:txBody>
                  <a:tcPr marL="72000" marR="36000" marT="36000" marB="36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105000"/>
                        </a:lnSpc>
                        <a:spcBef>
                          <a:spcPts val="300"/>
                        </a:spcBef>
                        <a:spcAft>
                          <a:spcPts val="300"/>
                        </a:spcAft>
                      </a:pPr>
                      <a:r>
                        <a:rPr lang="en-NZ" sz="800" b="0" i="0" kern="1200" dirty="0">
                          <a:solidFill>
                            <a:schemeClr val="tx1"/>
                          </a:solidFill>
                          <a:latin typeface="+mj-lt"/>
                          <a:ea typeface="+mn-ea"/>
                          <a:cs typeface="+mn-cs"/>
                        </a:rPr>
                        <a:t>WDC joins WSCCO with TCC, WBOPDC, and possibly others.</a:t>
                      </a:r>
                      <a:endParaRPr lang="en-NZ" sz="800" b="0" i="0" dirty="0">
                        <a:solidFill>
                          <a:schemeClr val="tx1"/>
                        </a:solidFill>
                        <a:latin typeface="+mj-lt"/>
                      </a:endParaRPr>
                    </a:p>
                  </a:txBody>
                  <a:tcPr marL="72000" marR="36000" marT="36000" marB="36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914400" rtl="0" eaLnBrk="1" fontAlgn="auto" latinLnBrk="0" hangingPunct="1">
                        <a:lnSpc>
                          <a:spcPct val="105000"/>
                        </a:lnSpc>
                        <a:spcBef>
                          <a:spcPts val="300"/>
                        </a:spcBef>
                        <a:spcAft>
                          <a:spcPts val="300"/>
                        </a:spcAft>
                        <a:buClrTx/>
                        <a:buSzTx/>
                        <a:buFontTx/>
                        <a:buNone/>
                        <a:tabLst/>
                        <a:defRPr/>
                      </a:pPr>
                      <a:r>
                        <a:rPr lang="en-NZ" sz="800" b="0" i="0" kern="1200" dirty="0">
                          <a:solidFill>
                            <a:schemeClr val="tx1"/>
                          </a:solidFill>
                          <a:latin typeface="+mj-lt"/>
                          <a:ea typeface="+mn-ea"/>
                          <a:cs typeface="+mn-cs"/>
                        </a:rPr>
                        <a:t>WDC joins WSCCO with Rotorua, Kawerau and Ōpōtiki.</a:t>
                      </a:r>
                    </a:p>
                  </a:txBody>
                  <a:tcPr marL="72000" marR="36000" marT="36000" marB="36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789889186"/>
                  </a:ext>
                </a:extLst>
              </a:tr>
              <a:tr h="546778">
                <a:tc>
                  <a:txBody>
                    <a:bodyPr/>
                    <a:lstStyle/>
                    <a:p>
                      <a:pPr marL="0" algn="l" defTabSz="914400" rtl="0" eaLnBrk="1" fontAlgn="base" latinLnBrk="0" hangingPunct="1">
                        <a:lnSpc>
                          <a:spcPct val="105000"/>
                        </a:lnSpc>
                        <a:spcBef>
                          <a:spcPts val="300"/>
                        </a:spcBef>
                        <a:spcAft>
                          <a:spcPts val="300"/>
                        </a:spcAft>
                      </a:pPr>
                      <a:r>
                        <a:rPr lang="en-US" sz="900" b="1" i="0" kern="1200" dirty="0">
                          <a:solidFill>
                            <a:schemeClr val="tx1"/>
                          </a:solidFill>
                          <a:effectLst/>
                          <a:latin typeface="+mj-lt"/>
                          <a:ea typeface="+mn-ea"/>
                          <a:cs typeface="+mn-cs"/>
                        </a:rPr>
                        <a:t>Effective and financially sustainable delivery of water services </a:t>
                      </a:r>
                      <a:r>
                        <a:rPr lang="en-NZ" sz="900" b="0" i="0" kern="1200" dirty="0">
                          <a:solidFill>
                            <a:schemeClr val="tx1"/>
                          </a:solidFill>
                          <a:effectLst/>
                          <a:latin typeface="+mj-lt"/>
                          <a:ea typeface="+mn-ea"/>
                          <a:cs typeface="+mn-cs"/>
                        </a:rPr>
                        <a:t>for the Whakatāne District communities, now and into the future</a:t>
                      </a:r>
                    </a:p>
                  </a:txBody>
                  <a:tcPr marL="72000" marR="36000" marT="36000" marB="36000">
                    <a:lnL w="635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200"/>
                        </a:spcBef>
                        <a:spcAft>
                          <a:spcPts val="200"/>
                        </a:spcAft>
                        <a:buClr>
                          <a:schemeClr val="tx1"/>
                        </a:buClr>
                        <a:buSzTx/>
                        <a:buFont typeface="Wingdings" panose="05000000000000000000" pitchFamily="2" charset="2"/>
                        <a:buNone/>
                        <a:tabLst/>
                        <a:defRPr/>
                      </a:pPr>
                      <a:endParaRPr lang="en-NZ" sz="900" kern="1200" dirty="0">
                        <a:solidFill>
                          <a:srgbClr val="A6154B"/>
                        </a:solidFill>
                        <a:latin typeface="+mn-lt"/>
                        <a:ea typeface="+mn-ea"/>
                        <a:cs typeface="+mn-cs"/>
                      </a:endParaRPr>
                    </a:p>
                  </a:txBody>
                  <a:tcPr marT="72000" marB="72000">
                    <a:lnL w="7620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E66C36"/>
                    </a:solidFill>
                  </a:tcPr>
                </a:tc>
                <a:tc>
                  <a:txBody>
                    <a:bodyPr/>
                    <a:lstStyle/>
                    <a:p>
                      <a:pPr marL="108000" indent="-108000" algn="ctr" defTabSz="914400" rtl="0" eaLnBrk="1" latinLnBrk="0" hangingPunct="1">
                        <a:lnSpc>
                          <a:spcPct val="100000"/>
                        </a:lnSpc>
                        <a:spcBef>
                          <a:spcPts val="200"/>
                        </a:spcBef>
                        <a:spcAft>
                          <a:spcPts val="200"/>
                        </a:spcAft>
                        <a:buClr>
                          <a:schemeClr val="tx1"/>
                        </a:buClr>
                        <a:buFont typeface="Wingdings" panose="05000000000000000000" pitchFamily="2" charset="2"/>
                        <a:buChar char="§"/>
                      </a:pPr>
                      <a:endParaRPr lang="en-NZ" sz="900" kern="1200" dirty="0">
                        <a:solidFill>
                          <a:schemeClr val="dk1"/>
                        </a:solidFill>
                        <a:latin typeface="+mj-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108000" indent="-108000" algn="ctr" defTabSz="914400" rtl="0" eaLnBrk="1" latinLnBrk="0" hangingPunct="1">
                        <a:lnSpc>
                          <a:spcPct val="100000"/>
                        </a:lnSpc>
                        <a:spcBef>
                          <a:spcPts val="200"/>
                        </a:spcBef>
                        <a:spcAft>
                          <a:spcPts val="200"/>
                        </a:spcAft>
                        <a:buClr>
                          <a:schemeClr val="tx1"/>
                        </a:buClr>
                        <a:buFont typeface="Wingdings" panose="05000000000000000000" pitchFamily="2" charset="2"/>
                        <a:buChar char="§"/>
                      </a:pPr>
                      <a:endParaRPr lang="en-NZ" sz="900" kern="1200" dirty="0">
                        <a:solidFill>
                          <a:schemeClr val="dk1"/>
                        </a:solidFill>
                        <a:latin typeface="+mj-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841398000"/>
                  </a:ext>
                </a:extLst>
              </a:tr>
              <a:tr h="546778">
                <a:tc>
                  <a:txBody>
                    <a:bodyPr/>
                    <a:lstStyle/>
                    <a:p>
                      <a:pPr marL="0" algn="l" defTabSz="914400" rtl="0" eaLnBrk="1" fontAlgn="base" latinLnBrk="0" hangingPunct="1">
                        <a:lnSpc>
                          <a:spcPct val="105000"/>
                        </a:lnSpc>
                        <a:spcBef>
                          <a:spcPts val="300"/>
                        </a:spcBef>
                        <a:spcAft>
                          <a:spcPts val="300"/>
                        </a:spcAft>
                      </a:pPr>
                      <a:r>
                        <a:rPr lang="en-AU" sz="900" b="1" i="0" kern="1200">
                          <a:solidFill>
                            <a:schemeClr val="tx1"/>
                          </a:solidFill>
                          <a:effectLst/>
                          <a:latin typeface="+mj-lt"/>
                          <a:ea typeface="+mn-ea"/>
                          <a:cs typeface="+mn-cs"/>
                        </a:rPr>
                        <a:t>Protects and promotes public health and the environment </a:t>
                      </a:r>
                      <a:br>
                        <a:rPr lang="en-AU" sz="900" b="1" i="0" kern="1200">
                          <a:solidFill>
                            <a:srgbClr val="000000"/>
                          </a:solidFill>
                          <a:effectLst/>
                          <a:latin typeface="+mj-lt"/>
                          <a:ea typeface="+mn-ea"/>
                          <a:cs typeface="+mn-cs"/>
                        </a:rPr>
                      </a:br>
                      <a:r>
                        <a:rPr lang="en-AU" sz="900" b="0" i="0" kern="1200">
                          <a:solidFill>
                            <a:schemeClr val="tx1"/>
                          </a:solidFill>
                          <a:effectLst/>
                          <a:latin typeface="+mj-lt"/>
                          <a:ea typeface="+mn-ea"/>
                          <a:cs typeface="+mn-cs"/>
                        </a:rPr>
                        <a:t>- meeting regulatory requirements​</a:t>
                      </a:r>
                      <a:endParaRPr lang="en-NZ" sz="900" b="0" i="0" kern="1200">
                        <a:solidFill>
                          <a:schemeClr val="tx1"/>
                        </a:solidFill>
                        <a:effectLst/>
                        <a:latin typeface="+mj-lt"/>
                        <a:ea typeface="+mn-ea"/>
                        <a:cs typeface="+mn-cs"/>
                      </a:endParaRPr>
                    </a:p>
                  </a:txBody>
                  <a:tcPr marL="72000" marR="36000" marT="36000" marB="36000">
                    <a:lnL w="635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NZ" sz="900" kern="1200" noProof="0" dirty="0">
                        <a:solidFill>
                          <a:schemeClr val="dk1"/>
                        </a:solidFill>
                        <a:latin typeface="+mn-lt"/>
                        <a:ea typeface="+mn-ea"/>
                        <a:cs typeface="+mn-cs"/>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108000" marR="0" lvl="0" indent="-108000" algn="ctr" defTabSz="914400" rtl="0" eaLnBrk="1" fontAlgn="auto" latinLnBrk="0" hangingPunct="1">
                        <a:lnSpc>
                          <a:spcPct val="100000"/>
                        </a:lnSpc>
                        <a:spcBef>
                          <a:spcPts val="200"/>
                        </a:spcBef>
                        <a:spcAft>
                          <a:spcPts val="200"/>
                        </a:spcAft>
                        <a:buClr>
                          <a:schemeClr val="tx1"/>
                        </a:buClr>
                        <a:buSzTx/>
                        <a:buFont typeface="Wingdings" panose="05000000000000000000" pitchFamily="2" charset="2"/>
                        <a:buChar char="§"/>
                        <a:tabLst/>
                        <a:defRPr/>
                      </a:pPr>
                      <a:endParaRPr lang="en-NZ" sz="900" kern="1200" dirty="0">
                        <a:solidFill>
                          <a:schemeClr val="accent5"/>
                        </a:solidFill>
                        <a:latin typeface="+mn-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108000" marR="0" lvl="0" indent="-108000" algn="ctr" defTabSz="914400" rtl="0" eaLnBrk="1" fontAlgn="auto" latinLnBrk="0" hangingPunct="1">
                        <a:lnSpc>
                          <a:spcPct val="100000"/>
                        </a:lnSpc>
                        <a:spcBef>
                          <a:spcPts val="200"/>
                        </a:spcBef>
                        <a:spcAft>
                          <a:spcPts val="200"/>
                        </a:spcAft>
                        <a:buClr>
                          <a:schemeClr val="tx1"/>
                        </a:buClr>
                        <a:buSzTx/>
                        <a:buFont typeface="Wingdings" panose="05000000000000000000" pitchFamily="2" charset="2"/>
                        <a:buChar char="§"/>
                        <a:tabLst/>
                        <a:defRPr/>
                      </a:pPr>
                      <a:endParaRPr lang="en-NZ" sz="900" kern="1200" dirty="0">
                        <a:solidFill>
                          <a:schemeClr val="accent5"/>
                        </a:solidFill>
                        <a:latin typeface="+mn-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431121580"/>
                  </a:ext>
                </a:extLst>
              </a:tr>
              <a:tr h="546778">
                <a:tc>
                  <a:txBody>
                    <a:bodyPr/>
                    <a:lstStyle/>
                    <a:p>
                      <a:pPr marL="0" marR="0" lvl="0" indent="0" algn="l" defTabSz="914400" rtl="0" eaLnBrk="1" fontAlgn="base" latinLnBrk="0" hangingPunct="1">
                        <a:lnSpc>
                          <a:spcPct val="105000"/>
                        </a:lnSpc>
                        <a:spcBef>
                          <a:spcPts val="300"/>
                        </a:spcBef>
                        <a:spcAft>
                          <a:spcPts val="300"/>
                        </a:spcAft>
                        <a:buClrTx/>
                        <a:buSzTx/>
                        <a:buFontTx/>
                        <a:buNone/>
                        <a:tabLst/>
                        <a:defRPr/>
                      </a:pPr>
                      <a:r>
                        <a:rPr lang="en-US" sz="900" b="1" i="0" kern="1200" dirty="0">
                          <a:solidFill>
                            <a:schemeClr val="tx1"/>
                          </a:solidFill>
                          <a:effectLst/>
                          <a:latin typeface="+mn-lt"/>
                          <a:ea typeface="+mn-ea"/>
                          <a:cs typeface="+mn-cs"/>
                        </a:rPr>
                        <a:t>Water services are resilient to natural hazards and climate change</a:t>
                      </a:r>
                    </a:p>
                    <a:p>
                      <a:pPr marL="0" algn="l" defTabSz="914400" rtl="0" eaLnBrk="1" fontAlgn="base" latinLnBrk="0" hangingPunct="1">
                        <a:lnSpc>
                          <a:spcPct val="105000"/>
                        </a:lnSpc>
                        <a:spcBef>
                          <a:spcPts val="300"/>
                        </a:spcBef>
                        <a:spcAft>
                          <a:spcPts val="300"/>
                        </a:spcAft>
                      </a:pPr>
                      <a:endParaRPr lang="en-NZ" sz="900" b="0" i="0" kern="1200" dirty="0">
                        <a:solidFill>
                          <a:schemeClr val="tx1"/>
                        </a:solidFill>
                        <a:effectLst/>
                        <a:latin typeface="+mj-lt"/>
                        <a:ea typeface="+mn-ea"/>
                        <a:cs typeface="+mn-cs"/>
                      </a:endParaRPr>
                    </a:p>
                  </a:txBody>
                  <a:tcPr marL="72000" marR="36000" marT="36000" marB="36000">
                    <a:lnL w="635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NZ" sz="900" kern="1200" noProof="0" dirty="0">
                        <a:solidFill>
                          <a:schemeClr val="dk1"/>
                        </a:solidFill>
                        <a:latin typeface="+mn-lt"/>
                        <a:ea typeface="+mn-ea"/>
                        <a:cs typeface="+mn-cs"/>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108000" marR="0" lvl="0" indent="-108000" algn="ctr" defTabSz="914400" rtl="0" eaLnBrk="1" fontAlgn="auto" latinLnBrk="0" hangingPunct="1">
                        <a:lnSpc>
                          <a:spcPct val="100000"/>
                        </a:lnSpc>
                        <a:spcBef>
                          <a:spcPts val="200"/>
                        </a:spcBef>
                        <a:spcAft>
                          <a:spcPts val="200"/>
                        </a:spcAft>
                        <a:buClr>
                          <a:schemeClr val="tx1"/>
                        </a:buClr>
                        <a:buSzTx/>
                        <a:buFont typeface="Wingdings" panose="05000000000000000000" pitchFamily="2" charset="2"/>
                        <a:buChar char="§"/>
                        <a:tabLst/>
                        <a:defRPr/>
                      </a:pPr>
                      <a:endParaRPr lang="en-NZ" sz="900" kern="1200" dirty="0">
                        <a:solidFill>
                          <a:schemeClr val="accent5"/>
                        </a:solidFill>
                        <a:latin typeface="+mn-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108000" marR="0" lvl="0" indent="-108000" algn="ctr" defTabSz="914400" rtl="0" eaLnBrk="1" fontAlgn="auto" latinLnBrk="0" hangingPunct="1">
                        <a:lnSpc>
                          <a:spcPct val="100000"/>
                        </a:lnSpc>
                        <a:spcBef>
                          <a:spcPts val="200"/>
                        </a:spcBef>
                        <a:spcAft>
                          <a:spcPts val="200"/>
                        </a:spcAft>
                        <a:buClr>
                          <a:schemeClr val="tx1"/>
                        </a:buClr>
                        <a:buSzTx/>
                        <a:buFont typeface="Wingdings" panose="05000000000000000000" pitchFamily="2" charset="2"/>
                        <a:buChar char="§"/>
                        <a:tabLst/>
                        <a:defRPr/>
                      </a:pPr>
                      <a:endParaRPr lang="en-NZ" sz="900" kern="1200" dirty="0">
                        <a:solidFill>
                          <a:schemeClr val="accent5"/>
                        </a:solidFill>
                        <a:latin typeface="+mn-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997118163"/>
                  </a:ext>
                </a:extLst>
              </a:tr>
              <a:tr h="546778">
                <a:tc>
                  <a:txBody>
                    <a:bodyPr/>
                    <a:lstStyle/>
                    <a:p>
                      <a:pPr marL="0" algn="l" rtl="0" eaLnBrk="1" fontAlgn="base" latinLnBrk="0" hangingPunct="1">
                        <a:lnSpc>
                          <a:spcPct val="105000"/>
                        </a:lnSpc>
                        <a:spcBef>
                          <a:spcPts val="300"/>
                        </a:spcBef>
                        <a:spcAft>
                          <a:spcPts val="300"/>
                        </a:spcAft>
                      </a:pPr>
                      <a:r>
                        <a:rPr lang="en-US" sz="900" b="1" i="0" kern="1200" dirty="0">
                          <a:solidFill>
                            <a:schemeClr val="tx1"/>
                          </a:solidFill>
                          <a:effectLst/>
                          <a:latin typeface="+mj-lt"/>
                          <a:ea typeface="+mn-ea"/>
                          <a:cs typeface="+mn-cs"/>
                        </a:rPr>
                        <a:t>Integrated water services and infrastructure planning </a:t>
                      </a:r>
                      <a:r>
                        <a:rPr lang="en-US" sz="900" b="0" i="0" kern="1200" dirty="0">
                          <a:solidFill>
                            <a:schemeClr val="tx1"/>
                          </a:solidFill>
                          <a:effectLst/>
                          <a:latin typeface="+mj-lt"/>
                          <a:ea typeface="+mn-ea"/>
                          <a:cs typeface="+mn-cs"/>
                        </a:rPr>
                        <a:t>that promotes efficient, equitable, and integrated delivery</a:t>
                      </a:r>
                    </a:p>
                  </a:txBody>
                  <a:tcPr marL="72000" marR="36000" marT="36000" marB="36000">
                    <a:lnL w="635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108000" marR="0" lvl="0" indent="-108000" algn="ctr" defTabSz="914400" rtl="0" eaLnBrk="1" fontAlgn="auto" latinLnBrk="0" hangingPunct="1">
                        <a:lnSpc>
                          <a:spcPct val="100000"/>
                        </a:lnSpc>
                        <a:spcBef>
                          <a:spcPts val="200"/>
                        </a:spcBef>
                        <a:spcAft>
                          <a:spcPts val="200"/>
                        </a:spcAft>
                        <a:buClr>
                          <a:prstClr val="black"/>
                        </a:buClr>
                        <a:buSzTx/>
                        <a:buFont typeface="Wingdings" panose="05000000000000000000" pitchFamily="2" charset="2"/>
                        <a:buChar char="§"/>
                        <a:tabLst/>
                        <a:defRPr/>
                      </a:pPr>
                      <a:endParaRPr kumimoji="0" lang="en-NZ" sz="900" b="0" i="0" u="none" strike="noStrike" kern="1200" cap="none" spc="0" normalizeH="0" baseline="0" noProof="0" dirty="0">
                        <a:ln>
                          <a:noFill/>
                        </a:ln>
                        <a:solidFill>
                          <a:prstClr val="black"/>
                        </a:solidFill>
                        <a:effectLst/>
                        <a:uLnTx/>
                        <a:uFillTx/>
                        <a:latin typeface="+mn-lt"/>
                        <a:ea typeface="+mn-ea"/>
                        <a:cs typeface="+mn-cs"/>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107950" marR="0" lvl="0" indent="-107950" algn="ctr" defTabSz="914400" rtl="0" eaLnBrk="1" fontAlgn="auto" latinLnBrk="0" hangingPunct="1">
                        <a:lnSpc>
                          <a:spcPct val="100000"/>
                        </a:lnSpc>
                        <a:spcBef>
                          <a:spcPts val="200"/>
                        </a:spcBef>
                        <a:spcAft>
                          <a:spcPts val="200"/>
                        </a:spcAft>
                        <a:buClr>
                          <a:schemeClr val="tx1"/>
                        </a:buClr>
                        <a:buSzTx/>
                        <a:buFont typeface="Wingdings" panose="05000000000000000000" pitchFamily="2" charset="2"/>
                        <a:buChar char="§"/>
                        <a:tabLst/>
                        <a:defRPr/>
                      </a:pPr>
                      <a:endParaRPr lang="en-NZ" sz="900" kern="1200" noProof="0" dirty="0">
                        <a:solidFill>
                          <a:srgbClr val="A6154B"/>
                        </a:solidFill>
                        <a:latin typeface="+mn-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107950" marR="0" lvl="0" indent="-107950" algn="ctr" defTabSz="914400" rtl="0" eaLnBrk="1" fontAlgn="auto" latinLnBrk="0" hangingPunct="1">
                        <a:lnSpc>
                          <a:spcPct val="100000"/>
                        </a:lnSpc>
                        <a:spcBef>
                          <a:spcPts val="200"/>
                        </a:spcBef>
                        <a:spcAft>
                          <a:spcPts val="200"/>
                        </a:spcAft>
                        <a:buClr>
                          <a:schemeClr val="tx1"/>
                        </a:buClr>
                        <a:buSzTx/>
                        <a:buFont typeface="Wingdings" panose="05000000000000000000" pitchFamily="2" charset="2"/>
                        <a:buChar char="§"/>
                        <a:tabLst/>
                        <a:defRPr/>
                      </a:pPr>
                      <a:endParaRPr lang="en-NZ" sz="900" kern="1200" noProof="0">
                        <a:solidFill>
                          <a:srgbClr val="A6154B"/>
                        </a:solidFill>
                        <a:latin typeface="+mn-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823149910"/>
                  </a:ext>
                </a:extLst>
              </a:tr>
              <a:tr h="546778">
                <a:tc>
                  <a:txBody>
                    <a:bodyPr/>
                    <a:lstStyle/>
                    <a:p>
                      <a:pPr marL="0" marR="0" lvl="0" indent="0" algn="l" defTabSz="914400" rtl="0" eaLnBrk="1" fontAlgn="base" latinLnBrk="0" hangingPunct="1">
                        <a:lnSpc>
                          <a:spcPct val="105000"/>
                        </a:lnSpc>
                        <a:spcBef>
                          <a:spcPts val="300"/>
                        </a:spcBef>
                        <a:spcAft>
                          <a:spcPts val="300"/>
                        </a:spcAft>
                        <a:buClrTx/>
                        <a:buSzTx/>
                        <a:buFontTx/>
                        <a:buNone/>
                        <a:tabLst/>
                        <a:defRPr/>
                      </a:pPr>
                      <a:r>
                        <a:rPr lang="en-US" sz="900" b="1" i="0" kern="1200" dirty="0">
                          <a:solidFill>
                            <a:schemeClr val="tx1"/>
                          </a:solidFill>
                          <a:effectLst/>
                          <a:latin typeface="+mj-lt"/>
                          <a:ea typeface="+mn-ea"/>
                          <a:cs typeface="+mn-cs"/>
                        </a:rPr>
                        <a:t>Affordable fit for purpose service to consumers and communities </a:t>
                      </a:r>
                      <a:r>
                        <a:rPr lang="en-US" sz="900" b="0" i="0" kern="1200" dirty="0">
                          <a:solidFill>
                            <a:schemeClr val="tx1"/>
                          </a:solidFill>
                          <a:effectLst/>
                          <a:latin typeface="+mj-lt"/>
                          <a:ea typeface="+mn-ea"/>
                          <a:cs typeface="+mn-cs"/>
                        </a:rPr>
                        <a:t>that  meets the needs, and expectations of Whakatāne District communities</a:t>
                      </a:r>
                    </a:p>
                  </a:txBody>
                  <a:tcPr marL="72000" marR="36000" marT="36000" marB="36000">
                    <a:lnL w="635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200"/>
                        </a:spcBef>
                        <a:spcAft>
                          <a:spcPts val="200"/>
                        </a:spcAft>
                        <a:buClr>
                          <a:schemeClr val="tx1"/>
                        </a:buClr>
                        <a:buSzTx/>
                        <a:buFont typeface="Wingdings" panose="05000000000000000000" pitchFamily="2" charset="2"/>
                        <a:buNone/>
                        <a:tabLst/>
                        <a:defRPr/>
                      </a:pPr>
                      <a:endParaRPr lang="en-NZ" sz="900" kern="1200" dirty="0">
                        <a:solidFill>
                          <a:srgbClr val="A6154B"/>
                        </a:solidFill>
                        <a:latin typeface="+mn-lt"/>
                        <a:ea typeface="+mn-ea"/>
                        <a:cs typeface="+mn-cs"/>
                      </a:endParaRPr>
                    </a:p>
                  </a:txBody>
                  <a:tcPr marT="72000" marB="72000">
                    <a:lnL w="7620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E66C36"/>
                    </a:solidFill>
                  </a:tcPr>
                </a:tc>
                <a:tc>
                  <a:txBody>
                    <a:bodyPr/>
                    <a:lstStyle/>
                    <a:p>
                      <a:pPr marL="108000" indent="-108000" algn="ctr" defTabSz="914400" rtl="0" eaLnBrk="1" latinLnBrk="0" hangingPunct="1">
                        <a:lnSpc>
                          <a:spcPct val="100000"/>
                        </a:lnSpc>
                        <a:spcBef>
                          <a:spcPts val="200"/>
                        </a:spcBef>
                        <a:spcAft>
                          <a:spcPts val="200"/>
                        </a:spcAft>
                        <a:buClr>
                          <a:schemeClr val="tx1"/>
                        </a:buClr>
                        <a:buFont typeface="Wingdings" panose="05000000000000000000" pitchFamily="2" charset="2"/>
                        <a:buChar char="§"/>
                      </a:pPr>
                      <a:endParaRPr lang="en-NZ" sz="900" kern="1200" dirty="0">
                        <a:solidFill>
                          <a:schemeClr val="dk1"/>
                        </a:solidFill>
                        <a:latin typeface="+mj-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108000" indent="-108000" algn="ctr" defTabSz="914400" rtl="0" eaLnBrk="1" latinLnBrk="0" hangingPunct="1">
                        <a:lnSpc>
                          <a:spcPct val="100000"/>
                        </a:lnSpc>
                        <a:spcBef>
                          <a:spcPts val="200"/>
                        </a:spcBef>
                        <a:spcAft>
                          <a:spcPts val="200"/>
                        </a:spcAft>
                        <a:buClr>
                          <a:schemeClr val="tx1"/>
                        </a:buClr>
                        <a:buFont typeface="Wingdings" panose="05000000000000000000" pitchFamily="2" charset="2"/>
                        <a:buChar char="§"/>
                      </a:pPr>
                      <a:endParaRPr lang="en-NZ" sz="900" kern="1200" dirty="0">
                        <a:solidFill>
                          <a:schemeClr val="dk1"/>
                        </a:solidFill>
                        <a:latin typeface="+mj-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443659069"/>
                  </a:ext>
                </a:extLst>
              </a:tr>
              <a:tr h="546778">
                <a:tc>
                  <a:txBody>
                    <a:bodyPr/>
                    <a:lstStyle/>
                    <a:p>
                      <a:pPr marL="0" algn="l" rtl="0" eaLnBrk="1" fontAlgn="base" latinLnBrk="0" hangingPunct="1">
                        <a:lnSpc>
                          <a:spcPct val="105000"/>
                        </a:lnSpc>
                        <a:spcBef>
                          <a:spcPts val="300"/>
                        </a:spcBef>
                        <a:spcAft>
                          <a:spcPts val="300"/>
                        </a:spcAft>
                      </a:pPr>
                      <a:r>
                        <a:rPr lang="en-AU" sz="900" b="1" i="0" kern="1200">
                          <a:solidFill>
                            <a:schemeClr val="tx1"/>
                          </a:solidFill>
                          <a:effectLst/>
                          <a:latin typeface="+mj-lt"/>
                          <a:ea typeface="+mn-ea"/>
                          <a:cs typeface="+mn-cs"/>
                        </a:rPr>
                        <a:t>Responsibilities to hapū and iwi are met</a:t>
                      </a:r>
                      <a:endParaRPr lang="en-US" sz="900" b="0" i="0" kern="1200">
                        <a:solidFill>
                          <a:schemeClr val="tx1"/>
                        </a:solidFill>
                        <a:effectLst/>
                        <a:latin typeface="+mj-lt"/>
                        <a:ea typeface="+mn-ea"/>
                        <a:cs typeface="+mn-cs"/>
                      </a:endParaRPr>
                    </a:p>
                  </a:txBody>
                  <a:tcPr marL="72000" marR="36000" marT="36000" marB="36000">
                    <a:lnL w="635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108000" marR="0" lvl="0" indent="-108000" algn="ctr" defTabSz="914400" rtl="0" eaLnBrk="1" fontAlgn="auto" latinLnBrk="0" hangingPunct="1">
                        <a:lnSpc>
                          <a:spcPct val="100000"/>
                        </a:lnSpc>
                        <a:spcBef>
                          <a:spcPts val="200"/>
                        </a:spcBef>
                        <a:spcAft>
                          <a:spcPts val="200"/>
                        </a:spcAft>
                        <a:buClr>
                          <a:prstClr val="black"/>
                        </a:buClr>
                        <a:buSzTx/>
                        <a:buFont typeface="Wingdings" panose="05000000000000000000" pitchFamily="2" charset="2"/>
                        <a:buChar char="§"/>
                        <a:tabLst/>
                        <a:defRPr/>
                      </a:pPr>
                      <a:endParaRPr kumimoji="0" lang="en-NZ" sz="900" b="0" i="0" u="none" strike="noStrike" kern="1200" cap="none" spc="0" normalizeH="0" baseline="0" noProof="0" dirty="0">
                        <a:ln>
                          <a:noFill/>
                        </a:ln>
                        <a:solidFill>
                          <a:prstClr val="black"/>
                        </a:solidFill>
                        <a:effectLst/>
                        <a:uLnTx/>
                        <a:uFillTx/>
                        <a:latin typeface="+mn-lt"/>
                        <a:ea typeface="+mn-ea"/>
                        <a:cs typeface="+mn-cs"/>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107950" marR="0" lvl="0" indent="-107950" algn="ctr" defTabSz="914400" rtl="0" eaLnBrk="1" fontAlgn="auto" latinLnBrk="0" hangingPunct="1">
                        <a:lnSpc>
                          <a:spcPct val="100000"/>
                        </a:lnSpc>
                        <a:spcBef>
                          <a:spcPts val="200"/>
                        </a:spcBef>
                        <a:spcAft>
                          <a:spcPts val="200"/>
                        </a:spcAft>
                        <a:buClr>
                          <a:schemeClr val="tx1"/>
                        </a:buClr>
                        <a:buSzTx/>
                        <a:buFont typeface="Wingdings" panose="05000000000000000000" pitchFamily="2" charset="2"/>
                        <a:buChar char="§"/>
                        <a:tabLst/>
                        <a:defRPr/>
                      </a:pPr>
                      <a:endParaRPr lang="en-NZ" sz="900" kern="1200" noProof="0" dirty="0">
                        <a:solidFill>
                          <a:srgbClr val="A6154B"/>
                        </a:solidFill>
                        <a:latin typeface="+mn-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107950" marR="0" lvl="0" indent="-107950" algn="ctr" defTabSz="914400" rtl="0" eaLnBrk="1" fontAlgn="auto" latinLnBrk="0" hangingPunct="1">
                        <a:lnSpc>
                          <a:spcPct val="100000"/>
                        </a:lnSpc>
                        <a:spcBef>
                          <a:spcPts val="200"/>
                        </a:spcBef>
                        <a:spcAft>
                          <a:spcPts val="200"/>
                        </a:spcAft>
                        <a:buClr>
                          <a:schemeClr val="tx1"/>
                        </a:buClr>
                        <a:buSzTx/>
                        <a:buFont typeface="Wingdings" panose="05000000000000000000" pitchFamily="2" charset="2"/>
                        <a:buChar char="§"/>
                        <a:tabLst/>
                        <a:defRPr/>
                      </a:pPr>
                      <a:endParaRPr lang="en-NZ" sz="900" kern="1200" noProof="0" dirty="0">
                        <a:solidFill>
                          <a:srgbClr val="A6154B"/>
                        </a:solidFill>
                        <a:latin typeface="+mn-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700708498"/>
                  </a:ext>
                </a:extLst>
              </a:tr>
              <a:tr h="546778">
                <a:tc>
                  <a:txBody>
                    <a:bodyPr/>
                    <a:lstStyle/>
                    <a:p>
                      <a:pPr marL="0" marR="0" lvl="0" indent="0" algn="l" defTabSz="914400" rtl="0" eaLnBrk="1" fontAlgn="base" latinLnBrk="0" hangingPunct="1">
                        <a:lnSpc>
                          <a:spcPct val="105000"/>
                        </a:lnSpc>
                        <a:spcBef>
                          <a:spcPts val="300"/>
                        </a:spcBef>
                        <a:spcAft>
                          <a:spcPts val="300"/>
                        </a:spcAft>
                        <a:buClrTx/>
                        <a:buSzTx/>
                        <a:buFontTx/>
                        <a:buNone/>
                        <a:tabLst/>
                        <a:defRPr/>
                      </a:pPr>
                      <a:r>
                        <a:rPr lang="en-AU" sz="900" b="1" i="0" kern="1200">
                          <a:solidFill>
                            <a:schemeClr val="tx1"/>
                          </a:solidFill>
                          <a:effectLst/>
                          <a:latin typeface="+mj-lt"/>
                          <a:ea typeface="+mn-ea"/>
                          <a:cs typeface="+mn-cs"/>
                        </a:rPr>
                        <a:t>Remaining council operations are viable </a:t>
                      </a:r>
                      <a:r>
                        <a:rPr lang="en-AU" sz="900" b="0" i="0" kern="1200">
                          <a:solidFill>
                            <a:schemeClr val="tx1"/>
                          </a:solidFill>
                          <a:effectLst/>
                          <a:latin typeface="+mj-lt"/>
                          <a:ea typeface="+mn-ea"/>
                          <a:cs typeface="+mn-cs"/>
                        </a:rPr>
                        <a:t>and continue to deliver on communities’ expectations</a:t>
                      </a:r>
                    </a:p>
                  </a:txBody>
                  <a:tcPr marL="72000" marR="36000" marT="36000" marB="36000">
                    <a:lnL w="635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108000" marR="0" lvl="0" indent="-108000" algn="ctr" defTabSz="914400" rtl="0" eaLnBrk="1" fontAlgn="auto" latinLnBrk="0" hangingPunct="1">
                        <a:lnSpc>
                          <a:spcPct val="100000"/>
                        </a:lnSpc>
                        <a:spcBef>
                          <a:spcPts val="200"/>
                        </a:spcBef>
                        <a:spcAft>
                          <a:spcPts val="200"/>
                        </a:spcAft>
                        <a:buClr>
                          <a:schemeClr val="tx1"/>
                        </a:buClr>
                        <a:buSzTx/>
                        <a:buFont typeface="Wingdings" panose="05000000000000000000" pitchFamily="2" charset="2"/>
                        <a:buChar char="§"/>
                        <a:tabLst/>
                        <a:defRPr/>
                      </a:pPr>
                      <a:endParaRPr lang="en-NZ" sz="900" kern="1200" dirty="0">
                        <a:solidFill>
                          <a:schemeClr val="dk1"/>
                        </a:solidFill>
                        <a:latin typeface="+mj-lt"/>
                        <a:ea typeface="+mn-ea"/>
                        <a:cs typeface="+mn-cs"/>
                      </a:endParaRPr>
                    </a:p>
                  </a:txBody>
                  <a:tcPr marT="72000" marB="72000">
                    <a:lnL w="76200" cap="flat" cmpd="sng" algn="ctr">
                      <a:noFill/>
                      <a:prstDash val="solid"/>
                      <a:round/>
                      <a:headEnd type="none" w="med" len="med"/>
                      <a:tailEnd type="none" w="med" len="med"/>
                    </a:lnL>
                    <a:lnR w="76200" cap="flat" cmpd="sng" algn="ctr">
                      <a:noFill/>
                      <a:prstDash val="solid"/>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E66C36"/>
                    </a:solidFill>
                  </a:tcPr>
                </a:tc>
                <a:tc>
                  <a:txBody>
                    <a:bodyPr/>
                    <a:lstStyle/>
                    <a:p>
                      <a:pPr marL="107950" marR="0" lvl="0" indent="-107950" algn="ctr" defTabSz="914400" rtl="0" eaLnBrk="1" fontAlgn="auto" latinLnBrk="0" hangingPunct="1">
                        <a:lnSpc>
                          <a:spcPct val="100000"/>
                        </a:lnSpc>
                        <a:spcBef>
                          <a:spcPts val="200"/>
                        </a:spcBef>
                        <a:spcAft>
                          <a:spcPts val="200"/>
                        </a:spcAft>
                        <a:buClr>
                          <a:schemeClr val="tx1"/>
                        </a:buClr>
                        <a:buSzTx/>
                        <a:buFont typeface="Wingdings" panose="05000000000000000000" pitchFamily="2" charset="2"/>
                        <a:buChar char="§"/>
                        <a:tabLst/>
                        <a:defRPr/>
                      </a:pPr>
                      <a:endParaRPr lang="en-NZ" sz="900" kern="1200" noProof="0" dirty="0">
                        <a:solidFill>
                          <a:schemeClr val="dk1"/>
                        </a:solidFill>
                        <a:latin typeface="+mj-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107950" marR="0" lvl="0" indent="-107950" algn="ctr" defTabSz="914400" rtl="0" eaLnBrk="1" fontAlgn="auto" latinLnBrk="0" hangingPunct="1">
                        <a:lnSpc>
                          <a:spcPct val="100000"/>
                        </a:lnSpc>
                        <a:spcBef>
                          <a:spcPts val="200"/>
                        </a:spcBef>
                        <a:spcAft>
                          <a:spcPts val="200"/>
                        </a:spcAft>
                        <a:buClr>
                          <a:schemeClr val="tx1"/>
                        </a:buClr>
                        <a:buSzTx/>
                        <a:buFont typeface="Wingdings" panose="05000000000000000000" pitchFamily="2" charset="2"/>
                        <a:buChar char="§"/>
                        <a:tabLst/>
                        <a:defRPr/>
                      </a:pPr>
                      <a:endParaRPr lang="en-NZ" sz="900" kern="1200" noProof="0" dirty="0">
                        <a:solidFill>
                          <a:schemeClr val="dk1"/>
                        </a:solidFill>
                        <a:latin typeface="+mj-lt"/>
                        <a:ea typeface="+mn-ea"/>
                        <a:cs typeface="+mn-cs"/>
                      </a:endParaRPr>
                    </a:p>
                  </a:txBody>
                  <a:tcPr marL="72000" marR="36000" marT="36000" marB="36000">
                    <a:lnL w="76200" cap="flat" cmpd="sng" algn="ctr">
                      <a:noFill/>
                      <a:prstDash val="solid"/>
                      <a:round/>
                      <a:headEnd type="none" w="med" len="med"/>
                      <a:tailEnd type="none" w="med" len="med"/>
                    </a:lnL>
                    <a:lnR w="19050" cap="flat" cmpd="sng" algn="ctr">
                      <a:noFill/>
                      <a:prstDash val="sysDash"/>
                      <a:round/>
                      <a:headEnd type="none" w="med" len="med"/>
                      <a:tailEnd type="none" w="med" len="med"/>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518566517"/>
                  </a:ext>
                </a:extLst>
              </a:tr>
            </a:tbl>
          </a:graphicData>
        </a:graphic>
      </p:graphicFrame>
      <p:sp>
        <p:nvSpPr>
          <p:cNvPr id="7" name="Title 10">
            <a:extLst>
              <a:ext uri="{FF2B5EF4-FFF2-40B4-BE49-F238E27FC236}">
                <a16:creationId xmlns:a16="http://schemas.microsoft.com/office/drawing/2014/main" id="{194EBCD1-DCC8-7A93-F2BD-AA01A2CAD683}"/>
              </a:ext>
            </a:extLst>
          </p:cNvPr>
          <p:cNvSpPr txBox="1">
            <a:spLocks/>
          </p:cNvSpPr>
          <p:nvPr/>
        </p:nvSpPr>
        <p:spPr>
          <a:xfrm>
            <a:off x="665762" y="773337"/>
            <a:ext cx="8500189" cy="332399"/>
          </a:xfrm>
          <a:prstGeom prst="rect">
            <a:avLst/>
          </a:prstGeom>
        </p:spPr>
        <p:txBody>
          <a:bodyPr vert="horz" lIns="0" tIns="0" rIns="0" bIns="0" rtlCol="0" anchor="ctr">
            <a:normAutofit/>
          </a:bodyPr>
          <a:lstStyle>
            <a:lvl1pPr algn="l" defTabSz="914400" rtl="0" eaLnBrk="1" latinLnBrk="0" hangingPunct="1">
              <a:lnSpc>
                <a:spcPct val="90000"/>
              </a:lnSpc>
              <a:spcBef>
                <a:spcPct val="0"/>
              </a:spcBef>
              <a:buNone/>
              <a:defRPr sz="2400" b="1" kern="1200">
                <a:solidFill>
                  <a:srgbClr val="333F48"/>
                </a:solidFill>
                <a:latin typeface="+mj-lt"/>
                <a:ea typeface="+mj-ea"/>
                <a:cs typeface="+mj-cs"/>
              </a:defRPr>
            </a:lvl1pPr>
          </a:lstStyle>
          <a:p>
            <a:endParaRPr lang="en-NZ" sz="1600"/>
          </a:p>
        </p:txBody>
      </p:sp>
      <p:graphicFrame>
        <p:nvGraphicFramePr>
          <p:cNvPr id="6" name="Table 5">
            <a:extLst>
              <a:ext uri="{FF2B5EF4-FFF2-40B4-BE49-F238E27FC236}">
                <a16:creationId xmlns:a16="http://schemas.microsoft.com/office/drawing/2014/main" id="{DF7E5099-3E3F-90DC-9FDB-F094D959D7E7}"/>
              </a:ext>
            </a:extLst>
          </p:cNvPr>
          <p:cNvGraphicFramePr>
            <a:graphicFrameLocks noGrp="1"/>
          </p:cNvGraphicFramePr>
          <p:nvPr>
            <p:extLst>
              <p:ext uri="{D42A27DB-BD31-4B8C-83A1-F6EECF244321}">
                <p14:modId xmlns:p14="http://schemas.microsoft.com/office/powerpoint/2010/main" val="2085516064"/>
              </p:ext>
            </p:extLst>
          </p:nvPr>
        </p:nvGraphicFramePr>
        <p:xfrm>
          <a:off x="3226084" y="5877213"/>
          <a:ext cx="6079680" cy="437760"/>
        </p:xfrm>
        <a:graphic>
          <a:graphicData uri="http://schemas.openxmlformats.org/drawingml/2006/table">
            <a:tbl>
              <a:tblPr>
                <a:tableStyleId>{5C22544A-7EE6-4342-B048-85BDC9FD1C3A}</a:tableStyleId>
              </a:tblPr>
              <a:tblGrid>
                <a:gridCol w="1013280">
                  <a:extLst>
                    <a:ext uri="{9D8B030D-6E8A-4147-A177-3AD203B41FA5}">
                      <a16:colId xmlns:a16="http://schemas.microsoft.com/office/drawing/2014/main" val="3475708752"/>
                    </a:ext>
                  </a:extLst>
                </a:gridCol>
                <a:gridCol w="1013280">
                  <a:extLst>
                    <a:ext uri="{9D8B030D-6E8A-4147-A177-3AD203B41FA5}">
                      <a16:colId xmlns:a16="http://schemas.microsoft.com/office/drawing/2014/main" val="100413860"/>
                    </a:ext>
                  </a:extLst>
                </a:gridCol>
                <a:gridCol w="1013280">
                  <a:extLst>
                    <a:ext uri="{9D8B030D-6E8A-4147-A177-3AD203B41FA5}">
                      <a16:colId xmlns:a16="http://schemas.microsoft.com/office/drawing/2014/main" val="3507246770"/>
                    </a:ext>
                  </a:extLst>
                </a:gridCol>
                <a:gridCol w="1013280">
                  <a:extLst>
                    <a:ext uri="{9D8B030D-6E8A-4147-A177-3AD203B41FA5}">
                      <a16:colId xmlns:a16="http://schemas.microsoft.com/office/drawing/2014/main" val="1651571570"/>
                    </a:ext>
                  </a:extLst>
                </a:gridCol>
                <a:gridCol w="1013280">
                  <a:extLst>
                    <a:ext uri="{9D8B030D-6E8A-4147-A177-3AD203B41FA5}">
                      <a16:colId xmlns:a16="http://schemas.microsoft.com/office/drawing/2014/main" val="3671483830"/>
                    </a:ext>
                  </a:extLst>
                </a:gridCol>
                <a:gridCol w="1013280">
                  <a:extLst>
                    <a:ext uri="{9D8B030D-6E8A-4147-A177-3AD203B41FA5}">
                      <a16:colId xmlns:a16="http://schemas.microsoft.com/office/drawing/2014/main" val="3256341462"/>
                    </a:ext>
                  </a:extLst>
                </a:gridCol>
              </a:tblGrid>
              <a:tr h="40668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NZ" sz="800" b="1" i="0" kern="1200" dirty="0">
                          <a:solidFill>
                            <a:schemeClr val="dk1"/>
                          </a:solidFill>
                          <a:latin typeface="+mj-lt"/>
                          <a:ea typeface="+mn-ea"/>
                          <a:cs typeface="+mn-cs"/>
                        </a:rPr>
                        <a:t>Legend:</a:t>
                      </a:r>
                      <a:endParaRPr lang="en-NZ" sz="800" b="1" i="0" dirty="0">
                        <a:latin typeface="+mj-lt"/>
                      </a:endParaRPr>
                    </a:p>
                  </a:txBody>
                  <a:tcPr marL="72000" marR="72000" marT="36000" marB="36000">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905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Z" sz="800" b="0" i="1" dirty="0">
                        <a:solidFill>
                          <a:srgbClr val="A6154B"/>
                        </a:solidFill>
                        <a:latin typeface="+mj-lt"/>
                      </a:endParaRPr>
                    </a:p>
                  </a:txBody>
                  <a:tcPr marL="72000" marR="72000" marT="36000" marB="36000">
                    <a:lnL w="76200" cap="flat" cmpd="sng" algn="ctr">
                      <a:noFill/>
                      <a:prstDash val="solid"/>
                      <a:round/>
                      <a:headEnd type="none" w="med" len="med"/>
                      <a:tailEnd type="none" w="med" len="med"/>
                    </a:lnL>
                    <a:lnR w="76200" cap="flat" cmpd="sng" algn="ctr">
                      <a:solidFill>
                        <a:srgbClr val="FF0000"/>
                      </a:solidFill>
                      <a:prstDash val="solid"/>
                      <a:round/>
                      <a:headEnd type="none" w="med" len="med"/>
                      <a:tailEnd type="none" w="med" len="med"/>
                    </a:lnR>
                    <a:lnT w="12700" cmpd="sng">
                      <a:noFill/>
                    </a:lnT>
                    <a:lnB w="1905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800" b="0" i="1" kern="1200" cap="none" spc="0" baseline="0" dirty="0">
                          <a:solidFill>
                            <a:srgbClr val="000000"/>
                          </a:solidFill>
                          <a:latin typeface="+mj-lt"/>
                          <a:ea typeface="+mn-ea"/>
                          <a:cs typeface="+mn-cs"/>
                        </a:rPr>
                        <a:t>Does not meet objective(s) </a:t>
                      </a:r>
                      <a:endParaRPr lang="en-NZ" sz="800" i="1" dirty="0">
                        <a:latin typeface="+mj-lt"/>
                      </a:endParaRPr>
                    </a:p>
                  </a:txBody>
                  <a:tcPr marL="72000" marR="72000" marT="36000" marB="36000">
                    <a:lnL w="76200" cap="flat" cmpd="sng" algn="ctr">
                      <a:solidFill>
                        <a:srgbClr val="FF0000"/>
                      </a:solidFill>
                      <a:prstDash val="solid"/>
                      <a:round/>
                      <a:headEnd type="none" w="med" len="med"/>
                      <a:tailEnd type="none" w="med" len="med"/>
                    </a:lnL>
                    <a:lnR w="76200" cap="flat" cmpd="sng" algn="ctr">
                      <a:solidFill>
                        <a:srgbClr val="E66C36"/>
                      </a:solidFill>
                      <a:prstDash val="solid"/>
                      <a:round/>
                      <a:headEnd type="none" w="med" len="med"/>
                      <a:tailEnd type="none" w="med" len="med"/>
                    </a:lnR>
                    <a:lnT w="12700" cmpd="sng">
                      <a:noFill/>
                    </a:lnT>
                    <a:lnB w="1905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1" kern="1200" cap="none" spc="0" baseline="0">
                          <a:solidFill>
                            <a:srgbClr val="000000"/>
                          </a:solidFill>
                          <a:latin typeface="+mj-lt"/>
                          <a:ea typeface="+mn-ea"/>
                          <a:cs typeface="+mn-cs"/>
                        </a:rPr>
                        <a:t>Consistent with objective but has some risks</a:t>
                      </a:r>
                      <a:endParaRPr lang="en-NZ" sz="800" i="1">
                        <a:latin typeface="+mj-lt"/>
                      </a:endParaRPr>
                    </a:p>
                  </a:txBody>
                  <a:tcPr marL="72000" marR="72000" marT="36000" marB="36000">
                    <a:lnL w="76200" cap="flat" cmpd="sng" algn="ctr">
                      <a:solidFill>
                        <a:srgbClr val="E66C36"/>
                      </a:solidFill>
                      <a:prstDash val="solid"/>
                      <a:round/>
                      <a:headEnd type="none" w="med" len="med"/>
                      <a:tailEnd type="none" w="med" len="med"/>
                    </a:lnL>
                    <a:lnR w="76200" cap="flat" cmpd="sng" algn="ctr">
                      <a:solidFill>
                        <a:srgbClr val="92D050"/>
                      </a:solidFill>
                      <a:prstDash val="solid"/>
                      <a:round/>
                      <a:headEnd type="none" w="med" len="med"/>
                      <a:tailEnd type="none" w="med" len="med"/>
                    </a:lnR>
                    <a:lnT w="12700" cmpd="sng">
                      <a:noFill/>
                    </a:lnT>
                    <a:lnB w="1905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800" i="1">
                          <a:latin typeface="+mj-lt"/>
                        </a:rPr>
                        <a:t>Moderate alignment to objective(s)</a:t>
                      </a:r>
                    </a:p>
                  </a:txBody>
                  <a:tcPr marL="72000" marR="72000" marT="36000" marB="36000">
                    <a:lnL w="76200" cap="flat" cmpd="sng" algn="ctr">
                      <a:solidFill>
                        <a:srgbClr val="92D050"/>
                      </a:solidFill>
                      <a:prstDash val="solid"/>
                      <a:round/>
                      <a:headEnd type="none" w="med" len="med"/>
                      <a:tailEnd type="none" w="med" len="med"/>
                    </a:lnL>
                    <a:lnR w="76200" cap="flat" cmpd="sng" algn="ctr">
                      <a:solidFill>
                        <a:srgbClr val="00B050"/>
                      </a:solidFill>
                      <a:prstDash val="solid"/>
                      <a:round/>
                      <a:headEnd type="none" w="med" len="med"/>
                      <a:tailEnd type="none" w="med" len="med"/>
                    </a:lnR>
                    <a:lnT w="12700" cmpd="sng">
                      <a:noFill/>
                    </a:lnT>
                    <a:lnB w="1905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800" b="0" i="1" kern="1200" cap="none" spc="0" baseline="0" dirty="0">
                          <a:solidFill>
                            <a:srgbClr val="000000"/>
                          </a:solidFill>
                          <a:latin typeface="+mj-lt"/>
                          <a:ea typeface="+mn-ea"/>
                          <a:cs typeface="+mn-cs"/>
                        </a:rPr>
                        <a:t>Stronger alignment to objective(s)</a:t>
                      </a:r>
                      <a:endParaRPr lang="en-NZ" sz="800" i="1" dirty="0">
                        <a:latin typeface="+mj-lt"/>
                      </a:endParaRPr>
                    </a:p>
                  </a:txBody>
                  <a:tcPr marL="72000" marR="72000" marT="36000" marB="36000">
                    <a:lnL w="76200" cap="flat" cmpd="sng" algn="ctr">
                      <a:solidFill>
                        <a:srgbClr val="00B050"/>
                      </a:solidFill>
                      <a:prstDash val="solid"/>
                      <a:round/>
                      <a:headEnd type="none" w="med" len="med"/>
                      <a:tailEnd type="none" w="med" len="med"/>
                    </a:lnL>
                    <a:lnR w="12700" cmpd="sng">
                      <a:noFill/>
                    </a:lnR>
                    <a:lnT w="12700" cmpd="sng">
                      <a:noFill/>
                    </a:lnT>
                    <a:lnB w="19050"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6058921"/>
                  </a:ext>
                </a:extLst>
              </a:tr>
            </a:tbl>
          </a:graphicData>
        </a:graphic>
      </p:graphicFrame>
    </p:spTree>
    <p:extLst>
      <p:ext uri="{BB962C8B-B14F-4D97-AF65-F5344CB8AC3E}">
        <p14:creationId xmlns:p14="http://schemas.microsoft.com/office/powerpoint/2010/main" val="2614179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A9A56-9E01-25A8-4F08-80C091278B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A4F39C-B540-A51E-441F-B255D1312A66}"/>
              </a:ext>
            </a:extLst>
          </p:cNvPr>
          <p:cNvSpPr>
            <a:spLocks noGrp="1"/>
          </p:cNvSpPr>
          <p:nvPr>
            <p:ph type="title"/>
          </p:nvPr>
        </p:nvSpPr>
        <p:spPr>
          <a:xfrm>
            <a:off x="633000" y="212760"/>
            <a:ext cx="8640000" cy="1080000"/>
          </a:xfrm>
        </p:spPr>
        <p:txBody>
          <a:bodyPr/>
          <a:lstStyle/>
          <a:p>
            <a:r>
              <a:rPr lang="en-NZ" dirty="0"/>
              <a:t>Part 2: Comparative financial analysis against key metrics</a:t>
            </a:r>
          </a:p>
        </p:txBody>
      </p:sp>
      <p:sp>
        <p:nvSpPr>
          <p:cNvPr id="3" name="Slide Number Placeholder 1">
            <a:extLst>
              <a:ext uri="{FF2B5EF4-FFF2-40B4-BE49-F238E27FC236}">
                <a16:creationId xmlns:a16="http://schemas.microsoft.com/office/drawing/2014/main" id="{A32A2E50-70B2-967A-1AC0-C093724B6CC8}"/>
              </a:ext>
            </a:extLst>
          </p:cNvPr>
          <p:cNvSpPr txBox="1">
            <a:spLocks/>
          </p:cNvSpPr>
          <p:nvPr/>
        </p:nvSpPr>
        <p:spPr>
          <a:xfrm>
            <a:off x="9272588" y="6485172"/>
            <a:ext cx="334924" cy="16010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5AEC89D8-36C3-40BD-BBB3-9AD7F891C9FD}" type="slidenum">
              <a:rPr lang="en-NL" sz="800" b="1" smtClean="0">
                <a:solidFill>
                  <a:prstClr val="black">
                    <a:tint val="75000"/>
                  </a:prstClr>
                </a:solidFill>
                <a:latin typeface="Cera Pro"/>
              </a:rPr>
              <a:pPr>
                <a:defRPr/>
              </a:pPr>
              <a:t>14</a:t>
            </a:fld>
            <a:endParaRPr lang="en-NL" sz="800" b="1">
              <a:solidFill>
                <a:prstClr val="black">
                  <a:tint val="75000"/>
                </a:prstClr>
              </a:solidFill>
              <a:latin typeface="Cera Pro"/>
            </a:endParaRPr>
          </a:p>
        </p:txBody>
      </p:sp>
      <p:sp>
        <p:nvSpPr>
          <p:cNvPr id="9" name="Rectangle 8">
            <a:extLst>
              <a:ext uri="{FF2B5EF4-FFF2-40B4-BE49-F238E27FC236}">
                <a16:creationId xmlns:a16="http://schemas.microsoft.com/office/drawing/2014/main" id="{37BD1AF0-9BD1-A8EC-6A69-898CB8BE30FC}"/>
              </a:ext>
            </a:extLst>
          </p:cNvPr>
          <p:cNvSpPr/>
          <p:nvPr/>
        </p:nvSpPr>
        <p:spPr>
          <a:xfrm>
            <a:off x="789323" y="4610757"/>
            <a:ext cx="8344322" cy="775389"/>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vert" rtlCol="0" anchor="t"/>
          <a:lstStyle/>
          <a:p>
            <a:pPr algn="ctr"/>
            <a:r>
              <a:rPr lang="en-NZ" sz="900" b="1">
                <a:solidFill>
                  <a:schemeClr val="tx1"/>
                </a:solidFill>
              </a:rPr>
              <a:t>FY34</a:t>
            </a:r>
          </a:p>
        </p:txBody>
      </p:sp>
      <p:sp>
        <p:nvSpPr>
          <p:cNvPr id="10" name="Rectangle 9">
            <a:extLst>
              <a:ext uri="{FF2B5EF4-FFF2-40B4-BE49-F238E27FC236}">
                <a16:creationId xmlns:a16="http://schemas.microsoft.com/office/drawing/2014/main" id="{A4926748-A1F7-422F-CA9C-57D79577AD50}"/>
              </a:ext>
            </a:extLst>
          </p:cNvPr>
          <p:cNvSpPr/>
          <p:nvPr/>
        </p:nvSpPr>
        <p:spPr>
          <a:xfrm>
            <a:off x="788911" y="5432599"/>
            <a:ext cx="8344322" cy="83312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vert" rtlCol="0" anchor="t"/>
          <a:lstStyle/>
          <a:p>
            <a:pPr algn="ctr"/>
            <a:r>
              <a:rPr lang="en-NZ" sz="900" b="1">
                <a:solidFill>
                  <a:schemeClr val="tx1"/>
                </a:solidFill>
              </a:rPr>
              <a:t>FY46</a:t>
            </a:r>
          </a:p>
        </p:txBody>
      </p:sp>
      <p:graphicFrame>
        <p:nvGraphicFramePr>
          <p:cNvPr id="8" name="Chart 7">
            <a:extLst>
              <a:ext uri="{FF2B5EF4-FFF2-40B4-BE49-F238E27FC236}">
                <a16:creationId xmlns:a16="http://schemas.microsoft.com/office/drawing/2014/main" id="{FCE142BE-278B-2C62-CE24-4BBCBECA8AF1}"/>
              </a:ext>
            </a:extLst>
          </p:cNvPr>
          <p:cNvGraphicFramePr>
            <a:graphicFrameLocks/>
          </p:cNvGraphicFramePr>
          <p:nvPr>
            <p:extLst>
              <p:ext uri="{D42A27DB-BD31-4B8C-83A1-F6EECF244321}">
                <p14:modId xmlns:p14="http://schemas.microsoft.com/office/powerpoint/2010/main" val="366145590"/>
              </p:ext>
            </p:extLst>
          </p:nvPr>
        </p:nvGraphicFramePr>
        <p:xfrm>
          <a:off x="1021207" y="3840268"/>
          <a:ext cx="8364267" cy="25184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2" name="Chart 51">
            <a:extLst>
              <a:ext uri="{FF2B5EF4-FFF2-40B4-BE49-F238E27FC236}">
                <a16:creationId xmlns:a16="http://schemas.microsoft.com/office/drawing/2014/main" id="{E1DA07F4-AD47-41CA-AD17-8472C5EABE71}"/>
              </a:ext>
            </a:extLst>
          </p:cNvPr>
          <p:cNvGraphicFramePr>
            <a:graphicFrameLocks/>
          </p:cNvGraphicFramePr>
          <p:nvPr>
            <p:extLst>
              <p:ext uri="{D42A27DB-BD31-4B8C-83A1-F6EECF244321}">
                <p14:modId xmlns:p14="http://schemas.microsoft.com/office/powerpoint/2010/main" val="1191605598"/>
              </p:ext>
            </p:extLst>
          </p:nvPr>
        </p:nvGraphicFramePr>
        <p:xfrm>
          <a:off x="642915" y="1156236"/>
          <a:ext cx="8762151" cy="264155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44630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BD9D2-E824-DBC2-A007-9A51182EC595}"/>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3808F67-9069-392A-F7D3-877E264975B2}"/>
              </a:ext>
            </a:extLst>
          </p:cNvPr>
          <p:cNvSpPr>
            <a:spLocks noGrp="1"/>
          </p:cNvSpPr>
          <p:nvPr>
            <p:ph type="sldNum" sz="quarter" idx="4"/>
          </p:nvPr>
        </p:nvSpPr>
        <p:spPr>
          <a:xfrm>
            <a:off x="9362926" y="6170220"/>
            <a:ext cx="238028" cy="144000"/>
          </a:xfrm>
        </p:spPr>
        <p:txBody>
          <a:bodyPr/>
          <a:lstStyle/>
          <a:p>
            <a:pPr>
              <a:defRPr/>
            </a:pPr>
            <a:fld id="{5AEC89D8-36C3-40BD-BBB3-9AD7F891C9FD}" type="slidenum">
              <a:rPr lang="en-NL">
                <a:solidFill>
                  <a:prstClr val="white">
                    <a:lumMod val="50000"/>
                  </a:prstClr>
                </a:solidFill>
                <a:latin typeface="Cera Pro"/>
              </a:rPr>
              <a:pPr>
                <a:defRPr/>
              </a:pPr>
              <a:t>15</a:t>
            </a:fld>
            <a:endParaRPr lang="en-NL">
              <a:solidFill>
                <a:prstClr val="white">
                  <a:lumMod val="50000"/>
                </a:prstClr>
              </a:solidFill>
              <a:latin typeface="Cera Pro"/>
            </a:endParaRPr>
          </a:p>
        </p:txBody>
      </p:sp>
      <p:sp>
        <p:nvSpPr>
          <p:cNvPr id="3" name="Title 2">
            <a:extLst>
              <a:ext uri="{FF2B5EF4-FFF2-40B4-BE49-F238E27FC236}">
                <a16:creationId xmlns:a16="http://schemas.microsoft.com/office/drawing/2014/main" id="{999A705C-0B73-541B-037F-5489C5338AF5}"/>
              </a:ext>
            </a:extLst>
          </p:cNvPr>
          <p:cNvSpPr>
            <a:spLocks noGrp="1"/>
          </p:cNvSpPr>
          <p:nvPr>
            <p:ph type="title"/>
          </p:nvPr>
        </p:nvSpPr>
        <p:spPr>
          <a:xfrm>
            <a:off x="633000" y="-63864"/>
            <a:ext cx="8640000" cy="1080000"/>
          </a:xfrm>
        </p:spPr>
        <p:txBody>
          <a:bodyPr/>
          <a:lstStyle/>
          <a:p>
            <a:r>
              <a:rPr lang="en-NZ" dirty="0"/>
              <a:t>Part 3: Ownership, decision making and accountability</a:t>
            </a:r>
          </a:p>
        </p:txBody>
      </p:sp>
      <p:graphicFrame>
        <p:nvGraphicFramePr>
          <p:cNvPr id="5" name="Table 25">
            <a:extLst>
              <a:ext uri="{FF2B5EF4-FFF2-40B4-BE49-F238E27FC236}">
                <a16:creationId xmlns:a16="http://schemas.microsoft.com/office/drawing/2014/main" id="{19EE8DA0-8386-F5E0-FD93-B900918C2421}"/>
              </a:ext>
            </a:extLst>
          </p:cNvPr>
          <p:cNvGraphicFramePr>
            <a:graphicFrameLocks noGrp="1"/>
          </p:cNvGraphicFramePr>
          <p:nvPr>
            <p:extLst>
              <p:ext uri="{D42A27DB-BD31-4B8C-83A1-F6EECF244321}">
                <p14:modId xmlns:p14="http://schemas.microsoft.com/office/powerpoint/2010/main" val="830120688"/>
              </p:ext>
            </p:extLst>
          </p:nvPr>
        </p:nvGraphicFramePr>
        <p:xfrm>
          <a:off x="633000" y="787211"/>
          <a:ext cx="8729927" cy="5693237"/>
        </p:xfrm>
        <a:graphic>
          <a:graphicData uri="http://schemas.openxmlformats.org/drawingml/2006/table">
            <a:tbl>
              <a:tblPr firstRow="1" bandRow="1">
                <a:tableStyleId>{1E171933-4619-4E11-9A3F-F7608DF75F80}</a:tableStyleId>
              </a:tblPr>
              <a:tblGrid>
                <a:gridCol w="1675980">
                  <a:extLst>
                    <a:ext uri="{9D8B030D-6E8A-4147-A177-3AD203B41FA5}">
                      <a16:colId xmlns:a16="http://schemas.microsoft.com/office/drawing/2014/main" val="292485585"/>
                    </a:ext>
                  </a:extLst>
                </a:gridCol>
                <a:gridCol w="1986395">
                  <a:extLst>
                    <a:ext uri="{9D8B030D-6E8A-4147-A177-3AD203B41FA5}">
                      <a16:colId xmlns:a16="http://schemas.microsoft.com/office/drawing/2014/main" val="76331760"/>
                    </a:ext>
                  </a:extLst>
                </a:gridCol>
                <a:gridCol w="2618536">
                  <a:extLst>
                    <a:ext uri="{9D8B030D-6E8A-4147-A177-3AD203B41FA5}">
                      <a16:colId xmlns:a16="http://schemas.microsoft.com/office/drawing/2014/main" val="717138948"/>
                    </a:ext>
                  </a:extLst>
                </a:gridCol>
                <a:gridCol w="158213">
                  <a:extLst>
                    <a:ext uri="{9D8B030D-6E8A-4147-A177-3AD203B41FA5}">
                      <a16:colId xmlns:a16="http://schemas.microsoft.com/office/drawing/2014/main" val="1527022613"/>
                    </a:ext>
                  </a:extLst>
                </a:gridCol>
                <a:gridCol w="2290803">
                  <a:extLst>
                    <a:ext uri="{9D8B030D-6E8A-4147-A177-3AD203B41FA5}">
                      <a16:colId xmlns:a16="http://schemas.microsoft.com/office/drawing/2014/main" val="4218479312"/>
                    </a:ext>
                  </a:extLst>
                </a:gridCol>
              </a:tblGrid>
              <a:tr h="389922">
                <a:tc>
                  <a:txBody>
                    <a:bodyPr/>
                    <a:lstStyle/>
                    <a:p>
                      <a:pPr>
                        <a:spcAft>
                          <a:spcPts val="300"/>
                        </a:spcAft>
                      </a:pPr>
                      <a:r>
                        <a:rPr lang="en-NZ" sz="1000" b="1" cap="all" spc="200" baseline="0" dirty="0">
                          <a:solidFill>
                            <a:schemeClr val="accent1"/>
                          </a:solidFill>
                          <a:latin typeface="+mj-lt"/>
                          <a:ea typeface="Times New Roman" panose="02020603050405020304" pitchFamily="18" charset="0"/>
                        </a:rPr>
                        <a:t>Element</a:t>
                      </a:r>
                      <a:endParaRPr lang="en-NZ" sz="1000" b="1" spc="200" baseline="0" dirty="0">
                        <a:solidFill>
                          <a:schemeClr val="accent1"/>
                        </a:solidFill>
                        <a:latin typeface="+mj-lt"/>
                        <a:ea typeface="Times New Roman" panose="02020603050405020304" pitchFamily="18" charset="0"/>
                      </a:endParaRPr>
                    </a:p>
                  </a:txBody>
                  <a:tcPr marL="54000" marR="27000" marT="54000" marB="40500">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300"/>
                        </a:spcAft>
                      </a:pPr>
                      <a:r>
                        <a:rPr lang="en-NZ" sz="1000" b="1" kern="1200" cap="all" spc="200" baseline="0" dirty="0">
                          <a:solidFill>
                            <a:schemeClr val="accent1"/>
                          </a:solidFill>
                          <a:latin typeface="+mj-lt"/>
                          <a:ea typeface="Times New Roman" panose="02020603050405020304" pitchFamily="18" charset="0"/>
                          <a:cs typeface="+mn-cs"/>
                        </a:rPr>
                        <a:t>Internal business unit</a:t>
                      </a:r>
                    </a:p>
                  </a:txBody>
                  <a:tcPr marL="54000" marR="54000" marT="54000" marB="40500">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spcAft>
                          <a:spcPts val="300"/>
                        </a:spcAft>
                      </a:pPr>
                      <a:r>
                        <a:rPr lang="en-NZ" sz="1000" b="1" kern="1200" cap="all" spc="200" baseline="0" dirty="0">
                          <a:solidFill>
                            <a:schemeClr val="accent1"/>
                          </a:solidFill>
                          <a:latin typeface="+mj-lt"/>
                          <a:ea typeface="Times New Roman" panose="02020603050405020304" pitchFamily="18" charset="0"/>
                          <a:cs typeface="+mn-cs"/>
                        </a:rPr>
                        <a:t>West BOP joint water CCO</a:t>
                      </a:r>
                    </a:p>
                  </a:txBody>
                  <a:tcPr marL="54000" marR="54000" marT="54000" marB="40500">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NZ"/>
                    </a:p>
                  </a:txBody>
                  <a:tcPr/>
                </a:tc>
                <a:tc>
                  <a:txBody>
                    <a:bodyPr/>
                    <a:lstStyle/>
                    <a:p>
                      <a:pPr algn="ctr">
                        <a:spcAft>
                          <a:spcPts val="300"/>
                        </a:spcAft>
                      </a:pPr>
                      <a:r>
                        <a:rPr lang="en-NZ" sz="1000" b="1" kern="1200" cap="all" spc="200" baseline="0" dirty="0">
                          <a:solidFill>
                            <a:schemeClr val="accent1"/>
                          </a:solidFill>
                          <a:latin typeface="+mj-lt"/>
                          <a:ea typeface="Times New Roman" panose="02020603050405020304" pitchFamily="18" charset="0"/>
                          <a:cs typeface="+mn-cs"/>
                        </a:rPr>
                        <a:t>East Bay of Plenty joint water </a:t>
                      </a:r>
                      <a:r>
                        <a:rPr lang="en-NZ" sz="1000" b="1" kern="1200" cap="all" spc="200" baseline="0" dirty="0" err="1">
                          <a:solidFill>
                            <a:schemeClr val="accent1"/>
                          </a:solidFill>
                          <a:latin typeface="+mj-lt"/>
                          <a:ea typeface="Times New Roman" panose="02020603050405020304" pitchFamily="18" charset="0"/>
                          <a:cs typeface="+mn-cs"/>
                        </a:rPr>
                        <a:t>cco</a:t>
                      </a:r>
                      <a:endParaRPr lang="en-NZ" sz="1000" b="1" kern="1200" cap="all" spc="200" baseline="0" dirty="0">
                        <a:solidFill>
                          <a:schemeClr val="accent1"/>
                        </a:solidFill>
                        <a:latin typeface="+mj-lt"/>
                        <a:ea typeface="Times New Roman" panose="02020603050405020304" pitchFamily="18" charset="0"/>
                        <a:cs typeface="+mn-cs"/>
                      </a:endParaRPr>
                    </a:p>
                  </a:txBody>
                  <a:tcPr marL="54000" marR="54000" marT="54000" marB="40500">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6967853"/>
                  </a:ext>
                </a:extLst>
              </a:tr>
              <a:tr h="206474">
                <a:tc>
                  <a:txBody>
                    <a:bodyPr/>
                    <a:lstStyle/>
                    <a:p>
                      <a:pPr marL="0" algn="l" defTabSz="914400" rtl="0" eaLnBrk="1" fontAlgn="base" latinLnBrk="0" hangingPunct="1">
                        <a:lnSpc>
                          <a:spcPct val="105000"/>
                        </a:lnSpc>
                        <a:spcBef>
                          <a:spcPts val="300"/>
                        </a:spcBef>
                        <a:spcAft>
                          <a:spcPts val="300"/>
                        </a:spcAft>
                      </a:pPr>
                      <a:r>
                        <a:rPr lang="en-NZ" sz="1100" b="1" i="0" kern="1200" dirty="0">
                          <a:solidFill>
                            <a:schemeClr val="tx2"/>
                          </a:solidFill>
                          <a:effectLst/>
                          <a:latin typeface="+mj-lt"/>
                          <a:ea typeface="+mn-ea"/>
                          <a:cs typeface="+mn-cs"/>
                        </a:rPr>
                        <a:t>Ownership structure</a:t>
                      </a:r>
                      <a:endParaRPr lang="en-NZ" sz="1100" b="0" i="0" kern="1200" dirty="0">
                        <a:solidFill>
                          <a:schemeClr val="tx2"/>
                        </a:solidFill>
                        <a:effectLst/>
                        <a:latin typeface="+mj-lt"/>
                        <a:ea typeface="+mn-ea"/>
                        <a:cs typeface="+mn-cs"/>
                      </a:endParaRPr>
                    </a:p>
                  </a:txBody>
                  <a:tcPr marL="54000" marR="27000" marT="54000" marB="54000">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US" sz="1100" kern="1200" dirty="0">
                          <a:solidFill>
                            <a:schemeClr val="dk1"/>
                          </a:solidFill>
                          <a:latin typeface="+mn-lt"/>
                          <a:ea typeface="+mn-ea"/>
                          <a:cs typeface="+mn-cs"/>
                        </a:rPr>
                        <a:t>Council-owned (internal division)</a:t>
                      </a:r>
                    </a:p>
                  </a:txBody>
                  <a:tcPr marL="54000" marR="54000" marT="54000" marB="54000">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gridSpan="3">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US" sz="1100" kern="1200" dirty="0">
                          <a:solidFill>
                            <a:schemeClr val="tx1"/>
                          </a:solidFill>
                          <a:effectLst/>
                          <a:uFill>
                            <a:solidFill>
                              <a:srgbClr val="FFFFFF"/>
                            </a:solidFill>
                          </a:uFill>
                          <a:latin typeface="Cera Pro" panose="00000500000000000000" pitchFamily="50" charset="0"/>
                          <a:ea typeface="+mn-ea"/>
                          <a:cs typeface="+mn-cs"/>
                        </a:rPr>
                        <a:t>Owned by WDC and other participating councils</a:t>
                      </a:r>
                      <a:endParaRPr lang="en-US" sz="1100" kern="1200" dirty="0">
                        <a:solidFill>
                          <a:schemeClr val="dk1"/>
                        </a:solidFill>
                        <a:latin typeface="+mn-lt"/>
                        <a:ea typeface="+mn-ea"/>
                        <a:cs typeface="+mn-cs"/>
                      </a:endParaRPr>
                    </a:p>
                  </a:txBody>
                  <a:tcPr marL="54000" marR="54000" marT="54000" marB="54000">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lang="en-NZ"/>
                    </a:p>
                  </a:txBody>
                  <a:tcPr/>
                </a:tc>
                <a:tc hMerge="1">
                  <a:txBody>
                    <a:bodyPr/>
                    <a:lstStyle/>
                    <a:p>
                      <a:endParaRPr dirty="0"/>
                    </a:p>
                  </a:txBody>
                  <a:tcPr marL="54000" marR="54000" marT="54000" marB="54000">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7527452"/>
                  </a:ext>
                </a:extLst>
              </a:tr>
              <a:tr h="206474">
                <a:tc>
                  <a:txBody>
                    <a:bodyPr/>
                    <a:lstStyle/>
                    <a:p>
                      <a:pPr marL="0" algn="l" defTabSz="914400" rtl="0" eaLnBrk="1" fontAlgn="base" latinLnBrk="0" hangingPunct="1">
                        <a:lnSpc>
                          <a:spcPct val="105000"/>
                        </a:lnSpc>
                        <a:spcBef>
                          <a:spcPts val="300"/>
                        </a:spcBef>
                        <a:spcAft>
                          <a:spcPts val="300"/>
                        </a:spcAft>
                      </a:pPr>
                      <a:r>
                        <a:rPr lang="en-AU" sz="1100" b="1" i="0" kern="1200" dirty="0">
                          <a:solidFill>
                            <a:schemeClr val="tx2"/>
                          </a:solidFill>
                          <a:effectLst/>
                          <a:latin typeface="+mj-lt"/>
                          <a:ea typeface="+mn-ea"/>
                          <a:cs typeface="+mn-cs"/>
                        </a:rPr>
                        <a:t>Governance arrangements</a:t>
                      </a:r>
                      <a:endParaRPr lang="en-NZ" sz="1100" b="0" i="0" kern="1200" dirty="0">
                        <a:solidFill>
                          <a:schemeClr val="tx2"/>
                        </a:solidFill>
                        <a:effectLst/>
                        <a:latin typeface="+mj-lt"/>
                        <a:ea typeface="+mn-ea"/>
                        <a:cs typeface="+mn-cs"/>
                      </a:endParaRPr>
                    </a:p>
                  </a:txBody>
                  <a:tcPr marL="54000" marR="27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NZ" sz="1100" kern="1200" dirty="0">
                          <a:solidFill>
                            <a:schemeClr val="dk1"/>
                          </a:solidFill>
                          <a:latin typeface="+mn-lt"/>
                          <a:ea typeface="+mn-ea"/>
                          <a:cs typeface="+mn-cs"/>
                        </a:rPr>
                        <a:t>Council oversight </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gridSpan="3">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GB" sz="1100" kern="1200" dirty="0">
                          <a:solidFill>
                            <a:schemeClr val="dk1"/>
                          </a:solidFill>
                          <a:latin typeface="+mn-lt"/>
                          <a:ea typeface="+mn-ea"/>
                          <a:cs typeface="+mn-cs"/>
                        </a:rPr>
                        <a:t>Shareholder councils</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lang="en-NZ"/>
                    </a:p>
                  </a:txBody>
                  <a:tcPr/>
                </a:tc>
                <a:tc hMerge="1">
                  <a:txBody>
                    <a:bodyPr/>
                    <a:lstStyle/>
                    <a:p>
                      <a:endParaRP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8095587"/>
                  </a:ext>
                </a:extLst>
              </a:tr>
              <a:tr h="206474">
                <a:tc>
                  <a:txBody>
                    <a:bodyPr/>
                    <a:lstStyle/>
                    <a:p>
                      <a:pPr algn="l" fontAlgn="base">
                        <a:lnSpc>
                          <a:spcPct val="105000"/>
                        </a:lnSpc>
                        <a:spcBef>
                          <a:spcPts val="300"/>
                        </a:spcBef>
                        <a:spcAft>
                          <a:spcPts val="300"/>
                        </a:spcAft>
                      </a:pPr>
                      <a:r>
                        <a:rPr lang="en-US" sz="1100" b="1" i="0">
                          <a:solidFill>
                            <a:schemeClr val="tx2"/>
                          </a:solidFill>
                          <a:effectLst/>
                          <a:latin typeface="+mj-lt"/>
                        </a:rPr>
                        <a:t>Decision making</a:t>
                      </a:r>
                    </a:p>
                  </a:txBody>
                  <a:tcPr marL="54000" marR="27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US" sz="1100" kern="1200" dirty="0">
                          <a:solidFill>
                            <a:schemeClr val="dk1"/>
                          </a:solidFill>
                          <a:latin typeface="+mn-lt"/>
                          <a:ea typeface="+mn-ea"/>
                          <a:cs typeface="+mn-cs"/>
                        </a:rPr>
                        <a:t>Elected members</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gridSpan="3">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US" sz="1100" kern="1200" dirty="0">
                          <a:solidFill>
                            <a:schemeClr val="tx1"/>
                          </a:solidFill>
                          <a:effectLst/>
                          <a:uFill>
                            <a:solidFill>
                              <a:srgbClr val="FFFFFF"/>
                            </a:solidFill>
                          </a:uFill>
                          <a:latin typeface="Cera Pro" panose="00000500000000000000" pitchFamily="50" charset="0"/>
                          <a:ea typeface="+mn-ea"/>
                          <a:cs typeface="+mn-cs"/>
                        </a:rPr>
                        <a:t>The Shareholder Council would issue a Statement of Expectations</a:t>
                      </a:r>
                      <a:endParaRPr lang="en-NZ" sz="1100" cap="none" spc="0" baseline="0" dirty="0">
                        <a:solidFill>
                          <a:srgbClr val="000000"/>
                        </a:solidFill>
                        <a:latin typeface="Cera Pro" panose="00000500000000000000" pitchFamily="2" charset="0"/>
                      </a:endParaRPr>
                    </a:p>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NZ" sz="1100" cap="none" spc="0" baseline="0" dirty="0">
                          <a:solidFill>
                            <a:srgbClr val="000000"/>
                          </a:solidFill>
                          <a:latin typeface="Cera Pro" panose="00000500000000000000" pitchFamily="2" charset="0"/>
                        </a:rPr>
                        <a:t>Operational and financial decisions sit with the Water Organisation Board</a:t>
                      </a:r>
                      <a:endParaRPr lang="en-US" sz="1100" kern="1200" dirty="0">
                        <a:solidFill>
                          <a:schemeClr val="dk1"/>
                        </a:solidFill>
                        <a:latin typeface="+mn-lt"/>
                        <a:ea typeface="+mn-ea"/>
                        <a:cs typeface="+mn-cs"/>
                      </a:endParaRP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lang="en-NZ"/>
                    </a:p>
                  </a:txBody>
                  <a:tcPr/>
                </a:tc>
                <a:tc hMerge="1">
                  <a:txBody>
                    <a:bodyPr/>
                    <a:lstStyle/>
                    <a:p>
                      <a:endParaRP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75072067"/>
                  </a:ext>
                </a:extLst>
              </a:tr>
              <a:tr h="206474">
                <a:tc>
                  <a:txBody>
                    <a:bodyPr/>
                    <a:lstStyle/>
                    <a:p>
                      <a:pPr algn="l" fontAlgn="base">
                        <a:lnSpc>
                          <a:spcPct val="105000"/>
                        </a:lnSpc>
                        <a:spcBef>
                          <a:spcPts val="300"/>
                        </a:spcBef>
                        <a:spcAft>
                          <a:spcPts val="300"/>
                        </a:spcAft>
                      </a:pPr>
                      <a:r>
                        <a:rPr lang="en-US" sz="1100" b="1" i="0">
                          <a:solidFill>
                            <a:schemeClr val="tx2"/>
                          </a:solidFill>
                          <a:effectLst/>
                          <a:latin typeface="+mj-lt"/>
                        </a:rPr>
                        <a:t>Accountability</a:t>
                      </a:r>
                    </a:p>
                  </a:txBody>
                  <a:tcPr marL="54000" marR="27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US" sz="1100" kern="1200" dirty="0">
                          <a:solidFill>
                            <a:schemeClr val="dk1"/>
                          </a:solidFill>
                          <a:latin typeface="+mn-lt"/>
                          <a:ea typeface="+mn-ea"/>
                          <a:cs typeface="+mn-cs"/>
                        </a:rPr>
                        <a:t>Accountable to elected members and the public through existing mechanisms </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gridSpan="3">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US" sz="1100" kern="1200" dirty="0">
                          <a:solidFill>
                            <a:schemeClr val="tx1"/>
                          </a:solidFill>
                          <a:effectLst/>
                          <a:uFill>
                            <a:solidFill>
                              <a:srgbClr val="FFFFFF"/>
                            </a:solidFill>
                          </a:uFill>
                          <a:latin typeface="Cera Pro" panose="00000500000000000000" pitchFamily="50" charset="0"/>
                          <a:ea typeface="+mn-ea"/>
                          <a:cs typeface="+mn-cs"/>
                        </a:rPr>
                        <a:t>Reports to owners quarterly, prepares an audited annual report, acts consistent with statutory objectives.</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lang="en-NZ"/>
                    </a:p>
                  </a:txBody>
                  <a:tcPr/>
                </a:tc>
                <a:tc hMerge="1">
                  <a:txBody>
                    <a:bodyPr/>
                    <a:lstStyle/>
                    <a:p>
                      <a:pPr marL="0" marR="0" lvl="0" indent="0" algn="l" defTabSz="914400" rtl="0" eaLnBrk="1" fontAlgn="base" latinLnBrk="0" hangingPunct="1">
                        <a:lnSpc>
                          <a:spcPct val="100000"/>
                        </a:lnSpc>
                        <a:spcBef>
                          <a:spcPts val="200"/>
                        </a:spcBef>
                        <a:spcAft>
                          <a:spcPts val="0"/>
                        </a:spcAft>
                        <a:buClrTx/>
                        <a:buSzTx/>
                        <a:buFont typeface="Arial" panose="020B0604020202020204" pitchFamily="34" charset="0"/>
                        <a:buNone/>
                        <a:tabLst/>
                        <a:defRPr/>
                      </a:pPr>
                      <a:endParaRPr lang="en-US" sz="700" kern="1200">
                        <a:solidFill>
                          <a:schemeClr val="dk1"/>
                        </a:solidFill>
                        <a:latin typeface="+mn-lt"/>
                        <a:ea typeface="+mn-ea"/>
                        <a:cs typeface="+mn-cs"/>
                      </a:endParaRP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6050118"/>
                  </a:ext>
                </a:extLst>
              </a:tr>
              <a:tr h="309110">
                <a:tc>
                  <a:txBody>
                    <a:bodyPr/>
                    <a:lstStyle/>
                    <a:p>
                      <a:pPr marL="0" algn="l" rtl="0" eaLnBrk="1" fontAlgn="base" latinLnBrk="0" hangingPunct="1">
                        <a:lnSpc>
                          <a:spcPct val="105000"/>
                        </a:lnSpc>
                        <a:spcBef>
                          <a:spcPts val="300"/>
                        </a:spcBef>
                        <a:spcAft>
                          <a:spcPts val="300"/>
                        </a:spcAft>
                      </a:pPr>
                      <a:r>
                        <a:rPr lang="en-US" sz="1100" b="1" i="0" kern="1200" dirty="0">
                          <a:solidFill>
                            <a:schemeClr val="tx2"/>
                          </a:solidFill>
                          <a:effectLst/>
                          <a:latin typeface="+mj-lt"/>
                          <a:ea typeface="+mn-ea"/>
                          <a:cs typeface="+mn-cs"/>
                        </a:rPr>
                        <a:t>Community engagement and consultation</a:t>
                      </a:r>
                    </a:p>
                  </a:txBody>
                  <a:tcPr marL="54000" marR="27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AU" sz="1100" kern="1200" dirty="0">
                          <a:solidFill>
                            <a:schemeClr val="dk1"/>
                          </a:solidFill>
                          <a:latin typeface="+mn-lt"/>
                          <a:ea typeface="+mn-ea"/>
                          <a:cs typeface="+mn-cs"/>
                        </a:rPr>
                        <a:t>Through access to councillors and submissions</a:t>
                      </a:r>
                      <a:endParaRPr lang="en-NZ" sz="1100" kern="1200" dirty="0">
                        <a:solidFill>
                          <a:schemeClr val="dk1"/>
                        </a:solidFill>
                        <a:latin typeface="+mn-lt"/>
                        <a:ea typeface="+mn-ea"/>
                        <a:cs typeface="+mn-cs"/>
                      </a:endParaRP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gridSpan="3">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AU" sz="1100" kern="1200" dirty="0">
                          <a:solidFill>
                            <a:schemeClr val="tx1"/>
                          </a:solidFill>
                          <a:effectLst/>
                          <a:uFill>
                            <a:solidFill>
                              <a:srgbClr val="FFFFFF"/>
                            </a:solidFill>
                          </a:uFill>
                          <a:latin typeface="Cera Pro" panose="00000500000000000000" pitchFamily="50" charset="0"/>
                          <a:ea typeface="+mn-ea"/>
                          <a:cs typeface="+mn-cs"/>
                        </a:rPr>
                        <a:t>If WDC is involved in establishment, it can influence the mechanisms included in the design of the organisation</a:t>
                      </a:r>
                      <a:endParaRPr lang="en-NZ" sz="1100" kern="1200" dirty="0">
                        <a:solidFill>
                          <a:schemeClr val="tx1"/>
                        </a:solidFill>
                        <a:effectLst/>
                        <a:uFill>
                          <a:solidFill>
                            <a:srgbClr val="FFFFFF"/>
                          </a:solidFill>
                        </a:uFill>
                        <a:latin typeface="Cera Pro" panose="00000500000000000000" pitchFamily="50" charset="0"/>
                        <a:ea typeface="+mn-ea"/>
                        <a:cs typeface="+mn-cs"/>
                      </a:endParaRP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lang="en-NZ"/>
                    </a:p>
                  </a:txBody>
                  <a:tcPr/>
                </a:tc>
                <a:tc hMerge="1">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endParaRPr lang="en-NZ" sz="700" kern="1200">
                        <a:solidFill>
                          <a:schemeClr val="dk1"/>
                        </a:solidFill>
                        <a:latin typeface="+mn-lt"/>
                        <a:ea typeface="+mn-ea"/>
                        <a:cs typeface="+mn-cs"/>
                      </a:endParaRP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4792425"/>
                  </a:ext>
                </a:extLst>
              </a:tr>
              <a:tr h="309110">
                <a:tc>
                  <a:txBody>
                    <a:bodyPr/>
                    <a:lstStyle/>
                    <a:p>
                      <a:pPr marL="0" algn="l" rtl="0" eaLnBrk="1" fontAlgn="base" latinLnBrk="0" hangingPunct="1">
                        <a:lnSpc>
                          <a:spcPct val="105000"/>
                        </a:lnSpc>
                        <a:spcBef>
                          <a:spcPts val="300"/>
                        </a:spcBef>
                        <a:spcAft>
                          <a:spcPts val="300"/>
                        </a:spcAft>
                      </a:pPr>
                      <a:r>
                        <a:rPr lang="en-US" sz="1100" b="1" i="0" kern="1200" dirty="0">
                          <a:solidFill>
                            <a:schemeClr val="tx2"/>
                          </a:solidFill>
                          <a:effectLst/>
                          <a:latin typeface="+mj-lt"/>
                          <a:ea typeface="+mn-ea"/>
                          <a:cs typeface="+mn-cs"/>
                        </a:rPr>
                        <a:t>Allocation of costs, revenues and efficiencies</a:t>
                      </a:r>
                    </a:p>
                  </a:txBody>
                  <a:tcPr marL="54000" marR="27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NZ" sz="1100" kern="1200" dirty="0">
                          <a:solidFill>
                            <a:schemeClr val="dk1"/>
                          </a:solidFill>
                          <a:latin typeface="+mn-lt"/>
                          <a:ea typeface="+mn-ea"/>
                          <a:cs typeface="+mn-cs"/>
                        </a:rPr>
                        <a:t>Access debt via the LGFA subject to limits</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gridSpan="3">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NZ" sz="1100" kern="1200" dirty="0">
                          <a:solidFill>
                            <a:schemeClr val="tx1"/>
                          </a:solidFill>
                          <a:effectLst/>
                          <a:uFill>
                            <a:solidFill>
                              <a:srgbClr val="FFFFFF"/>
                            </a:solidFill>
                          </a:uFill>
                          <a:latin typeface="Cera Pro" panose="00000500000000000000" pitchFamily="50" charset="0"/>
                          <a:ea typeface="+mn-ea"/>
                          <a:cs typeface="+mn-cs"/>
                        </a:rPr>
                        <a:t>Final approach to be considered in next phase of reform</a:t>
                      </a:r>
                    </a:p>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NZ" sz="1100" kern="1200" dirty="0">
                          <a:solidFill>
                            <a:schemeClr val="tx1"/>
                          </a:solidFill>
                          <a:effectLst/>
                          <a:uFill>
                            <a:solidFill>
                              <a:srgbClr val="FFFFFF"/>
                            </a:solidFill>
                          </a:uFill>
                          <a:latin typeface="Cera Pro" panose="00000500000000000000" pitchFamily="50" charset="0"/>
                          <a:ea typeface="+mn-ea"/>
                          <a:cs typeface="+mn-cs"/>
                        </a:rPr>
                        <a:t>WDC contribution to population and connections depends on mix of councils</a:t>
                      </a:r>
                    </a:p>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NZ" sz="1100" kern="1200" dirty="0">
                          <a:solidFill>
                            <a:schemeClr val="tx1"/>
                          </a:solidFill>
                          <a:effectLst/>
                          <a:uFill>
                            <a:solidFill>
                              <a:srgbClr val="FFFFFF"/>
                            </a:solidFill>
                          </a:uFill>
                          <a:latin typeface="Cera Pro" panose="00000500000000000000" pitchFamily="50" charset="0"/>
                          <a:ea typeface="+mn-ea"/>
                          <a:cs typeface="+mn-cs"/>
                        </a:rPr>
                        <a:t>Water organisation charges water users, with borrowing of up to 500% of revenue from Local Government Funding Agency </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2345669808"/>
                  </a:ext>
                </a:extLst>
              </a:tr>
              <a:tr h="309110">
                <a:tc>
                  <a:txBody>
                    <a:bodyPr/>
                    <a:lstStyle/>
                    <a:p>
                      <a:pPr marL="0" algn="l" rtl="0" eaLnBrk="1" fontAlgn="base" latinLnBrk="0" hangingPunct="1">
                        <a:lnSpc>
                          <a:spcPct val="105000"/>
                        </a:lnSpc>
                        <a:spcBef>
                          <a:spcPts val="300"/>
                        </a:spcBef>
                        <a:spcAft>
                          <a:spcPts val="300"/>
                        </a:spcAft>
                      </a:pPr>
                      <a:r>
                        <a:rPr lang="en-US" sz="1100" b="1" i="0" kern="1200" dirty="0">
                          <a:solidFill>
                            <a:schemeClr val="tx2"/>
                          </a:solidFill>
                          <a:effectLst/>
                          <a:latin typeface="+mj-lt"/>
                          <a:ea typeface="+mn-ea"/>
                          <a:cs typeface="+mn-cs"/>
                        </a:rPr>
                        <a:t>Confidence in delivery, establishment</a:t>
                      </a:r>
                    </a:p>
                  </a:txBody>
                  <a:tcPr marL="54000" marR="27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NZ" sz="1100" kern="1200" dirty="0">
                          <a:solidFill>
                            <a:schemeClr val="dk1"/>
                          </a:solidFill>
                          <a:latin typeface="+mn-lt"/>
                          <a:ea typeface="+mn-ea"/>
                          <a:cs typeface="+mn-cs"/>
                        </a:rPr>
                        <a:t>High</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US" sz="1100" kern="1200" dirty="0">
                          <a:solidFill>
                            <a:schemeClr val="dk1"/>
                          </a:solidFill>
                          <a:latin typeface="+mn-lt"/>
                          <a:ea typeface="+mn-ea"/>
                          <a:cs typeface="+mn-cs"/>
                        </a:rPr>
                        <a:t>Increasing confidence that a grouping based around TCC and WBOPDC will emerge</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gridSpan="2">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US" sz="1100" kern="1200" dirty="0">
                          <a:solidFill>
                            <a:schemeClr val="dk1"/>
                          </a:solidFill>
                          <a:latin typeface="+mn-lt"/>
                          <a:ea typeface="+mn-ea"/>
                          <a:cs typeface="+mn-cs"/>
                        </a:rPr>
                        <a:t>No confidence that an East BOP joint arrangement will emerge in the short term</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lang="en-NZ" dirty="0"/>
                    </a:p>
                  </a:txBody>
                  <a:tcPr/>
                </a:tc>
                <a:extLst>
                  <a:ext uri="{0D108BD9-81ED-4DB2-BD59-A6C34878D82A}">
                    <a16:rowId xmlns:a16="http://schemas.microsoft.com/office/drawing/2014/main" val="640806315"/>
                  </a:ext>
                </a:extLst>
              </a:tr>
              <a:tr h="309110">
                <a:tc>
                  <a:txBody>
                    <a:bodyPr/>
                    <a:lstStyle/>
                    <a:p>
                      <a:pPr marL="0" algn="l" rtl="0" eaLnBrk="1" fontAlgn="base" latinLnBrk="0" hangingPunct="1">
                        <a:lnSpc>
                          <a:spcPct val="105000"/>
                        </a:lnSpc>
                        <a:spcBef>
                          <a:spcPts val="300"/>
                        </a:spcBef>
                        <a:spcAft>
                          <a:spcPts val="300"/>
                        </a:spcAft>
                      </a:pPr>
                      <a:r>
                        <a:rPr lang="en-US" sz="1100" b="1" i="0" kern="1200" dirty="0">
                          <a:solidFill>
                            <a:schemeClr val="tx2"/>
                          </a:solidFill>
                          <a:effectLst/>
                          <a:latin typeface="+mj-lt"/>
                          <a:ea typeface="+mn-ea"/>
                          <a:cs typeface="+mn-cs"/>
                        </a:rPr>
                        <a:t>Additional considerations</a:t>
                      </a:r>
                    </a:p>
                  </a:txBody>
                  <a:tcPr marL="54000" marR="27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NZ" sz="1100" kern="1200" dirty="0">
                          <a:solidFill>
                            <a:schemeClr val="dk1"/>
                          </a:solidFill>
                          <a:latin typeface="+mn-lt"/>
                          <a:ea typeface="+mn-ea"/>
                          <a:cs typeface="+mn-cs"/>
                        </a:rPr>
                        <a:t>Shared services arrangements</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gridSpan="3">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NZ" sz="1100" kern="1200" dirty="0">
                          <a:solidFill>
                            <a:schemeClr val="tx1"/>
                          </a:solidFill>
                          <a:effectLst/>
                          <a:uFill>
                            <a:solidFill>
                              <a:srgbClr val="FFFFFF"/>
                            </a:solidFill>
                          </a:uFill>
                          <a:latin typeface="Cera Pro" panose="00000500000000000000" pitchFamily="50" charset="0"/>
                          <a:ea typeface="+mn-ea"/>
                          <a:cs typeface="+mn-cs"/>
                        </a:rPr>
                        <a:t>Mix of participating councils impacts efficiencies and dynamics </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2334552481"/>
                  </a:ext>
                </a:extLst>
              </a:tr>
              <a:tr h="309110">
                <a:tc>
                  <a:txBody>
                    <a:bodyPr/>
                    <a:lstStyle/>
                    <a:p>
                      <a:pPr marL="0" algn="l" rtl="0" eaLnBrk="1" fontAlgn="base" latinLnBrk="0" hangingPunct="1">
                        <a:lnSpc>
                          <a:spcPct val="105000"/>
                        </a:lnSpc>
                        <a:spcBef>
                          <a:spcPts val="300"/>
                        </a:spcBef>
                        <a:spcAft>
                          <a:spcPts val="300"/>
                        </a:spcAft>
                      </a:pPr>
                      <a:r>
                        <a:rPr lang="en-US" sz="1100" b="1" i="0" kern="1200" dirty="0">
                          <a:solidFill>
                            <a:schemeClr val="tx2"/>
                          </a:solidFill>
                          <a:effectLst/>
                          <a:latin typeface="+mj-lt"/>
                          <a:ea typeface="+mn-ea"/>
                          <a:cs typeface="+mn-cs"/>
                        </a:rPr>
                        <a:t>Risks</a:t>
                      </a:r>
                    </a:p>
                  </a:txBody>
                  <a:tcPr marL="54000" marR="27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NZ" sz="1100" kern="1200" dirty="0">
                          <a:solidFill>
                            <a:schemeClr val="dk1"/>
                          </a:solidFill>
                          <a:latin typeface="+mn-lt"/>
                          <a:ea typeface="+mn-ea"/>
                          <a:cs typeface="+mn-cs"/>
                        </a:rPr>
                        <a:t>Difficult to maintain affordability over time </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gridSpan="3">
                  <a:txBody>
                    <a:bodyPr/>
                    <a:lstStyle/>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NZ" sz="1100" kern="1200" dirty="0">
                          <a:solidFill>
                            <a:schemeClr val="tx1"/>
                          </a:solidFill>
                          <a:effectLst/>
                          <a:uFill>
                            <a:solidFill>
                              <a:srgbClr val="FFFFFF"/>
                            </a:solidFill>
                          </a:uFill>
                          <a:latin typeface="Cera Pro" panose="00000500000000000000" pitchFamily="50" charset="0"/>
                          <a:ea typeface="+mn-ea"/>
                          <a:cs typeface="+mn-cs"/>
                        </a:rPr>
                        <a:t>Risk that funding is prioritised to needs in other districts</a:t>
                      </a:r>
                    </a:p>
                    <a:p>
                      <a:pPr marL="125730" marR="0" lvl="0" indent="-125730" algn="l" defTabSz="914400"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en-NZ" sz="1100" kern="1200" dirty="0">
                          <a:solidFill>
                            <a:schemeClr val="tx1"/>
                          </a:solidFill>
                          <a:effectLst/>
                          <a:uFill>
                            <a:solidFill>
                              <a:srgbClr val="FFFFFF"/>
                            </a:solidFill>
                          </a:uFill>
                          <a:latin typeface="Cera Pro" panose="00000500000000000000" pitchFamily="50" charset="0"/>
                          <a:ea typeface="+mn-ea"/>
                          <a:cs typeface="+mn-cs"/>
                        </a:rPr>
                        <a:t>Depends on willingness of other councils to participate</a:t>
                      </a:r>
                    </a:p>
                  </a:txBody>
                  <a:tcPr marL="54000" marR="54000" marT="54000" marB="54000">
                    <a:lnL>
                      <a:noFill/>
                    </a:lnL>
                    <a:lnR>
                      <a:noFill/>
                    </a:lnR>
                    <a:lnT w="6350" cap="flat" cmpd="sng" algn="ctr">
                      <a:solidFill>
                        <a:schemeClr val="accent1"/>
                      </a:solidFill>
                      <a:prstDash val="dash"/>
                      <a:round/>
                      <a:headEnd type="none" w="med" len="med"/>
                      <a:tailEnd type="none" w="med" len="med"/>
                    </a:lnT>
                    <a:lnB w="6350" cap="flat" cmpd="sng" algn="ctr">
                      <a:solidFill>
                        <a:schemeClr val="accent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193495258"/>
                  </a:ext>
                </a:extLst>
              </a:tr>
            </a:tbl>
          </a:graphicData>
        </a:graphic>
      </p:graphicFrame>
    </p:spTree>
    <p:extLst>
      <p:ext uri="{BB962C8B-B14F-4D97-AF65-F5344CB8AC3E}">
        <p14:creationId xmlns:p14="http://schemas.microsoft.com/office/powerpoint/2010/main" val="2552190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18E8C0F0-6F52-5C30-47C3-507E7A7167DE}"/>
              </a:ext>
            </a:extLst>
          </p:cNvPr>
          <p:cNvSpPr>
            <a:spLocks noGrp="1"/>
          </p:cNvSpPr>
          <p:nvPr>
            <p:ph type="subTitle" idx="13"/>
          </p:nvPr>
        </p:nvSpPr>
        <p:spPr>
          <a:xfrm>
            <a:off x="633000" y="1156365"/>
            <a:ext cx="3959944" cy="5060018"/>
          </a:xfrm>
        </p:spPr>
        <p:txBody>
          <a:bodyPr/>
          <a:lstStyle/>
          <a:p>
            <a:r>
              <a:rPr lang="en-US" sz="1200" dirty="0"/>
              <a:t>Decisions on how water services are delivered will have follow on implications for the rest of the Council’s functions. </a:t>
            </a:r>
            <a:r>
              <a:rPr lang="en-NZ" sz="1200" i="1" dirty="0">
                <a:solidFill>
                  <a:schemeClr val="accent1"/>
                </a:solidFill>
                <a:latin typeface="Cera Pro"/>
              </a:rPr>
              <a:t>WDC needs to consider whether existing service delivery arrangements will (</a:t>
            </a:r>
            <a:r>
              <a:rPr lang="en-NZ" sz="1200" i="1" dirty="0" err="1">
                <a:solidFill>
                  <a:schemeClr val="accent1"/>
                </a:solidFill>
                <a:latin typeface="Cera Pro"/>
              </a:rPr>
              <a:t>i</a:t>
            </a:r>
            <a:r>
              <a:rPr lang="en-NZ" sz="1200" i="1" dirty="0">
                <a:solidFill>
                  <a:schemeClr val="accent1"/>
                </a:solidFill>
                <a:latin typeface="Cera Pro"/>
              </a:rPr>
              <a:t>) be sustainable in the long-term; and (ii) continue to meet community expectations regarding levels of service and affordability.</a:t>
            </a:r>
          </a:p>
          <a:p>
            <a:pPr marL="171450" indent="-171450">
              <a:lnSpc>
                <a:spcPct val="100000"/>
              </a:lnSpc>
              <a:buFont typeface="Arial" panose="020B0604020202020204" pitchFamily="34" charset="0"/>
              <a:buChar char="•"/>
              <a:defRPr/>
            </a:pPr>
            <a:r>
              <a:rPr lang="en-NZ" sz="1200" i="0" dirty="0">
                <a:solidFill>
                  <a:schemeClr val="tx1"/>
                </a:solidFill>
              </a:rPr>
              <a:t>When water services remain inhouse, the Council’s overall debt position is expected to become significantly constrained by water debt, unless general rates are increased to create additional borrowing capacity and financial flexibility to deal with potential future shocks.</a:t>
            </a:r>
          </a:p>
          <a:p>
            <a:pPr marL="171450" indent="-171450">
              <a:lnSpc>
                <a:spcPct val="100000"/>
              </a:lnSpc>
              <a:buFont typeface="Arial" panose="020B0604020202020204" pitchFamily="34" charset="0"/>
              <a:buChar char="•"/>
              <a:defRPr/>
            </a:pPr>
            <a:r>
              <a:rPr lang="en-NZ" sz="1200" i="0" dirty="0">
                <a:solidFill>
                  <a:schemeClr val="tx1"/>
                </a:solidFill>
              </a:rPr>
              <a:t>The removal of water service delivery would significantly improve the overall financial position of council as measured by the debt to revenue ratio, notwithstanding that council would have to jointly and severally guarantee the liabilities of the water CCO. </a:t>
            </a:r>
          </a:p>
          <a:p>
            <a:pPr marL="171450" indent="-171450">
              <a:lnSpc>
                <a:spcPct val="100000"/>
              </a:lnSpc>
              <a:buFont typeface="Arial" panose="020B0604020202020204" pitchFamily="34" charset="0"/>
              <a:buChar char="•"/>
              <a:defRPr/>
            </a:pPr>
            <a:r>
              <a:rPr lang="en-NZ" sz="1200" i="0" dirty="0">
                <a:solidFill>
                  <a:schemeClr val="tx1"/>
                </a:solidFill>
              </a:rPr>
              <a:t>The current overhead allocation method should be revisited, simplified and made more transparent. Initial reviews as part of this work suggest options to establish a water CCO would give rise to limited stranded overheads, particularly if carefully managed through the transition.</a:t>
            </a:r>
            <a:endParaRPr lang="en-NZ" sz="1200" i="0" dirty="0">
              <a:solidFill>
                <a:schemeClr val="tx1"/>
              </a:solidFill>
              <a:latin typeface="Cera Pro"/>
            </a:endParaRPr>
          </a:p>
        </p:txBody>
      </p:sp>
      <p:sp>
        <p:nvSpPr>
          <p:cNvPr id="6" name="Content Placeholder 5">
            <a:extLst>
              <a:ext uri="{FF2B5EF4-FFF2-40B4-BE49-F238E27FC236}">
                <a16:creationId xmlns:a16="http://schemas.microsoft.com/office/drawing/2014/main" id="{73068181-849A-36D5-7F51-0FE1B9F05DB7}"/>
              </a:ext>
            </a:extLst>
          </p:cNvPr>
          <p:cNvSpPr>
            <a:spLocks noGrp="1"/>
          </p:cNvSpPr>
          <p:nvPr>
            <p:ph idx="14"/>
          </p:nvPr>
        </p:nvSpPr>
        <p:spPr>
          <a:xfrm>
            <a:off x="3261692" y="1156365"/>
            <a:ext cx="6213968" cy="4946117"/>
          </a:xfrm>
        </p:spPr>
        <p:txBody>
          <a:bodyPr numCol="1"/>
          <a:lstStyle/>
          <a:p>
            <a:pPr marL="171450" indent="-171450">
              <a:lnSpc>
                <a:spcPct val="100000"/>
              </a:lnSpc>
              <a:buFont typeface="Arial" panose="020B0604020202020204" pitchFamily="34" charset="0"/>
              <a:buChar char="•"/>
              <a:defRPr/>
            </a:pPr>
            <a:r>
              <a:rPr lang="en-NZ" sz="1300" dirty="0"/>
              <a:t> </a:t>
            </a:r>
          </a:p>
          <a:p>
            <a:pPr marL="171450" indent="-171450">
              <a:buFont typeface="Arial" panose="020B0604020202020204" pitchFamily="34" charset="0"/>
              <a:buChar char="•"/>
              <a:defRPr/>
            </a:pPr>
            <a:endParaRPr lang="en-US" sz="800" dirty="0"/>
          </a:p>
          <a:p>
            <a:pPr>
              <a:defRPr/>
            </a:pPr>
            <a:r>
              <a:rPr lang="en-US" sz="800" dirty="0"/>
              <a:t> </a:t>
            </a:r>
            <a:endParaRPr lang="en-NZ" sz="800" dirty="0"/>
          </a:p>
          <a:p>
            <a:pPr>
              <a:defRPr/>
            </a:pPr>
            <a:endParaRPr lang="en-NZ" sz="800" dirty="0"/>
          </a:p>
          <a:p>
            <a:endParaRPr lang="en-NZ" sz="800" i="1" dirty="0"/>
          </a:p>
        </p:txBody>
      </p:sp>
      <p:sp>
        <p:nvSpPr>
          <p:cNvPr id="4" name="Title 3">
            <a:extLst>
              <a:ext uri="{FF2B5EF4-FFF2-40B4-BE49-F238E27FC236}">
                <a16:creationId xmlns:a16="http://schemas.microsoft.com/office/drawing/2014/main" id="{A76FF64C-2F85-259A-5658-EB7788A94ACD}"/>
              </a:ext>
            </a:extLst>
          </p:cNvPr>
          <p:cNvSpPr>
            <a:spLocks noGrp="1"/>
          </p:cNvSpPr>
          <p:nvPr>
            <p:ph type="title"/>
          </p:nvPr>
        </p:nvSpPr>
        <p:spPr/>
        <p:txBody>
          <a:bodyPr/>
          <a:lstStyle/>
          <a:p>
            <a:r>
              <a:rPr lang="en-NZ" dirty="0"/>
              <a:t>Part 4: R</a:t>
            </a:r>
            <a:r>
              <a:rPr lang="en-US" dirty="0" err="1"/>
              <a:t>est</a:t>
            </a:r>
            <a:r>
              <a:rPr lang="en-US" dirty="0"/>
              <a:t> of Council considerations</a:t>
            </a:r>
            <a:endParaRPr lang="en-NZ" dirty="0"/>
          </a:p>
        </p:txBody>
      </p:sp>
      <p:sp>
        <p:nvSpPr>
          <p:cNvPr id="2" name="Slide Number Placeholder 1">
            <a:extLst>
              <a:ext uri="{FF2B5EF4-FFF2-40B4-BE49-F238E27FC236}">
                <a16:creationId xmlns:a16="http://schemas.microsoft.com/office/drawing/2014/main" id="{3F96FDEE-981A-1A70-F98F-B2982E9C30DD}"/>
              </a:ext>
            </a:extLst>
          </p:cNvPr>
          <p:cNvSpPr txBox="1">
            <a:spLocks/>
          </p:cNvSpPr>
          <p:nvPr/>
        </p:nvSpPr>
        <p:spPr>
          <a:xfrm>
            <a:off x="9366123" y="6507544"/>
            <a:ext cx="238125" cy="142875"/>
          </a:xfrm>
          <a:prstGeom prst="rect">
            <a:avLst/>
          </a:prstGeom>
        </p:spPr>
        <p:txBody>
          <a:bodyPr vert="horz" lIns="0" tIns="0" rIns="0" bIns="0" rtlCol="0" anchor="ctr"/>
          <a:lstStyle>
            <a:defPPr>
              <a:defRPr lang="en-US"/>
            </a:defPPr>
            <a:lvl1pPr marL="0" algn="l" defTabSz="457200" rtl="0" eaLnBrk="1" latinLnBrk="0" hangingPunct="1">
              <a:defRPr sz="800" b="1"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AEC89D8-36C3-40BD-BBB3-9AD7F891C9FD}" type="slidenum">
              <a:rPr lang="en-NL" smtClean="0"/>
              <a:pPr/>
              <a:t>16</a:t>
            </a:fld>
            <a:endParaRPr lang="en-NL"/>
          </a:p>
        </p:txBody>
      </p:sp>
      <p:graphicFrame>
        <p:nvGraphicFramePr>
          <p:cNvPr id="3" name="Chart 2">
            <a:extLst>
              <a:ext uri="{FF2B5EF4-FFF2-40B4-BE49-F238E27FC236}">
                <a16:creationId xmlns:a16="http://schemas.microsoft.com/office/drawing/2014/main" id="{20B694F1-84EF-431E-9EFC-C6CF8A720DAF}"/>
              </a:ext>
            </a:extLst>
          </p:cNvPr>
          <p:cNvGraphicFramePr>
            <a:graphicFrameLocks/>
          </p:cNvGraphicFramePr>
          <p:nvPr>
            <p:extLst>
              <p:ext uri="{D42A27DB-BD31-4B8C-83A1-F6EECF244321}">
                <p14:modId xmlns:p14="http://schemas.microsoft.com/office/powerpoint/2010/main" val="2520334835"/>
              </p:ext>
            </p:extLst>
          </p:nvPr>
        </p:nvGraphicFramePr>
        <p:xfrm>
          <a:off x="4785879" y="1156365"/>
          <a:ext cx="4818369" cy="3095539"/>
        </p:xfrm>
        <a:graphic>
          <a:graphicData uri="http://schemas.openxmlformats.org/drawingml/2006/chart">
            <c:chart xmlns:c="http://schemas.openxmlformats.org/drawingml/2006/chart" xmlns:r="http://schemas.openxmlformats.org/officeDocument/2006/relationships" r:id="rId2"/>
          </a:graphicData>
        </a:graphic>
      </p:graphicFrame>
      <p:sp>
        <p:nvSpPr>
          <p:cNvPr id="7" name="Subtitle 4">
            <a:extLst>
              <a:ext uri="{FF2B5EF4-FFF2-40B4-BE49-F238E27FC236}">
                <a16:creationId xmlns:a16="http://schemas.microsoft.com/office/drawing/2014/main" id="{7B6BF409-B51E-A623-8130-0FB16A38DF10}"/>
              </a:ext>
            </a:extLst>
          </p:cNvPr>
          <p:cNvSpPr txBox="1">
            <a:spLocks/>
          </p:cNvSpPr>
          <p:nvPr/>
        </p:nvSpPr>
        <p:spPr>
          <a:xfrm>
            <a:off x="5313058" y="4473986"/>
            <a:ext cx="4162602" cy="867519"/>
          </a:xfrm>
          <a:prstGeom prst="rect">
            <a:avLst/>
          </a:prstGeom>
        </p:spPr>
        <p:txBody>
          <a:bodyPr vert="horz" lIns="0" tIns="0" rIns="0" bIns="0" rtlCol="0">
            <a:noAutofit/>
          </a:bodyPr>
          <a:lstStyle>
            <a:lvl1pPr marL="0" indent="0" algn="l" defTabSz="914400" rtl="0" eaLnBrk="1" latinLnBrk="0" hangingPunct="1">
              <a:lnSpc>
                <a:spcPts val="1700"/>
              </a:lnSpc>
              <a:spcBef>
                <a:spcPts val="300"/>
              </a:spcBef>
              <a:spcAft>
                <a:spcPts val="300"/>
              </a:spcAft>
              <a:buFont typeface="Arial" panose="020B0604020202020204" pitchFamily="34" charset="0"/>
              <a:buNone/>
              <a:defRPr sz="1400" i="1" kern="1200">
                <a:solidFill>
                  <a:srgbClr val="436E73"/>
                </a:solidFill>
                <a:latin typeface="+mn-lt"/>
                <a:ea typeface="+mn-ea"/>
                <a:cs typeface="+mn-cs"/>
              </a:defRPr>
            </a:lvl1pPr>
            <a:lvl2pPr marL="457200" indent="0" algn="ctr" defTabSz="914400" rtl="0" eaLnBrk="1" latinLnBrk="0" hangingPunct="1">
              <a:lnSpc>
                <a:spcPct val="100000"/>
              </a:lnSpc>
              <a:spcBef>
                <a:spcPts val="500"/>
              </a:spcBef>
              <a:spcAft>
                <a:spcPts val="300"/>
              </a:spcAft>
              <a:buFont typeface="Arial" panose="020B0604020202020204" pitchFamily="34" charset="0"/>
              <a:buNone/>
              <a:defRPr sz="2000" b="0" kern="1200">
                <a:solidFill>
                  <a:srgbClr val="E0004D"/>
                </a:solidFill>
                <a:latin typeface="+mn-lt"/>
                <a:ea typeface="+mn-ea"/>
                <a:cs typeface="+mn-cs"/>
              </a:defRPr>
            </a:lvl2pPr>
            <a:lvl3pPr marL="914400" indent="0" algn="ctr" defTabSz="914400" rtl="0" eaLnBrk="1" latinLnBrk="0" hangingPunct="1">
              <a:lnSpc>
                <a:spcPct val="100000"/>
              </a:lnSpc>
              <a:spcBef>
                <a:spcPts val="500"/>
              </a:spcBef>
              <a:spcAft>
                <a:spcPts val="300"/>
              </a:spcAft>
              <a:buFont typeface="Arial" panose="020B0604020202020204" pitchFamily="34" charset="0"/>
              <a:buNone/>
              <a:defRPr sz="1800" b="0" kern="1200">
                <a:solidFill>
                  <a:srgbClr val="436E73"/>
                </a:solidFill>
                <a:latin typeface="+mn-lt"/>
                <a:ea typeface="+mn-ea"/>
                <a:cs typeface="+mn-cs"/>
              </a:defRPr>
            </a:lvl3pPr>
            <a:lvl4pPr marL="1371600" indent="0" algn="ctr" defTabSz="914400" rtl="0" eaLnBrk="1" latinLnBrk="0" hangingPunct="1">
              <a:lnSpc>
                <a:spcPts val="1300"/>
              </a:lnSpc>
              <a:spcBef>
                <a:spcPts val="300"/>
              </a:spcBef>
              <a:spcAft>
                <a:spcPts val="300"/>
              </a:spcAft>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ts val="1300"/>
              </a:lnSpc>
              <a:spcBef>
                <a:spcPts val="300"/>
              </a:spcBef>
              <a:spcAft>
                <a:spcPts val="300"/>
              </a:spcAft>
              <a:buFont typeface="Cera Pro" panose="00000500000000000000" pitchFamily="2" charset="0"/>
              <a:buNone/>
              <a:defRPr sz="1600" kern="1200">
                <a:solidFill>
                  <a:schemeClr val="tx1"/>
                </a:solidFill>
                <a:latin typeface="+mn-lt"/>
                <a:ea typeface="+mn-ea"/>
                <a:cs typeface="+mn-cs"/>
              </a:defRPr>
            </a:lvl5pPr>
            <a:lvl6pPr marL="2286000" indent="0" algn="ctr" defTabSz="914400" rtl="0" eaLnBrk="1" latinLnBrk="0" hangingPunct="1">
              <a:lnSpc>
                <a:spcPts val="850"/>
              </a:lnSpc>
              <a:spcBef>
                <a:spcPts val="0"/>
              </a:spcBef>
              <a:buFont typeface="Arial" panose="020B0604020202020204" pitchFamily="34" charset="0"/>
              <a:buNone/>
              <a:defRPr sz="1600" b="1" kern="1200" cap="all" spc="160" baseline="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defRPr/>
            </a:pPr>
            <a:r>
              <a:rPr lang="en-NZ" sz="1200" b="1" dirty="0">
                <a:solidFill>
                  <a:schemeClr val="tx1"/>
                </a:solidFill>
              </a:rPr>
              <a:t>Note, net water debt to revenue has been constrained in this scenario to 400%, requiring higher rates of increase in water revenue per connection in the first half of the current LTP period.</a:t>
            </a:r>
          </a:p>
        </p:txBody>
      </p:sp>
    </p:spTree>
    <p:extLst>
      <p:ext uri="{BB962C8B-B14F-4D97-AF65-F5344CB8AC3E}">
        <p14:creationId xmlns:p14="http://schemas.microsoft.com/office/powerpoint/2010/main" val="3216978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870B2-F5BF-9D87-892F-12F3D5565FB7}"/>
              </a:ext>
            </a:extLst>
          </p:cNvPr>
          <p:cNvSpPr>
            <a:spLocks noGrp="1"/>
          </p:cNvSpPr>
          <p:nvPr>
            <p:ph type="ctrTitle"/>
          </p:nvPr>
        </p:nvSpPr>
        <p:spPr>
          <a:xfrm>
            <a:off x="1238251" y="2954926"/>
            <a:ext cx="5041251" cy="948148"/>
          </a:xfrm>
        </p:spPr>
        <p:txBody>
          <a:bodyPr>
            <a:normAutofit/>
          </a:bodyPr>
          <a:lstStyle/>
          <a:p>
            <a:r>
              <a:rPr lang="en-NZ"/>
              <a:t>Conclusions</a:t>
            </a:r>
          </a:p>
        </p:txBody>
      </p:sp>
      <p:sp>
        <p:nvSpPr>
          <p:cNvPr id="3" name="Subtitle 2">
            <a:extLst>
              <a:ext uri="{FF2B5EF4-FFF2-40B4-BE49-F238E27FC236}">
                <a16:creationId xmlns:a16="http://schemas.microsoft.com/office/drawing/2014/main" id="{C44C8D53-74A8-8B8B-146C-285F708D4C16}"/>
              </a:ext>
            </a:extLst>
          </p:cNvPr>
          <p:cNvSpPr>
            <a:spLocks noGrp="1"/>
          </p:cNvSpPr>
          <p:nvPr>
            <p:ph type="subTitle" idx="1"/>
          </p:nvPr>
        </p:nvSpPr>
        <p:spPr/>
        <p:txBody>
          <a:bodyPr/>
          <a:lstStyle/>
          <a:p>
            <a:endParaRPr lang="en-NZ"/>
          </a:p>
        </p:txBody>
      </p:sp>
    </p:spTree>
    <p:custDataLst>
      <p:custData r:id="rId1"/>
      <p:custData r:id="rId2"/>
    </p:custDataLst>
    <p:extLst>
      <p:ext uri="{BB962C8B-B14F-4D97-AF65-F5344CB8AC3E}">
        <p14:creationId xmlns:p14="http://schemas.microsoft.com/office/powerpoint/2010/main" val="1416576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E918788-FD40-A30D-9E21-B76FEFEEAD4A}"/>
              </a:ext>
            </a:extLst>
          </p:cNvPr>
          <p:cNvSpPr>
            <a:spLocks noGrp="1"/>
          </p:cNvSpPr>
          <p:nvPr>
            <p:ph type="sldNum" sz="quarter" idx="4"/>
          </p:nvPr>
        </p:nvSpPr>
        <p:spPr>
          <a:xfrm>
            <a:off x="9362926" y="6120676"/>
            <a:ext cx="238028" cy="144000"/>
          </a:xfrm>
        </p:spPr>
        <p:txBody>
          <a:bodyPr/>
          <a:lstStyle/>
          <a:p>
            <a:fld id="{5AEC89D8-36C3-40BD-BBB3-9AD7F891C9FD}" type="slidenum">
              <a:rPr lang="en-NL" smtClean="0"/>
              <a:pPr/>
              <a:t>18</a:t>
            </a:fld>
            <a:endParaRPr lang="en-NL"/>
          </a:p>
        </p:txBody>
      </p:sp>
      <p:sp>
        <p:nvSpPr>
          <p:cNvPr id="3" name="Title 2">
            <a:extLst>
              <a:ext uri="{FF2B5EF4-FFF2-40B4-BE49-F238E27FC236}">
                <a16:creationId xmlns:a16="http://schemas.microsoft.com/office/drawing/2014/main" id="{60249D50-4EAE-444A-F6F4-66FFB4197F3A}"/>
              </a:ext>
            </a:extLst>
          </p:cNvPr>
          <p:cNvSpPr>
            <a:spLocks noGrp="1"/>
          </p:cNvSpPr>
          <p:nvPr>
            <p:ph type="title"/>
          </p:nvPr>
        </p:nvSpPr>
        <p:spPr>
          <a:xfrm>
            <a:off x="590342" y="88014"/>
            <a:ext cx="8511128" cy="1088593"/>
          </a:xfrm>
        </p:spPr>
        <p:txBody>
          <a:bodyPr/>
          <a:lstStyle/>
          <a:p>
            <a:r>
              <a:rPr lang="en-GB" dirty="0"/>
              <a:t>Best option for WDC depends on what you value</a:t>
            </a:r>
            <a:endParaRPr lang="en-NZ" dirty="0"/>
          </a:p>
        </p:txBody>
      </p:sp>
      <p:graphicFrame>
        <p:nvGraphicFramePr>
          <p:cNvPr id="5" name="Table 4">
            <a:extLst>
              <a:ext uri="{FF2B5EF4-FFF2-40B4-BE49-F238E27FC236}">
                <a16:creationId xmlns:a16="http://schemas.microsoft.com/office/drawing/2014/main" id="{C0CF0B5D-2166-DCB7-8F1D-A22937BC19F3}"/>
              </a:ext>
            </a:extLst>
          </p:cNvPr>
          <p:cNvGraphicFramePr>
            <a:graphicFrameLocks noGrp="1"/>
          </p:cNvGraphicFramePr>
          <p:nvPr>
            <p:extLst>
              <p:ext uri="{D42A27DB-BD31-4B8C-83A1-F6EECF244321}">
                <p14:modId xmlns:p14="http://schemas.microsoft.com/office/powerpoint/2010/main" val="1083670071"/>
              </p:ext>
            </p:extLst>
          </p:nvPr>
        </p:nvGraphicFramePr>
        <p:xfrm>
          <a:off x="590343" y="1154050"/>
          <a:ext cx="8432623" cy="4670444"/>
        </p:xfrm>
        <a:graphic>
          <a:graphicData uri="http://schemas.openxmlformats.org/drawingml/2006/table">
            <a:tbl>
              <a:tblPr>
                <a:tableStyleId>{5C22544A-7EE6-4342-B048-85BDC9FD1C3A}</a:tableStyleId>
              </a:tblPr>
              <a:tblGrid>
                <a:gridCol w="3378962">
                  <a:extLst>
                    <a:ext uri="{9D8B030D-6E8A-4147-A177-3AD203B41FA5}">
                      <a16:colId xmlns:a16="http://schemas.microsoft.com/office/drawing/2014/main" val="3775732825"/>
                    </a:ext>
                  </a:extLst>
                </a:gridCol>
                <a:gridCol w="5053661">
                  <a:extLst>
                    <a:ext uri="{9D8B030D-6E8A-4147-A177-3AD203B41FA5}">
                      <a16:colId xmlns:a16="http://schemas.microsoft.com/office/drawing/2014/main" val="3030502954"/>
                    </a:ext>
                  </a:extLst>
                </a:gridCol>
              </a:tblGrid>
              <a:tr h="309279">
                <a:tc>
                  <a:txBody>
                    <a:bodyPr/>
                    <a:lstStyle/>
                    <a:p>
                      <a:pPr>
                        <a:lnSpc>
                          <a:spcPct val="110000"/>
                        </a:lnSpc>
                      </a:pPr>
                      <a:r>
                        <a:rPr lang="en-NZ" sz="900" b="0" cap="all" spc="180" baseline="0">
                          <a:solidFill>
                            <a:schemeClr val="bg1"/>
                          </a:solidFill>
                        </a:rPr>
                        <a:t>options</a:t>
                      </a:r>
                      <a:endParaRPr lang="en-NZ" sz="900" b="0">
                        <a:solidFill>
                          <a:schemeClr val="bg1"/>
                        </a:solidFill>
                      </a:endParaRPr>
                    </a:p>
                  </a:txBody>
                  <a:tcPr marL="72000" marR="72000" marT="108000" marB="108000">
                    <a:lnL w="12700" cmpd="sng">
                      <a:noFill/>
                    </a:lnL>
                    <a:lnR w="12700" cmpd="sng">
                      <a:noFill/>
                    </a:lnR>
                    <a:lnT w="3175" cap="flat" cmpd="sng" algn="ctr">
                      <a:noFill/>
                      <a:prstDash val="dash"/>
                      <a:round/>
                      <a:headEnd type="none" w="med" len="med"/>
                      <a:tailEnd type="none" w="med" len="med"/>
                    </a:lnT>
                    <a:lnB w="3175" cap="flat" cmpd="sng" algn="ctr">
                      <a:solidFill>
                        <a:schemeClr val="tx2"/>
                      </a:solidFill>
                      <a:prstDash val="dash"/>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383" rtl="0" eaLnBrk="1" fontAlgn="auto" latinLnBrk="0" hangingPunct="1">
                        <a:lnSpc>
                          <a:spcPct val="110000"/>
                        </a:lnSpc>
                        <a:spcBef>
                          <a:spcPts val="0"/>
                        </a:spcBef>
                        <a:spcAft>
                          <a:spcPts val="0"/>
                        </a:spcAft>
                        <a:buClrTx/>
                        <a:buSzTx/>
                        <a:buFontTx/>
                        <a:buNone/>
                        <a:tabLst/>
                        <a:defRPr/>
                      </a:pPr>
                      <a:r>
                        <a:rPr lang="en-NZ" sz="900" b="0" cap="all" spc="180" baseline="0" dirty="0">
                          <a:solidFill>
                            <a:schemeClr val="bg1"/>
                          </a:solidFill>
                        </a:rPr>
                        <a:t>Choose option if</a:t>
                      </a:r>
                    </a:p>
                  </a:txBody>
                  <a:tcPr marL="72000" marR="72000" marT="108000" marB="108000">
                    <a:lnL w="12700" cmpd="sng">
                      <a:noFill/>
                    </a:lnL>
                    <a:lnR w="12700" cmpd="sng">
                      <a:noFill/>
                    </a:lnR>
                    <a:lnT w="3175" cap="flat" cmpd="sng" algn="ctr">
                      <a:noFill/>
                      <a:prstDash val="dash"/>
                      <a:round/>
                      <a:headEnd type="none" w="med" len="med"/>
                      <a:tailEnd type="none" w="med" len="med"/>
                    </a:lnT>
                    <a:lnB w="3175" cap="flat" cmpd="sng" algn="ctr">
                      <a:solidFill>
                        <a:schemeClr val="tx2"/>
                      </a:solidFill>
                      <a:prstDash val="dash"/>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3473197153"/>
                  </a:ext>
                </a:extLst>
              </a:tr>
              <a:tr h="1161847">
                <a:tc>
                  <a:txBody>
                    <a:bodyPr/>
                    <a:lstStyle/>
                    <a:p>
                      <a:r>
                        <a:rPr lang="en-US" sz="1200" b="1" noProof="0">
                          <a:solidFill>
                            <a:schemeClr val="tx2"/>
                          </a:solidFill>
                        </a:rPr>
                        <a:t>Internal business unit with possible shared service arrangements </a:t>
                      </a:r>
                      <a:r>
                        <a:rPr lang="en-NZ" sz="1200" b="0" noProof="0">
                          <a:solidFill>
                            <a:schemeClr val="tx2"/>
                          </a:solidFill>
                        </a:rPr>
                        <a:t>(enhanced status quo)</a:t>
                      </a:r>
                    </a:p>
                  </a:txBody>
                  <a:tcPr marL="288000" marR="36000" marT="108000" marB="108000">
                    <a:lnL w="12700" cmpd="sng">
                      <a:noFill/>
                    </a:lnL>
                    <a:lnR w="12700" cmpd="sng">
                      <a:noFill/>
                    </a:lnR>
                    <a:lnT w="3175" cap="flat" cmpd="sng" algn="ctr">
                      <a:solidFill>
                        <a:schemeClr val="tx2"/>
                      </a:solidFill>
                      <a:prstDash val="dash"/>
                      <a:round/>
                      <a:headEnd type="none" w="med" len="med"/>
                      <a:tailEnd type="none" w="med" len="med"/>
                    </a:lnT>
                    <a:lnB w="3175" cap="flat" cmpd="sng" algn="ctr">
                      <a:solidFill>
                        <a:schemeClr val="tx2"/>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spcBef>
                          <a:spcPts val="300"/>
                        </a:spcBef>
                        <a:spcAft>
                          <a:spcPts val="200"/>
                        </a:spcAft>
                      </a:pPr>
                      <a:r>
                        <a:rPr lang="en-US" sz="1200"/>
                        <a:t>You are confident that the impacts on debt and affordability are manageable given the capex needed to meet regulatory requirements, and Council wants least change to status quo</a:t>
                      </a:r>
                      <a:r>
                        <a:rPr lang="en-NZ" sz="1200"/>
                        <a:t>. </a:t>
                      </a:r>
                    </a:p>
                    <a:p>
                      <a:pPr>
                        <a:lnSpc>
                          <a:spcPct val="100000"/>
                        </a:lnSpc>
                        <a:spcBef>
                          <a:spcPts val="300"/>
                        </a:spcBef>
                        <a:spcAft>
                          <a:spcPts val="200"/>
                        </a:spcAft>
                      </a:pPr>
                      <a:r>
                        <a:rPr lang="en-NZ" sz="1200" b="1" i="1"/>
                        <a:t>Our analysis suggests the impact on debt and affordability will be hard to manage.</a:t>
                      </a:r>
                    </a:p>
                  </a:txBody>
                  <a:tcPr marL="72000" marR="108000" marT="108000" marB="108000">
                    <a:lnL w="12700" cmpd="sng">
                      <a:noFill/>
                    </a:lnL>
                    <a:lnR w="12700" cmpd="sng">
                      <a:noFill/>
                    </a:lnR>
                    <a:lnT w="3175" cap="flat" cmpd="sng" algn="ctr">
                      <a:solidFill>
                        <a:schemeClr val="tx2"/>
                      </a:solidFill>
                      <a:prstDash val="dash"/>
                      <a:round/>
                      <a:headEnd type="none" w="med" len="med"/>
                      <a:tailEnd type="none" w="med" len="med"/>
                    </a:lnT>
                    <a:lnB w="3175" cap="flat" cmpd="sng" algn="ctr">
                      <a:solidFill>
                        <a:schemeClr val="tx2"/>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6164813"/>
                  </a:ext>
                </a:extLst>
              </a:tr>
              <a:tr h="7132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b="1" noProof="0">
                          <a:solidFill>
                            <a:schemeClr val="tx2"/>
                          </a:solidFill>
                        </a:rPr>
                        <a:t>West BOP water services organisation</a:t>
                      </a:r>
                    </a:p>
                  </a:txBody>
                  <a:tcPr marL="288000" marR="36000" marT="108000" marB="108000">
                    <a:lnL w="12700" cmpd="sng">
                      <a:noFill/>
                    </a:lnL>
                    <a:lnR w="12700" cmpd="sng">
                      <a:noFill/>
                    </a:lnR>
                    <a:lnT w="3175" cap="flat" cmpd="sng" algn="ctr">
                      <a:solidFill>
                        <a:schemeClr val="tx2"/>
                      </a:solidFill>
                      <a:prstDash val="dash"/>
                      <a:round/>
                      <a:headEnd type="none" w="med" len="med"/>
                      <a:tailEnd type="none" w="med" len="med"/>
                    </a:lnT>
                    <a:lnB w="3175" cap="flat" cmpd="sng" algn="ctr">
                      <a:solidFill>
                        <a:schemeClr val="tx2"/>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spcBef>
                          <a:spcPts val="300"/>
                        </a:spcBef>
                        <a:spcAft>
                          <a:spcPts val="200"/>
                        </a:spcAft>
                      </a:pPr>
                      <a:r>
                        <a:rPr lang="en-US" sz="1200" dirty="0"/>
                        <a:t>You are confident there would be mutual benefits from partnering with others to establish a joint </a:t>
                      </a:r>
                      <a:r>
                        <a:rPr lang="en-US" sz="1200" dirty="0" err="1"/>
                        <a:t>organisation</a:t>
                      </a:r>
                      <a:r>
                        <a:rPr lang="en-US" sz="1200" dirty="0"/>
                        <a:t>, including confidence in investment prioritisation mechanisms, ability to achieve economies of scale, and </a:t>
                      </a:r>
                      <a:r>
                        <a:rPr lang="en-NZ" sz="1200" dirty="0"/>
                        <a:t>ability for communities and iwi/hapū to engage and have influence.</a:t>
                      </a:r>
                      <a:endParaRPr lang="en-US" sz="1200" dirty="0"/>
                    </a:p>
                    <a:p>
                      <a:pPr lvl="0">
                        <a:lnSpc>
                          <a:spcPct val="100000"/>
                        </a:lnSpc>
                        <a:spcBef>
                          <a:spcPts val="300"/>
                        </a:spcBef>
                        <a:spcAft>
                          <a:spcPts val="200"/>
                        </a:spcAft>
                        <a:buNone/>
                      </a:pPr>
                      <a:r>
                        <a:rPr lang="en-NZ" sz="1200" b="1" i="1" u="none" strike="noStrike" noProof="0" dirty="0">
                          <a:solidFill>
                            <a:srgbClr val="000000"/>
                          </a:solidFill>
                          <a:latin typeface="Cera Pro"/>
                        </a:rPr>
                        <a:t>Advantages and disadvantages will depend on the final number and mix of councils involved.</a:t>
                      </a:r>
                      <a:endParaRPr lang="en-NZ" sz="1200" dirty="0"/>
                    </a:p>
                  </a:txBody>
                  <a:tcPr marL="72000" marR="108000" marT="108000" marB="108000">
                    <a:lnL w="12700" cmpd="sng">
                      <a:noFill/>
                    </a:lnL>
                    <a:lnR w="12700" cmpd="sng">
                      <a:noFill/>
                    </a:lnR>
                    <a:lnT w="3175" cap="flat" cmpd="sng" algn="ctr">
                      <a:solidFill>
                        <a:schemeClr val="tx2"/>
                      </a:solidFill>
                      <a:prstDash val="dash"/>
                      <a:round/>
                      <a:headEnd type="none" w="med" len="med"/>
                      <a:tailEnd type="none" w="med" len="med"/>
                    </a:lnT>
                    <a:lnB w="3175" cap="flat" cmpd="sng" algn="ctr">
                      <a:solidFill>
                        <a:schemeClr val="tx2"/>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373249"/>
                  </a:ext>
                </a:extLst>
              </a:tr>
              <a:tr h="11618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b="1" noProof="0" dirty="0">
                          <a:solidFill>
                            <a:schemeClr val="tx2"/>
                          </a:solidFill>
                        </a:rPr>
                        <a:t>East BOP water services organisation</a:t>
                      </a:r>
                    </a:p>
                  </a:txBody>
                  <a:tcPr marL="288000" marR="36000" marT="108000" marB="108000">
                    <a:lnL w="12700" cmpd="sng">
                      <a:noFill/>
                    </a:lnL>
                    <a:lnR w="12700" cmpd="sng">
                      <a:noFill/>
                    </a:lnR>
                    <a:lnT w="3175" cap="flat" cmpd="sng" algn="ctr">
                      <a:solidFill>
                        <a:schemeClr val="tx2"/>
                      </a:solidFill>
                      <a:prstDash val="dash"/>
                      <a:round/>
                      <a:headEnd type="none" w="med" len="med"/>
                      <a:tailEnd type="none" w="med" len="med"/>
                    </a:lnT>
                    <a:lnB w="3175" cap="flat" cmpd="sng" algn="ctr">
                      <a:solidFill>
                        <a:schemeClr val="tx2"/>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300"/>
                        </a:spcBef>
                        <a:spcAft>
                          <a:spcPts val="200"/>
                        </a:spcAft>
                        <a:buClrTx/>
                        <a:buSzTx/>
                        <a:buFontTx/>
                        <a:buNone/>
                        <a:tabLst/>
                        <a:defRPr/>
                      </a:pPr>
                      <a:r>
                        <a:rPr lang="en-US" sz="1200" dirty="0"/>
                        <a:t>You are confident there would be mutual benefits from partnering with others to establish a joint </a:t>
                      </a:r>
                      <a:r>
                        <a:rPr lang="en-US" sz="1200" dirty="0" err="1"/>
                        <a:t>organisation</a:t>
                      </a:r>
                      <a:r>
                        <a:rPr lang="en-US" sz="1200" dirty="0"/>
                        <a:t>, including confidence in investment prioritisation mechanisms, ability to achieve economies of scale, and </a:t>
                      </a:r>
                      <a:r>
                        <a:rPr lang="en-NZ" sz="1200" dirty="0"/>
                        <a:t>ability for communities and iwi/hapū to engage and have influence.</a:t>
                      </a:r>
                      <a:endParaRPr lang="en-US" sz="1200" b="0" i="0" u="none" strike="noStrike" noProof="0" dirty="0">
                        <a:solidFill>
                          <a:srgbClr val="000000"/>
                        </a:solidFill>
                        <a:latin typeface="Cera Pro"/>
                      </a:endParaRPr>
                    </a:p>
                    <a:p>
                      <a:pPr lvl="0">
                        <a:lnSpc>
                          <a:spcPct val="100000"/>
                        </a:lnSpc>
                        <a:spcBef>
                          <a:spcPts val="300"/>
                        </a:spcBef>
                        <a:spcAft>
                          <a:spcPts val="200"/>
                        </a:spcAft>
                        <a:buNone/>
                      </a:pPr>
                      <a:r>
                        <a:rPr lang="en-NZ" sz="1200" b="1" i="1" u="none" strike="noStrike" noProof="0" dirty="0">
                          <a:solidFill>
                            <a:srgbClr val="000000"/>
                          </a:solidFill>
                          <a:latin typeface="Cera Pro"/>
                        </a:rPr>
                        <a:t>Advantages and disadvantages will depend on the final number and mix of councils involved.</a:t>
                      </a:r>
                      <a:endParaRPr lang="en-NZ" sz="1200" dirty="0">
                        <a:latin typeface="Cera Pro"/>
                      </a:endParaRPr>
                    </a:p>
                  </a:txBody>
                  <a:tcPr marL="72000" marR="108000" marT="108000" marB="108000">
                    <a:lnL w="12700" cmpd="sng">
                      <a:noFill/>
                    </a:lnL>
                    <a:lnR w="12700" cmpd="sng">
                      <a:noFill/>
                    </a:lnR>
                    <a:lnT w="3175" cap="flat" cmpd="sng" algn="ctr">
                      <a:solidFill>
                        <a:schemeClr val="tx2"/>
                      </a:solidFill>
                      <a:prstDash val="dash"/>
                      <a:round/>
                      <a:headEnd type="none" w="med" len="med"/>
                      <a:tailEnd type="none" w="med" len="med"/>
                    </a:lnT>
                    <a:lnB w="3175" cap="flat" cmpd="sng" algn="ctr">
                      <a:solidFill>
                        <a:schemeClr val="tx2"/>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8915501"/>
                  </a:ext>
                </a:extLst>
              </a:tr>
            </a:tbl>
          </a:graphicData>
        </a:graphic>
      </p:graphicFrame>
      <p:sp>
        <p:nvSpPr>
          <p:cNvPr id="7" name="Oval 6">
            <a:extLst>
              <a:ext uri="{FF2B5EF4-FFF2-40B4-BE49-F238E27FC236}">
                <a16:creationId xmlns:a16="http://schemas.microsoft.com/office/drawing/2014/main" id="{2899280E-1448-6A34-712E-DE5A85A696BF}"/>
              </a:ext>
            </a:extLst>
          </p:cNvPr>
          <p:cNvSpPr/>
          <p:nvPr/>
        </p:nvSpPr>
        <p:spPr>
          <a:xfrm>
            <a:off x="531189" y="4354375"/>
            <a:ext cx="268650" cy="283196"/>
          </a:xfrm>
          <a:prstGeom prst="ellipse">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spcAft>
                <a:spcPts val="300"/>
              </a:spcAft>
            </a:pPr>
            <a:r>
              <a:rPr lang="en-NZ" sz="1050" b="1" cap="all" spc="180" dirty="0"/>
              <a:t>3</a:t>
            </a:r>
            <a:endParaRPr lang="en-NZ" sz="1050" b="1" cap="all" spc="180" baseline="0" dirty="0"/>
          </a:p>
        </p:txBody>
      </p:sp>
      <p:sp>
        <p:nvSpPr>
          <p:cNvPr id="8" name="Oval 7">
            <a:extLst>
              <a:ext uri="{FF2B5EF4-FFF2-40B4-BE49-F238E27FC236}">
                <a16:creationId xmlns:a16="http://schemas.microsoft.com/office/drawing/2014/main" id="{A898C1D2-3BA4-2839-5419-CE69EF62FFCC}"/>
              </a:ext>
            </a:extLst>
          </p:cNvPr>
          <p:cNvSpPr/>
          <p:nvPr/>
        </p:nvSpPr>
        <p:spPr>
          <a:xfrm>
            <a:off x="511839" y="2765400"/>
            <a:ext cx="288000" cy="2880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spcAft>
                <a:spcPts val="300"/>
              </a:spcAft>
            </a:pPr>
            <a:r>
              <a:rPr lang="en-NZ" sz="1050" b="1" cap="all" spc="180" baseline="0" dirty="0"/>
              <a:t>2</a:t>
            </a:r>
          </a:p>
        </p:txBody>
      </p:sp>
      <p:sp>
        <p:nvSpPr>
          <p:cNvPr id="9" name="Oval 8">
            <a:extLst>
              <a:ext uri="{FF2B5EF4-FFF2-40B4-BE49-F238E27FC236}">
                <a16:creationId xmlns:a16="http://schemas.microsoft.com/office/drawing/2014/main" id="{C3E38C9F-DA18-1E1E-815C-B0A11CCE0890}"/>
              </a:ext>
            </a:extLst>
          </p:cNvPr>
          <p:cNvSpPr/>
          <p:nvPr/>
        </p:nvSpPr>
        <p:spPr>
          <a:xfrm>
            <a:off x="511839" y="1699364"/>
            <a:ext cx="288000" cy="288000"/>
          </a:xfrm>
          <a:prstGeom prst="ellips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spcAft>
                <a:spcPts val="300"/>
              </a:spcAft>
            </a:pPr>
            <a:r>
              <a:rPr lang="en-NZ" sz="1050" b="1" spc="180" baseline="0" dirty="0"/>
              <a:t>1</a:t>
            </a:r>
          </a:p>
        </p:txBody>
      </p:sp>
    </p:spTree>
    <p:extLst>
      <p:ext uri="{BB962C8B-B14F-4D97-AF65-F5344CB8AC3E}">
        <p14:creationId xmlns:p14="http://schemas.microsoft.com/office/powerpoint/2010/main" val="1077977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7FF3D-84EC-3371-0001-967574BBCD06}"/>
              </a:ext>
            </a:extLst>
          </p:cNvPr>
          <p:cNvSpPr>
            <a:spLocks noGrp="1"/>
          </p:cNvSpPr>
          <p:nvPr>
            <p:ph type="ctrTitle"/>
          </p:nvPr>
        </p:nvSpPr>
        <p:spPr/>
        <p:txBody>
          <a:bodyPr/>
          <a:lstStyle/>
          <a:p>
            <a:r>
              <a:rPr lang="en-NZ"/>
              <a:t>Next steps</a:t>
            </a:r>
          </a:p>
        </p:txBody>
      </p:sp>
      <p:sp>
        <p:nvSpPr>
          <p:cNvPr id="3" name="Subtitle 2">
            <a:extLst>
              <a:ext uri="{FF2B5EF4-FFF2-40B4-BE49-F238E27FC236}">
                <a16:creationId xmlns:a16="http://schemas.microsoft.com/office/drawing/2014/main" id="{13852D1F-B570-CFC3-9706-A66072F069CC}"/>
              </a:ext>
            </a:extLst>
          </p:cNvPr>
          <p:cNvSpPr>
            <a:spLocks noGrp="1"/>
          </p:cNvSpPr>
          <p:nvPr>
            <p:ph type="subTitle" idx="1"/>
          </p:nvPr>
        </p:nvSpPr>
        <p:spPr/>
        <p:txBody>
          <a:bodyPr/>
          <a:lstStyle/>
          <a:p>
            <a:endParaRPr lang="en-NZ"/>
          </a:p>
        </p:txBody>
      </p:sp>
    </p:spTree>
    <p:extLst>
      <p:ext uri="{BB962C8B-B14F-4D97-AF65-F5344CB8AC3E}">
        <p14:creationId xmlns:p14="http://schemas.microsoft.com/office/powerpoint/2010/main" val="3261425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073DE2-59DE-5412-887A-8B54147C4D89}"/>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6652ACD-9887-D0E4-BCD0-85B5066A4C9F}"/>
              </a:ext>
            </a:extLst>
          </p:cNvPr>
          <p:cNvSpPr>
            <a:spLocks noGrp="1"/>
          </p:cNvSpPr>
          <p:nvPr>
            <p:ph type="sldNum" sz="quarter" idx="12"/>
          </p:nvPr>
        </p:nvSpPr>
        <p:spPr/>
        <p:txBody>
          <a:bodyPr/>
          <a:lstStyle/>
          <a:p>
            <a:fld id="{5AEC89D8-36C3-40BD-BBB3-9AD7F891C9FD}" type="slidenum">
              <a:rPr lang="en-NL" smtClean="0"/>
              <a:pPr/>
              <a:t>2</a:t>
            </a:fld>
            <a:endParaRPr lang="en-NL"/>
          </a:p>
        </p:txBody>
      </p:sp>
      <p:sp>
        <p:nvSpPr>
          <p:cNvPr id="3" name="Title 2">
            <a:extLst>
              <a:ext uri="{FF2B5EF4-FFF2-40B4-BE49-F238E27FC236}">
                <a16:creationId xmlns:a16="http://schemas.microsoft.com/office/drawing/2014/main" id="{494C2728-BAD6-8ABD-020E-655667B93115}"/>
              </a:ext>
            </a:extLst>
          </p:cNvPr>
          <p:cNvSpPr>
            <a:spLocks noGrp="1"/>
          </p:cNvSpPr>
          <p:nvPr>
            <p:ph type="title"/>
          </p:nvPr>
        </p:nvSpPr>
        <p:spPr>
          <a:xfrm>
            <a:off x="633000" y="212760"/>
            <a:ext cx="8640000" cy="1080000"/>
          </a:xfrm>
        </p:spPr>
        <p:txBody>
          <a:bodyPr/>
          <a:lstStyle/>
          <a:p>
            <a:r>
              <a:rPr lang="en-NZ"/>
              <a:t>Guidance sought from Whakatāne District Council</a:t>
            </a:r>
          </a:p>
        </p:txBody>
      </p:sp>
      <p:sp>
        <p:nvSpPr>
          <p:cNvPr id="8" name="Text Placeholder 4">
            <a:extLst>
              <a:ext uri="{FF2B5EF4-FFF2-40B4-BE49-F238E27FC236}">
                <a16:creationId xmlns:a16="http://schemas.microsoft.com/office/drawing/2014/main" id="{FC53DC3C-069E-A297-48AD-5515B88C2FFA}"/>
              </a:ext>
            </a:extLst>
          </p:cNvPr>
          <p:cNvSpPr txBox="1">
            <a:spLocks/>
          </p:cNvSpPr>
          <p:nvPr/>
        </p:nvSpPr>
        <p:spPr>
          <a:xfrm>
            <a:off x="584792" y="1292760"/>
            <a:ext cx="8688208" cy="877244"/>
          </a:xfrm>
          <a:prstGeom prst="rect">
            <a:avLst/>
          </a:prstGeom>
          <a:noFill/>
        </p:spPr>
        <p:txBody>
          <a:bodyPr vert="horz" lIns="72000" tIns="36000" rIns="72000" bIns="36000" rtlCol="0" anchor="t">
            <a:noAutofit/>
          </a:bodyPr>
          <a:lstStyle>
            <a:lvl1pPr marL="0" indent="0" algn="l" defTabSz="914400" rtl="0" eaLnBrk="1" latinLnBrk="0" hangingPunct="1">
              <a:lnSpc>
                <a:spcPts val="1300"/>
              </a:lnSpc>
              <a:spcBef>
                <a:spcPts val="300"/>
              </a:spcBef>
              <a:spcAft>
                <a:spcPts val="30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500"/>
              </a:spcBef>
              <a:spcAft>
                <a:spcPts val="300"/>
              </a:spcAft>
              <a:buFont typeface="Arial" panose="020B0604020202020204" pitchFamily="34" charset="0"/>
              <a:buNone/>
              <a:defRPr sz="1400" b="0" kern="1200">
                <a:solidFill>
                  <a:srgbClr val="E0004D"/>
                </a:solidFill>
                <a:latin typeface="+mn-lt"/>
                <a:ea typeface="+mn-ea"/>
                <a:cs typeface="+mn-cs"/>
              </a:defRPr>
            </a:lvl2pPr>
            <a:lvl3pPr marL="0" indent="0" algn="l" defTabSz="914400" rtl="0" eaLnBrk="1" latinLnBrk="0" hangingPunct="1">
              <a:lnSpc>
                <a:spcPct val="100000"/>
              </a:lnSpc>
              <a:spcBef>
                <a:spcPts val="500"/>
              </a:spcBef>
              <a:spcAft>
                <a:spcPts val="300"/>
              </a:spcAft>
              <a:buFont typeface="Arial" panose="020B0604020202020204" pitchFamily="34" charset="0"/>
              <a:buNone/>
              <a:defRPr sz="1100" b="0" kern="1200">
                <a:solidFill>
                  <a:srgbClr val="436E73"/>
                </a:solidFill>
                <a:latin typeface="+mn-lt"/>
                <a:ea typeface="+mn-ea"/>
                <a:cs typeface="+mn-cs"/>
              </a:defRPr>
            </a:lvl3pPr>
            <a:lvl4pPr marL="171450" indent="-171450" algn="l" defTabSz="914400" rtl="0" eaLnBrk="1" latinLnBrk="0" hangingPunct="1">
              <a:lnSpc>
                <a:spcPts val="1300"/>
              </a:lnSpc>
              <a:spcBef>
                <a:spcPts val="300"/>
              </a:spcBef>
              <a:spcAft>
                <a:spcPts val="300"/>
              </a:spcAft>
              <a:buFont typeface="Arial" panose="020B0604020202020204" pitchFamily="34" charset="0"/>
              <a:buChar char="•"/>
              <a:defRPr sz="900" kern="1200">
                <a:solidFill>
                  <a:schemeClr val="tx1"/>
                </a:solidFill>
                <a:latin typeface="+mn-lt"/>
                <a:ea typeface="+mn-ea"/>
                <a:cs typeface="+mn-cs"/>
              </a:defRPr>
            </a:lvl4pPr>
            <a:lvl5pPr marL="361950" indent="-180975" algn="l" defTabSz="914400" rtl="0" eaLnBrk="1" latinLnBrk="0" hangingPunct="1">
              <a:lnSpc>
                <a:spcPts val="1300"/>
              </a:lnSpc>
              <a:spcBef>
                <a:spcPts val="300"/>
              </a:spcBef>
              <a:spcAft>
                <a:spcPts val="300"/>
              </a:spcAft>
              <a:buFont typeface="Cera Pro" panose="00000500000000000000" pitchFamily="2" charset="0"/>
              <a:buChar char="–"/>
              <a:defRPr sz="900" kern="1200">
                <a:solidFill>
                  <a:schemeClr val="tx1"/>
                </a:solidFill>
                <a:latin typeface="+mn-lt"/>
                <a:ea typeface="+mn-ea"/>
                <a:cs typeface="+mn-cs"/>
              </a:defRPr>
            </a:lvl5pPr>
            <a:lvl6pPr marL="0" indent="0" algn="r" defTabSz="914400" rtl="0" eaLnBrk="1" latinLnBrk="0" hangingPunct="1">
              <a:lnSpc>
                <a:spcPts val="850"/>
              </a:lnSpc>
              <a:spcBef>
                <a:spcPts val="0"/>
              </a:spcBef>
              <a:buFont typeface="Arial" panose="020B0604020202020204" pitchFamily="34" charset="0"/>
              <a:buNone/>
              <a:defRPr sz="700" b="1" kern="1200" cap="all" spc="160" baseline="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solidFill>
                  <a:schemeClr val="accent1"/>
                </a:solidFill>
              </a:rPr>
              <a:t>As we further develop the consultation material, we need your guidance on some specific matters. </a:t>
            </a:r>
          </a:p>
        </p:txBody>
      </p:sp>
      <p:graphicFrame>
        <p:nvGraphicFramePr>
          <p:cNvPr id="9" name="Table 8">
            <a:extLst>
              <a:ext uri="{FF2B5EF4-FFF2-40B4-BE49-F238E27FC236}">
                <a16:creationId xmlns:a16="http://schemas.microsoft.com/office/drawing/2014/main" id="{B5BB913A-9A39-1C86-7677-48AF1E409B24}"/>
              </a:ext>
            </a:extLst>
          </p:cNvPr>
          <p:cNvGraphicFramePr>
            <a:graphicFrameLocks noGrp="1"/>
          </p:cNvGraphicFramePr>
          <p:nvPr>
            <p:extLst>
              <p:ext uri="{D42A27DB-BD31-4B8C-83A1-F6EECF244321}">
                <p14:modId xmlns:p14="http://schemas.microsoft.com/office/powerpoint/2010/main" val="3877327999"/>
              </p:ext>
            </p:extLst>
          </p:nvPr>
        </p:nvGraphicFramePr>
        <p:xfrm>
          <a:off x="632998" y="1954770"/>
          <a:ext cx="7463695" cy="4053840"/>
        </p:xfrm>
        <a:graphic>
          <a:graphicData uri="http://schemas.openxmlformats.org/drawingml/2006/table">
            <a:tbl>
              <a:tblPr firstRow="1" bandRow="1">
                <a:tableStyleId>{2D5ABB26-0587-4C30-8999-92F81FD0307C}</a:tableStyleId>
              </a:tblPr>
              <a:tblGrid>
                <a:gridCol w="7463695">
                  <a:extLst>
                    <a:ext uri="{9D8B030D-6E8A-4147-A177-3AD203B41FA5}">
                      <a16:colId xmlns:a16="http://schemas.microsoft.com/office/drawing/2014/main" val="2754114161"/>
                    </a:ext>
                  </a:extLst>
                </a:gridCol>
              </a:tblGrid>
              <a:tr h="370840">
                <a:tc>
                  <a:txBody>
                    <a:bodyPr/>
                    <a:lstStyle/>
                    <a:p>
                      <a:pPr algn="l"/>
                      <a:r>
                        <a:rPr lang="en-NZ" sz="1800" dirty="0"/>
                        <a:t>1. What is your preferred option?</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NZ" sz="1200" b="0" i="1" u="none" strike="noStrike" kern="1200" cap="none" spc="0" normalizeH="0" baseline="0" noProof="0" dirty="0">
                          <a:ln>
                            <a:noFill/>
                          </a:ln>
                          <a:solidFill>
                            <a:srgbClr val="A6154B"/>
                          </a:solidFill>
                          <a:effectLst/>
                          <a:uLnTx/>
                          <a:uFillTx/>
                          <a:latin typeface="+mn-lt"/>
                          <a:ea typeface="+mn-ea"/>
                          <a:cs typeface="+mn-cs"/>
                        </a:rPr>
                      </a:br>
                      <a:r>
                        <a:rPr lang="en-NZ" sz="1300" i="1" dirty="0">
                          <a:solidFill>
                            <a:schemeClr val="accent5"/>
                          </a:solidFill>
                        </a:rPr>
                        <a:t>There are a number of judgements that Council will need to make to determine which option is preferred, particularly as the picture of costs and benefits changes over time.</a:t>
                      </a:r>
                      <a:br>
                        <a:rPr kumimoji="0" lang="en-NZ" sz="1300" b="0" i="1" u="none" strike="noStrike" kern="1200" cap="none" spc="0" normalizeH="0" baseline="0" noProof="0" dirty="0">
                          <a:ln>
                            <a:noFill/>
                          </a:ln>
                          <a:solidFill>
                            <a:srgbClr val="A6154B"/>
                          </a:solidFill>
                          <a:effectLst/>
                          <a:uLnTx/>
                          <a:uFillTx/>
                          <a:latin typeface="+mn-lt"/>
                          <a:ea typeface="+mn-ea"/>
                          <a:cs typeface="+mn-cs"/>
                        </a:rPr>
                      </a:br>
                      <a:endParaRPr kumimoji="0" lang="en-NZ" sz="1300" b="0" i="1" u="none" strike="noStrike" kern="1200" cap="none" spc="0" normalizeH="0" baseline="0" noProof="0" dirty="0">
                        <a:ln>
                          <a:noFill/>
                        </a:ln>
                        <a:solidFill>
                          <a:srgbClr val="A6154B"/>
                        </a:solidFill>
                        <a:effectLst/>
                        <a:uLnTx/>
                        <a:uFillTx/>
                        <a:latin typeface="+mn-lt"/>
                        <a:ea typeface="+mn-ea"/>
                        <a:cs typeface="+mn-cs"/>
                      </a:endParaRPr>
                    </a:p>
                  </a:txBody>
                  <a:tcPr>
                    <a:lnL>
                      <a:noFill/>
                    </a:lnL>
                    <a:lnR>
                      <a:noFill/>
                    </a:lnR>
                    <a:lnT w="6350" cap="flat" cmpd="sng" algn="ctr">
                      <a:noFill/>
                      <a:prstDash val="solid"/>
                      <a:round/>
                      <a:headEnd type="none" w="med" len="med"/>
                      <a:tailEnd type="none" w="med" len="med"/>
                    </a:lnT>
                    <a:lnB w="190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99627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dirty="0"/>
                        <a:t>2. How do you want to frame the options to form a joint water services organisation with other councils?</a:t>
                      </a:r>
                    </a:p>
                    <a:p>
                      <a:pPr marL="0" marR="0" lvl="0" indent="0" algn="l" rtl="0" eaLnBrk="1" fontAlgn="auto" latinLnBrk="0" hangingPunct="1">
                        <a:lnSpc>
                          <a:spcPct val="100000"/>
                        </a:lnSpc>
                        <a:spcBef>
                          <a:spcPts val="0"/>
                        </a:spcBef>
                        <a:spcAft>
                          <a:spcPts val="0"/>
                        </a:spcAft>
                        <a:buClrTx/>
                        <a:buSzTx/>
                        <a:buFontTx/>
                        <a:buNone/>
                      </a:pPr>
                      <a:br>
                        <a:rPr lang="en-NZ" sz="1200" i="1" dirty="0">
                          <a:solidFill>
                            <a:srgbClr val="A6154B"/>
                          </a:solidFill>
                        </a:rPr>
                      </a:br>
                      <a:r>
                        <a:rPr lang="en-NZ" sz="1300" i="1" dirty="0">
                          <a:solidFill>
                            <a:schemeClr val="accent5"/>
                          </a:solidFill>
                        </a:rPr>
                        <a:t>Regardless of the Council’s preference, you need to present the option of a joint water services organisation in public consultation. There are options for how you do this given there are different groupings of councils that WDC could join with to deliver water services under this option.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200" b="0" i="1" u="none" strike="noStrike" kern="1200" cap="none" spc="0" normalizeH="0" baseline="0" noProof="0" dirty="0">
                        <a:ln>
                          <a:noFill/>
                        </a:ln>
                        <a:solidFill>
                          <a:srgbClr val="A6154B"/>
                        </a:solidFill>
                        <a:effectLst/>
                        <a:uLnTx/>
                        <a:uFillTx/>
                        <a:latin typeface="+mn-lt"/>
                        <a:ea typeface="+mn-ea"/>
                        <a:cs typeface="+mn-cs"/>
                      </a:endParaRPr>
                    </a:p>
                  </a:txBody>
                  <a:tcPr>
                    <a:lnL>
                      <a:noFill/>
                    </a:lnL>
                    <a:lnR>
                      <a:noFill/>
                    </a:lnR>
                    <a:lnT w="19050" cap="flat" cmpd="sng" algn="ctr">
                      <a:solidFill>
                        <a:schemeClr val="accent5"/>
                      </a:solidFill>
                      <a:prstDash val="solid"/>
                      <a:round/>
                      <a:headEnd type="none" w="med" len="med"/>
                      <a:tailEnd type="none" w="med" len="med"/>
                    </a:lnT>
                    <a:lnB w="190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4739479"/>
                  </a:ext>
                </a:extLst>
              </a:tr>
              <a:tr h="370840">
                <a:tc>
                  <a:txBody>
                    <a:bodyPr/>
                    <a:lstStyle/>
                    <a:p>
                      <a:pPr marL="0" marR="0" lvl="0" indent="0" algn="l" rtl="0" eaLnBrk="1" fontAlgn="auto" latinLnBrk="0" hangingPunct="1">
                        <a:lnSpc>
                          <a:spcPct val="100000"/>
                        </a:lnSpc>
                        <a:spcBef>
                          <a:spcPts val="0"/>
                        </a:spcBef>
                        <a:spcAft>
                          <a:spcPts val="0"/>
                        </a:spcAft>
                        <a:buClrTx/>
                        <a:buSzTx/>
                        <a:buFontTx/>
                        <a:buNone/>
                      </a:pPr>
                      <a:r>
                        <a:rPr lang="en-NZ" sz="1800" kern="1200" dirty="0">
                          <a:solidFill>
                            <a:schemeClr val="tx1"/>
                          </a:solidFill>
                          <a:latin typeface="+mn-lt"/>
                          <a:ea typeface="+mn-ea"/>
                          <a:cs typeface="+mn-cs"/>
                        </a:rPr>
                        <a:t>3. Are there any matters you wish to emphasise in consultation?</a:t>
                      </a:r>
                    </a:p>
                    <a:p>
                      <a:pPr marL="0" marR="0" lvl="0" indent="0" algn="l" rtl="0" eaLnBrk="1" fontAlgn="auto" latinLnBrk="0" hangingPunct="1">
                        <a:lnSpc>
                          <a:spcPct val="100000"/>
                        </a:lnSpc>
                        <a:spcBef>
                          <a:spcPts val="0"/>
                        </a:spcBef>
                        <a:spcAft>
                          <a:spcPts val="0"/>
                        </a:spcAft>
                        <a:buClrTx/>
                        <a:buSzTx/>
                        <a:buFontTx/>
                        <a:buNone/>
                      </a:pPr>
                      <a:br>
                        <a:rPr lang="en-NZ" sz="1000" i="1" dirty="0">
                          <a:solidFill>
                            <a:srgbClr val="A6154B"/>
                          </a:solidFill>
                        </a:rPr>
                      </a:br>
                      <a:r>
                        <a:rPr lang="en-NZ" sz="1300" i="1" dirty="0">
                          <a:solidFill>
                            <a:schemeClr val="accent5"/>
                          </a:solidFill>
                        </a:rPr>
                        <a:t>Public consultation needs to provide sufficient detail to enable informed judgement while being accessible to the general public. Please advise if there are any specific matters you wish to emphasise in your consultation document.</a:t>
                      </a:r>
                      <a:endParaRPr kumimoji="0" lang="en-NZ" sz="1300" b="0" i="1" u="none" strike="noStrike" kern="1200" cap="none" spc="0" normalizeH="0" baseline="0" noProof="0" dirty="0">
                        <a:ln>
                          <a:noFill/>
                        </a:ln>
                        <a:solidFill>
                          <a:srgbClr val="A6154B"/>
                        </a:solidFill>
                        <a:effectLst/>
                        <a:uLnTx/>
                        <a:uFillTx/>
                        <a:latin typeface="+mn-lt"/>
                        <a:ea typeface="+mn-ea"/>
                        <a:cs typeface="+mn-cs"/>
                      </a:endParaRPr>
                    </a:p>
                  </a:txBody>
                  <a:tcPr>
                    <a:lnL>
                      <a:noFill/>
                    </a:lnL>
                    <a:lnR>
                      <a:noFill/>
                    </a:lnR>
                    <a:lnT w="19050" cap="flat" cmpd="sng" algn="ctr">
                      <a:solidFill>
                        <a:schemeClr val="accent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80684585"/>
                  </a:ext>
                </a:extLst>
              </a:tr>
            </a:tbl>
          </a:graphicData>
        </a:graphic>
      </p:graphicFrame>
    </p:spTree>
    <p:extLst>
      <p:ext uri="{BB962C8B-B14F-4D97-AF65-F5344CB8AC3E}">
        <p14:creationId xmlns:p14="http://schemas.microsoft.com/office/powerpoint/2010/main" val="3307167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084C7F-538C-FFB3-AFCB-BF700F37B888}"/>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184564E-CF89-BA3C-089C-D022C48A7648}"/>
              </a:ext>
            </a:extLst>
          </p:cNvPr>
          <p:cNvSpPr>
            <a:spLocks noGrp="1"/>
          </p:cNvSpPr>
          <p:nvPr>
            <p:ph type="sldNum" sz="quarter" idx="12"/>
          </p:nvPr>
        </p:nvSpPr>
        <p:spPr/>
        <p:txBody>
          <a:bodyPr/>
          <a:lstStyle/>
          <a:p>
            <a:fld id="{5AEC89D8-36C3-40BD-BBB3-9AD7F891C9FD}" type="slidenum">
              <a:rPr lang="en-NL" smtClean="0"/>
              <a:pPr/>
              <a:t>20</a:t>
            </a:fld>
            <a:endParaRPr lang="en-NL"/>
          </a:p>
        </p:txBody>
      </p:sp>
      <p:sp>
        <p:nvSpPr>
          <p:cNvPr id="3" name="Title 2">
            <a:extLst>
              <a:ext uri="{FF2B5EF4-FFF2-40B4-BE49-F238E27FC236}">
                <a16:creationId xmlns:a16="http://schemas.microsoft.com/office/drawing/2014/main" id="{1706A5D9-FC6A-D5ED-0E1C-766FA9A9BE7F}"/>
              </a:ext>
            </a:extLst>
          </p:cNvPr>
          <p:cNvSpPr>
            <a:spLocks noGrp="1"/>
          </p:cNvSpPr>
          <p:nvPr>
            <p:ph type="title"/>
          </p:nvPr>
        </p:nvSpPr>
        <p:spPr>
          <a:xfrm>
            <a:off x="633000" y="212760"/>
            <a:ext cx="8640000" cy="1080000"/>
          </a:xfrm>
        </p:spPr>
        <p:txBody>
          <a:bodyPr/>
          <a:lstStyle/>
          <a:p>
            <a:r>
              <a:rPr lang="en-NZ"/>
              <a:t>Guidance sought from Whakatāne District Council</a:t>
            </a:r>
          </a:p>
        </p:txBody>
      </p:sp>
      <p:sp>
        <p:nvSpPr>
          <p:cNvPr id="8" name="Text Placeholder 4">
            <a:extLst>
              <a:ext uri="{FF2B5EF4-FFF2-40B4-BE49-F238E27FC236}">
                <a16:creationId xmlns:a16="http://schemas.microsoft.com/office/drawing/2014/main" id="{7D859550-CD3B-42F9-6953-323DD7F9BE00}"/>
              </a:ext>
            </a:extLst>
          </p:cNvPr>
          <p:cNvSpPr txBox="1">
            <a:spLocks/>
          </p:cNvSpPr>
          <p:nvPr/>
        </p:nvSpPr>
        <p:spPr>
          <a:xfrm>
            <a:off x="584792" y="1292760"/>
            <a:ext cx="8688208" cy="877244"/>
          </a:xfrm>
          <a:prstGeom prst="rect">
            <a:avLst/>
          </a:prstGeom>
          <a:noFill/>
        </p:spPr>
        <p:txBody>
          <a:bodyPr vert="horz" lIns="72000" tIns="36000" rIns="72000" bIns="36000" rtlCol="0" anchor="t">
            <a:noAutofit/>
          </a:bodyPr>
          <a:lstStyle>
            <a:lvl1pPr marL="0" indent="0" algn="l" defTabSz="914400" rtl="0" eaLnBrk="1" latinLnBrk="0" hangingPunct="1">
              <a:lnSpc>
                <a:spcPts val="1300"/>
              </a:lnSpc>
              <a:spcBef>
                <a:spcPts val="300"/>
              </a:spcBef>
              <a:spcAft>
                <a:spcPts val="30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500"/>
              </a:spcBef>
              <a:spcAft>
                <a:spcPts val="300"/>
              </a:spcAft>
              <a:buFont typeface="Arial" panose="020B0604020202020204" pitchFamily="34" charset="0"/>
              <a:buNone/>
              <a:defRPr sz="1400" b="0" kern="1200">
                <a:solidFill>
                  <a:srgbClr val="E0004D"/>
                </a:solidFill>
                <a:latin typeface="+mn-lt"/>
                <a:ea typeface="+mn-ea"/>
                <a:cs typeface="+mn-cs"/>
              </a:defRPr>
            </a:lvl2pPr>
            <a:lvl3pPr marL="0" indent="0" algn="l" defTabSz="914400" rtl="0" eaLnBrk="1" latinLnBrk="0" hangingPunct="1">
              <a:lnSpc>
                <a:spcPct val="100000"/>
              </a:lnSpc>
              <a:spcBef>
                <a:spcPts val="500"/>
              </a:spcBef>
              <a:spcAft>
                <a:spcPts val="300"/>
              </a:spcAft>
              <a:buFont typeface="Arial" panose="020B0604020202020204" pitchFamily="34" charset="0"/>
              <a:buNone/>
              <a:defRPr sz="1100" b="0" kern="1200">
                <a:solidFill>
                  <a:srgbClr val="436E73"/>
                </a:solidFill>
                <a:latin typeface="+mn-lt"/>
                <a:ea typeface="+mn-ea"/>
                <a:cs typeface="+mn-cs"/>
              </a:defRPr>
            </a:lvl3pPr>
            <a:lvl4pPr marL="171450" indent="-171450" algn="l" defTabSz="914400" rtl="0" eaLnBrk="1" latinLnBrk="0" hangingPunct="1">
              <a:lnSpc>
                <a:spcPts val="1300"/>
              </a:lnSpc>
              <a:spcBef>
                <a:spcPts val="300"/>
              </a:spcBef>
              <a:spcAft>
                <a:spcPts val="300"/>
              </a:spcAft>
              <a:buFont typeface="Arial" panose="020B0604020202020204" pitchFamily="34" charset="0"/>
              <a:buChar char="•"/>
              <a:defRPr sz="900" kern="1200">
                <a:solidFill>
                  <a:schemeClr val="tx1"/>
                </a:solidFill>
                <a:latin typeface="+mn-lt"/>
                <a:ea typeface="+mn-ea"/>
                <a:cs typeface="+mn-cs"/>
              </a:defRPr>
            </a:lvl4pPr>
            <a:lvl5pPr marL="361950" indent="-180975" algn="l" defTabSz="914400" rtl="0" eaLnBrk="1" latinLnBrk="0" hangingPunct="1">
              <a:lnSpc>
                <a:spcPts val="1300"/>
              </a:lnSpc>
              <a:spcBef>
                <a:spcPts val="300"/>
              </a:spcBef>
              <a:spcAft>
                <a:spcPts val="300"/>
              </a:spcAft>
              <a:buFont typeface="Cera Pro" panose="00000500000000000000" pitchFamily="2" charset="0"/>
              <a:buChar char="–"/>
              <a:defRPr sz="900" kern="1200">
                <a:solidFill>
                  <a:schemeClr val="tx1"/>
                </a:solidFill>
                <a:latin typeface="+mn-lt"/>
                <a:ea typeface="+mn-ea"/>
                <a:cs typeface="+mn-cs"/>
              </a:defRPr>
            </a:lvl5pPr>
            <a:lvl6pPr marL="0" indent="0" algn="r" defTabSz="914400" rtl="0" eaLnBrk="1" latinLnBrk="0" hangingPunct="1">
              <a:lnSpc>
                <a:spcPts val="850"/>
              </a:lnSpc>
              <a:spcBef>
                <a:spcPts val="0"/>
              </a:spcBef>
              <a:buFont typeface="Arial" panose="020B0604020202020204" pitchFamily="34" charset="0"/>
              <a:buNone/>
              <a:defRPr sz="700" b="1" kern="1200" cap="all" spc="160" baseline="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solidFill>
                  <a:schemeClr val="accent1"/>
                </a:solidFill>
              </a:rPr>
              <a:t>As we further develop the consultation material, we need your guidance on some specific matters. </a:t>
            </a:r>
          </a:p>
        </p:txBody>
      </p:sp>
      <p:graphicFrame>
        <p:nvGraphicFramePr>
          <p:cNvPr id="9" name="Table 8">
            <a:extLst>
              <a:ext uri="{FF2B5EF4-FFF2-40B4-BE49-F238E27FC236}">
                <a16:creationId xmlns:a16="http://schemas.microsoft.com/office/drawing/2014/main" id="{E5346496-4357-224A-3470-86134216DC39}"/>
              </a:ext>
            </a:extLst>
          </p:cNvPr>
          <p:cNvGraphicFramePr>
            <a:graphicFrameLocks noGrp="1"/>
          </p:cNvGraphicFramePr>
          <p:nvPr>
            <p:extLst>
              <p:ext uri="{D42A27DB-BD31-4B8C-83A1-F6EECF244321}">
                <p14:modId xmlns:p14="http://schemas.microsoft.com/office/powerpoint/2010/main" val="3828285795"/>
              </p:ext>
            </p:extLst>
          </p:nvPr>
        </p:nvGraphicFramePr>
        <p:xfrm>
          <a:off x="632998" y="1954770"/>
          <a:ext cx="7463695" cy="4053840"/>
        </p:xfrm>
        <a:graphic>
          <a:graphicData uri="http://schemas.openxmlformats.org/drawingml/2006/table">
            <a:tbl>
              <a:tblPr firstRow="1" bandRow="1">
                <a:tableStyleId>{2D5ABB26-0587-4C30-8999-92F81FD0307C}</a:tableStyleId>
              </a:tblPr>
              <a:tblGrid>
                <a:gridCol w="7463695">
                  <a:extLst>
                    <a:ext uri="{9D8B030D-6E8A-4147-A177-3AD203B41FA5}">
                      <a16:colId xmlns:a16="http://schemas.microsoft.com/office/drawing/2014/main" val="2754114161"/>
                    </a:ext>
                  </a:extLst>
                </a:gridCol>
              </a:tblGrid>
              <a:tr h="370840">
                <a:tc>
                  <a:txBody>
                    <a:bodyPr/>
                    <a:lstStyle/>
                    <a:p>
                      <a:pPr algn="l"/>
                      <a:r>
                        <a:rPr lang="en-NZ" sz="1800" dirty="0"/>
                        <a:t>1. What proposal (preferred option) do you wish to consult on?</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NZ" sz="1200" b="0" i="1" u="none" strike="noStrike" kern="1200" cap="none" spc="0" normalizeH="0" baseline="0" noProof="0" dirty="0">
                          <a:ln>
                            <a:noFill/>
                          </a:ln>
                          <a:solidFill>
                            <a:srgbClr val="A6154B"/>
                          </a:solidFill>
                          <a:effectLst/>
                          <a:uLnTx/>
                          <a:uFillTx/>
                          <a:latin typeface="+mn-lt"/>
                          <a:ea typeface="+mn-ea"/>
                          <a:cs typeface="+mn-cs"/>
                        </a:rPr>
                      </a:br>
                      <a:r>
                        <a:rPr lang="en-NZ" sz="1300" i="1" dirty="0">
                          <a:solidFill>
                            <a:schemeClr val="accent5"/>
                          </a:solidFill>
                        </a:rPr>
                        <a:t>There are a number of judgements that Council will need to make to determine which option is preferred, particularly as the picture of costs and benefits changes over time.</a:t>
                      </a:r>
                      <a:br>
                        <a:rPr kumimoji="0" lang="en-NZ" sz="1300" b="0" i="1" u="none" strike="noStrike" kern="1200" cap="none" spc="0" normalizeH="0" baseline="0" noProof="0" dirty="0">
                          <a:ln>
                            <a:noFill/>
                          </a:ln>
                          <a:solidFill>
                            <a:srgbClr val="A6154B"/>
                          </a:solidFill>
                          <a:effectLst/>
                          <a:uLnTx/>
                          <a:uFillTx/>
                          <a:latin typeface="+mn-lt"/>
                          <a:ea typeface="+mn-ea"/>
                          <a:cs typeface="+mn-cs"/>
                        </a:rPr>
                      </a:br>
                      <a:endParaRPr kumimoji="0" lang="en-NZ" sz="1300" b="0" i="1" u="none" strike="noStrike" kern="1200" cap="none" spc="0" normalizeH="0" baseline="0" noProof="0" dirty="0">
                        <a:ln>
                          <a:noFill/>
                        </a:ln>
                        <a:solidFill>
                          <a:srgbClr val="A6154B"/>
                        </a:solidFill>
                        <a:effectLst/>
                        <a:uLnTx/>
                        <a:uFillTx/>
                        <a:latin typeface="+mn-lt"/>
                        <a:ea typeface="+mn-ea"/>
                        <a:cs typeface="+mn-cs"/>
                      </a:endParaRPr>
                    </a:p>
                  </a:txBody>
                  <a:tcPr>
                    <a:lnL>
                      <a:noFill/>
                    </a:lnL>
                    <a:lnR>
                      <a:noFill/>
                    </a:lnR>
                    <a:lnT w="6350" cap="flat" cmpd="sng" algn="ctr">
                      <a:noFill/>
                      <a:prstDash val="solid"/>
                      <a:round/>
                      <a:headEnd type="none" w="med" len="med"/>
                      <a:tailEnd type="none" w="med" len="med"/>
                    </a:lnT>
                    <a:lnB w="190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99627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dirty="0"/>
                        <a:t>2. How do you want to frame the options to form a joint water services organisation with other councils?</a:t>
                      </a:r>
                    </a:p>
                    <a:p>
                      <a:pPr marL="0" marR="0" lvl="0" indent="0" algn="l" rtl="0" eaLnBrk="1" fontAlgn="auto" latinLnBrk="0" hangingPunct="1">
                        <a:lnSpc>
                          <a:spcPct val="100000"/>
                        </a:lnSpc>
                        <a:spcBef>
                          <a:spcPts val="0"/>
                        </a:spcBef>
                        <a:spcAft>
                          <a:spcPts val="0"/>
                        </a:spcAft>
                        <a:buClrTx/>
                        <a:buSzTx/>
                        <a:buFontTx/>
                        <a:buNone/>
                      </a:pPr>
                      <a:br>
                        <a:rPr lang="en-NZ" sz="1200" i="1" dirty="0">
                          <a:solidFill>
                            <a:srgbClr val="A6154B"/>
                          </a:solidFill>
                        </a:rPr>
                      </a:br>
                      <a:r>
                        <a:rPr lang="en-NZ" sz="1300" i="1" dirty="0">
                          <a:solidFill>
                            <a:schemeClr val="accent5"/>
                          </a:solidFill>
                        </a:rPr>
                        <a:t>Regardless of the Council’s preference, you need to present the option of a joint water services organisation in public consultation. There are options for how you do this given there are different groupings of councils that WDC could join with to deliver water services under this option.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200" b="0" i="1" u="none" strike="noStrike" kern="1200" cap="none" spc="0" normalizeH="0" baseline="0" noProof="0" dirty="0">
                        <a:ln>
                          <a:noFill/>
                        </a:ln>
                        <a:solidFill>
                          <a:srgbClr val="A6154B"/>
                        </a:solidFill>
                        <a:effectLst/>
                        <a:uLnTx/>
                        <a:uFillTx/>
                        <a:latin typeface="+mn-lt"/>
                        <a:ea typeface="+mn-ea"/>
                        <a:cs typeface="+mn-cs"/>
                      </a:endParaRPr>
                    </a:p>
                  </a:txBody>
                  <a:tcPr>
                    <a:lnL>
                      <a:noFill/>
                    </a:lnL>
                    <a:lnR>
                      <a:noFill/>
                    </a:lnR>
                    <a:lnT w="19050" cap="flat" cmpd="sng" algn="ctr">
                      <a:solidFill>
                        <a:schemeClr val="accent5"/>
                      </a:solidFill>
                      <a:prstDash val="solid"/>
                      <a:round/>
                      <a:headEnd type="none" w="med" len="med"/>
                      <a:tailEnd type="none" w="med" len="med"/>
                    </a:lnT>
                    <a:lnB w="190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4739479"/>
                  </a:ext>
                </a:extLst>
              </a:tr>
              <a:tr h="370840">
                <a:tc>
                  <a:txBody>
                    <a:bodyPr/>
                    <a:lstStyle/>
                    <a:p>
                      <a:pPr marL="0" marR="0" lvl="0" indent="0" algn="l" rtl="0" eaLnBrk="1" fontAlgn="auto" latinLnBrk="0" hangingPunct="1">
                        <a:lnSpc>
                          <a:spcPct val="100000"/>
                        </a:lnSpc>
                        <a:spcBef>
                          <a:spcPts val="0"/>
                        </a:spcBef>
                        <a:spcAft>
                          <a:spcPts val="0"/>
                        </a:spcAft>
                        <a:buClrTx/>
                        <a:buSzTx/>
                        <a:buFontTx/>
                        <a:buNone/>
                      </a:pPr>
                      <a:r>
                        <a:rPr lang="en-NZ" sz="1800" kern="1200" dirty="0">
                          <a:solidFill>
                            <a:schemeClr val="tx1"/>
                          </a:solidFill>
                          <a:latin typeface="+mn-lt"/>
                          <a:ea typeface="+mn-ea"/>
                          <a:cs typeface="+mn-cs"/>
                        </a:rPr>
                        <a:t>3. Are there any matters you wish to emphasise in consultation?</a:t>
                      </a:r>
                    </a:p>
                    <a:p>
                      <a:pPr marL="0" marR="0" lvl="0" indent="0" algn="l" rtl="0" eaLnBrk="1" fontAlgn="auto" latinLnBrk="0" hangingPunct="1">
                        <a:lnSpc>
                          <a:spcPct val="100000"/>
                        </a:lnSpc>
                        <a:spcBef>
                          <a:spcPts val="0"/>
                        </a:spcBef>
                        <a:spcAft>
                          <a:spcPts val="0"/>
                        </a:spcAft>
                        <a:buClrTx/>
                        <a:buSzTx/>
                        <a:buFontTx/>
                        <a:buNone/>
                      </a:pPr>
                      <a:br>
                        <a:rPr lang="en-NZ" sz="1000" i="1" dirty="0">
                          <a:solidFill>
                            <a:srgbClr val="A6154B"/>
                          </a:solidFill>
                        </a:rPr>
                      </a:br>
                      <a:r>
                        <a:rPr lang="en-NZ" sz="1300" i="1" dirty="0">
                          <a:solidFill>
                            <a:schemeClr val="accent5"/>
                          </a:solidFill>
                        </a:rPr>
                        <a:t>Public consultation needs to provide sufficient detail to enable informed judgement while being accessible to the general public. Please advise if there are any specific matters you wish to emphasise in your consultation document.</a:t>
                      </a:r>
                      <a:endParaRPr kumimoji="0" lang="en-NZ" sz="1300" b="0" i="1" u="none" strike="noStrike" kern="1200" cap="none" spc="0" normalizeH="0" baseline="0" noProof="0" dirty="0">
                        <a:ln>
                          <a:noFill/>
                        </a:ln>
                        <a:solidFill>
                          <a:srgbClr val="A6154B"/>
                        </a:solidFill>
                        <a:effectLst/>
                        <a:uLnTx/>
                        <a:uFillTx/>
                        <a:latin typeface="+mn-lt"/>
                        <a:ea typeface="+mn-ea"/>
                        <a:cs typeface="+mn-cs"/>
                      </a:endParaRPr>
                    </a:p>
                  </a:txBody>
                  <a:tcPr>
                    <a:lnL>
                      <a:noFill/>
                    </a:lnL>
                    <a:lnR>
                      <a:noFill/>
                    </a:lnR>
                    <a:lnT w="19050" cap="flat" cmpd="sng" algn="ctr">
                      <a:solidFill>
                        <a:schemeClr val="accent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80684585"/>
                  </a:ext>
                </a:extLst>
              </a:tr>
            </a:tbl>
          </a:graphicData>
        </a:graphic>
      </p:graphicFrame>
    </p:spTree>
    <p:extLst>
      <p:ext uri="{BB962C8B-B14F-4D97-AF65-F5344CB8AC3E}">
        <p14:creationId xmlns:p14="http://schemas.microsoft.com/office/powerpoint/2010/main" val="2257262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BE5-862C-3C80-7EBE-474DBFA504E4}"/>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91C53E2-9603-9FDC-DAEC-93763B66660F}"/>
              </a:ext>
            </a:extLst>
          </p:cNvPr>
          <p:cNvSpPr>
            <a:spLocks noGrp="1"/>
          </p:cNvSpPr>
          <p:nvPr>
            <p:ph type="sldNum" sz="quarter" idx="12"/>
          </p:nvPr>
        </p:nvSpPr>
        <p:spPr>
          <a:xfrm>
            <a:off x="9362926" y="6506168"/>
            <a:ext cx="238028" cy="144000"/>
          </a:xfrm>
        </p:spPr>
        <p:txBody>
          <a:bodyPr/>
          <a:lstStyle/>
          <a:p>
            <a:fld id="{5AEC89D8-36C3-40BD-BBB3-9AD7F891C9FD}" type="slidenum">
              <a:rPr lang="en-NL" smtClean="0"/>
              <a:pPr/>
              <a:t>21</a:t>
            </a:fld>
            <a:endParaRPr lang="en-NL"/>
          </a:p>
        </p:txBody>
      </p:sp>
      <p:sp>
        <p:nvSpPr>
          <p:cNvPr id="3" name="Title 2">
            <a:extLst>
              <a:ext uri="{FF2B5EF4-FFF2-40B4-BE49-F238E27FC236}">
                <a16:creationId xmlns:a16="http://schemas.microsoft.com/office/drawing/2014/main" id="{6099CEF5-116E-5D1F-7301-9AD4CCE15E73}"/>
              </a:ext>
            </a:extLst>
          </p:cNvPr>
          <p:cNvSpPr>
            <a:spLocks noGrp="1"/>
          </p:cNvSpPr>
          <p:nvPr>
            <p:ph type="title"/>
          </p:nvPr>
        </p:nvSpPr>
        <p:spPr/>
        <p:txBody>
          <a:bodyPr/>
          <a:lstStyle/>
          <a:p>
            <a:r>
              <a:rPr lang="en-NZ"/>
              <a:t>Summary of process</a:t>
            </a:r>
          </a:p>
        </p:txBody>
      </p:sp>
      <p:cxnSp>
        <p:nvCxnSpPr>
          <p:cNvPr id="4" name="Straight Connector 3">
            <a:extLst>
              <a:ext uri="{FF2B5EF4-FFF2-40B4-BE49-F238E27FC236}">
                <a16:creationId xmlns:a16="http://schemas.microsoft.com/office/drawing/2014/main" id="{E194E6AB-E099-D52F-B196-4285ADF898CD}"/>
              </a:ext>
            </a:extLst>
          </p:cNvPr>
          <p:cNvCxnSpPr>
            <a:cxnSpLocks/>
          </p:cNvCxnSpPr>
          <p:nvPr/>
        </p:nvCxnSpPr>
        <p:spPr>
          <a:xfrm>
            <a:off x="1004368" y="4414882"/>
            <a:ext cx="8520112" cy="0"/>
          </a:xfrm>
          <a:prstGeom prst="line">
            <a:avLst/>
          </a:prstGeom>
          <a:ln w="31750">
            <a:solidFill>
              <a:schemeClr val="accent3">
                <a:lumMod val="60000"/>
                <a:lumOff val="40000"/>
              </a:schemeClr>
            </a:solidFill>
            <a:headEnd type="oval" w="lg" len="lg"/>
            <a:tailEnd type="arrow" w="med" len="med"/>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47AF4BDA-E6F5-5760-83EA-A4C28FDBFC22}"/>
              </a:ext>
            </a:extLst>
          </p:cNvPr>
          <p:cNvSpPr/>
          <p:nvPr/>
        </p:nvSpPr>
        <p:spPr>
          <a:xfrm>
            <a:off x="973149" y="1604239"/>
            <a:ext cx="1116000" cy="406265"/>
          </a:xfrm>
          <a:prstGeom prst="rect">
            <a:avLst/>
          </a:prstGeom>
        </p:spPr>
        <p:txBody>
          <a:bodyPr wrap="square" lIns="0" rIns="0" anchor="ctr">
            <a:spAutoFit/>
          </a:bodyPr>
          <a:lstStyle/>
          <a:p>
            <a:pPr lvl="0">
              <a:lnSpc>
                <a:spcPct val="85000"/>
              </a:lnSpc>
            </a:pPr>
            <a:r>
              <a:rPr lang="en-NZ" sz="1200" b="1">
                <a:solidFill>
                  <a:schemeClr val="accent1"/>
                </a:solidFill>
                <a:ea typeface="Open Sans" panose="020B0606030504020204" pitchFamily="34" charset="0"/>
                <a:cs typeface="Open Sans" panose="020B0606030504020204" pitchFamily="34" charset="0"/>
              </a:rPr>
              <a:t>From</a:t>
            </a:r>
          </a:p>
          <a:p>
            <a:pPr lvl="0">
              <a:lnSpc>
                <a:spcPct val="85000"/>
              </a:lnSpc>
            </a:pPr>
            <a:r>
              <a:rPr lang="en-NZ" sz="1200" b="1">
                <a:solidFill>
                  <a:schemeClr val="accent1"/>
                </a:solidFill>
                <a:ea typeface="Open Sans" panose="020B0606030504020204" pitchFamily="34" charset="0"/>
                <a:cs typeface="Open Sans" panose="020B0606030504020204" pitchFamily="34" charset="0"/>
              </a:rPr>
              <a:t>Feb 2025</a:t>
            </a:r>
            <a:endParaRPr lang="en-NZ" sz="1200">
              <a:solidFill>
                <a:schemeClr val="accent1"/>
              </a:solidFill>
            </a:endParaRPr>
          </a:p>
        </p:txBody>
      </p:sp>
      <p:sp>
        <p:nvSpPr>
          <p:cNvPr id="7" name="Rectangle 6">
            <a:extLst>
              <a:ext uri="{FF2B5EF4-FFF2-40B4-BE49-F238E27FC236}">
                <a16:creationId xmlns:a16="http://schemas.microsoft.com/office/drawing/2014/main" id="{5F807018-4056-D9D9-66E5-33F4FCFA2CC9}"/>
              </a:ext>
            </a:extLst>
          </p:cNvPr>
          <p:cNvSpPr/>
          <p:nvPr/>
        </p:nvSpPr>
        <p:spPr>
          <a:xfrm>
            <a:off x="3425386" y="2104483"/>
            <a:ext cx="1116000" cy="249299"/>
          </a:xfrm>
          <a:prstGeom prst="rect">
            <a:avLst/>
          </a:prstGeom>
        </p:spPr>
        <p:txBody>
          <a:bodyPr wrap="square" lIns="0" rIns="0" anchor="ctr">
            <a:spAutoFit/>
          </a:bodyPr>
          <a:lstStyle/>
          <a:p>
            <a:pPr lvl="0">
              <a:lnSpc>
                <a:spcPct val="85000"/>
              </a:lnSpc>
            </a:pPr>
            <a:r>
              <a:rPr lang="en-NZ" sz="1200" b="1">
                <a:solidFill>
                  <a:schemeClr val="accent2"/>
                </a:solidFill>
                <a:ea typeface="Open Sans" panose="020B0606030504020204" pitchFamily="34" charset="0"/>
                <a:cs typeface="Open Sans" panose="020B0606030504020204" pitchFamily="34" charset="0"/>
              </a:rPr>
              <a:t>Apr-May 2025</a:t>
            </a:r>
            <a:endParaRPr lang="en-NZ" sz="1200">
              <a:solidFill>
                <a:schemeClr val="accent2"/>
              </a:solidFill>
            </a:endParaRPr>
          </a:p>
        </p:txBody>
      </p:sp>
      <p:sp>
        <p:nvSpPr>
          <p:cNvPr id="8" name="Rectangle 7">
            <a:extLst>
              <a:ext uri="{FF2B5EF4-FFF2-40B4-BE49-F238E27FC236}">
                <a16:creationId xmlns:a16="http://schemas.microsoft.com/office/drawing/2014/main" id="{BAAA05B1-A369-E3A0-BB8F-9F591D26AB6D}"/>
              </a:ext>
            </a:extLst>
          </p:cNvPr>
          <p:cNvSpPr/>
          <p:nvPr/>
        </p:nvSpPr>
        <p:spPr>
          <a:xfrm>
            <a:off x="4646084" y="1331326"/>
            <a:ext cx="1117387" cy="406265"/>
          </a:xfrm>
          <a:prstGeom prst="rect">
            <a:avLst/>
          </a:prstGeom>
        </p:spPr>
        <p:txBody>
          <a:bodyPr wrap="square" lIns="0" rIns="0" anchor="ctr">
            <a:spAutoFit/>
          </a:bodyPr>
          <a:lstStyle/>
          <a:p>
            <a:pPr lvl="0">
              <a:lnSpc>
                <a:spcPct val="85000"/>
              </a:lnSpc>
            </a:pPr>
            <a:r>
              <a:rPr lang="en-NZ" sz="1200" b="1">
                <a:solidFill>
                  <a:schemeClr val="accent3"/>
                </a:solidFill>
                <a:ea typeface="Open Sans" panose="020B0606030504020204" pitchFamily="34" charset="0"/>
                <a:cs typeface="Open Sans" panose="020B0606030504020204" pitchFamily="34" charset="0"/>
              </a:rPr>
              <a:t>Apr to Sep 2025</a:t>
            </a:r>
            <a:endParaRPr lang="en-NZ" sz="1200">
              <a:solidFill>
                <a:schemeClr val="accent3"/>
              </a:solidFill>
            </a:endParaRPr>
          </a:p>
        </p:txBody>
      </p:sp>
      <p:sp>
        <p:nvSpPr>
          <p:cNvPr id="9" name="Rectangle 8">
            <a:extLst>
              <a:ext uri="{FF2B5EF4-FFF2-40B4-BE49-F238E27FC236}">
                <a16:creationId xmlns:a16="http://schemas.microsoft.com/office/drawing/2014/main" id="{7391CF0C-3214-65E3-DF5B-747FBF016B19}"/>
              </a:ext>
            </a:extLst>
          </p:cNvPr>
          <p:cNvSpPr/>
          <p:nvPr/>
        </p:nvSpPr>
        <p:spPr>
          <a:xfrm>
            <a:off x="5902902" y="1567579"/>
            <a:ext cx="1109160" cy="249299"/>
          </a:xfrm>
          <a:prstGeom prst="rect">
            <a:avLst/>
          </a:prstGeom>
        </p:spPr>
        <p:txBody>
          <a:bodyPr wrap="square" lIns="0" rIns="0" anchor="ctr">
            <a:spAutoFit/>
          </a:bodyPr>
          <a:lstStyle/>
          <a:p>
            <a:pPr lvl="0">
              <a:lnSpc>
                <a:spcPct val="85000"/>
              </a:lnSpc>
            </a:pPr>
            <a:r>
              <a:rPr lang="en-NZ" sz="1200" b="1">
                <a:solidFill>
                  <a:schemeClr val="accent4"/>
                </a:solidFill>
                <a:ea typeface="Open Sans" panose="020B0606030504020204" pitchFamily="34" charset="0"/>
                <a:cs typeface="Open Sans" panose="020B0606030504020204" pitchFamily="34" charset="0"/>
              </a:rPr>
              <a:t>Mid-2025</a:t>
            </a:r>
            <a:endParaRPr lang="en-NZ" sz="1200">
              <a:solidFill>
                <a:schemeClr val="accent4"/>
              </a:solidFill>
            </a:endParaRPr>
          </a:p>
        </p:txBody>
      </p:sp>
      <p:sp>
        <p:nvSpPr>
          <p:cNvPr id="10" name="Rectangle 9">
            <a:extLst>
              <a:ext uri="{FF2B5EF4-FFF2-40B4-BE49-F238E27FC236}">
                <a16:creationId xmlns:a16="http://schemas.microsoft.com/office/drawing/2014/main" id="{93FC33EC-2C67-9ABC-65D1-73A26CCE08D3}"/>
              </a:ext>
            </a:extLst>
          </p:cNvPr>
          <p:cNvSpPr/>
          <p:nvPr/>
        </p:nvSpPr>
        <p:spPr>
          <a:xfrm>
            <a:off x="7258516" y="2538700"/>
            <a:ext cx="1024109" cy="249299"/>
          </a:xfrm>
          <a:prstGeom prst="rect">
            <a:avLst/>
          </a:prstGeom>
        </p:spPr>
        <p:txBody>
          <a:bodyPr wrap="square" lIns="0" tIns="45720" rIns="0" bIns="45720" anchor="ctr">
            <a:spAutoFit/>
          </a:bodyPr>
          <a:lstStyle/>
          <a:p>
            <a:pPr>
              <a:lnSpc>
                <a:spcPct val="85000"/>
              </a:lnSpc>
            </a:pPr>
            <a:r>
              <a:rPr lang="en-NZ" sz="1200" b="1">
                <a:solidFill>
                  <a:schemeClr val="accent5"/>
                </a:solidFill>
                <a:ea typeface="Open Sans"/>
                <a:cs typeface="Open Sans"/>
              </a:rPr>
              <a:t>Sep 2025</a:t>
            </a:r>
            <a:endParaRPr lang="en-NZ" sz="1200" b="1">
              <a:solidFill>
                <a:schemeClr val="accent5"/>
              </a:solidFill>
              <a:ea typeface="Open Sans" panose="020B0606030504020204" pitchFamily="34" charset="0"/>
              <a:cs typeface="Open Sans" panose="020B0606030504020204" pitchFamily="34" charset="0"/>
            </a:endParaRPr>
          </a:p>
        </p:txBody>
      </p:sp>
      <p:grpSp>
        <p:nvGrpSpPr>
          <p:cNvPr id="15" name="Group 14">
            <a:extLst>
              <a:ext uri="{FF2B5EF4-FFF2-40B4-BE49-F238E27FC236}">
                <a16:creationId xmlns:a16="http://schemas.microsoft.com/office/drawing/2014/main" id="{50EAF38E-159E-6C24-067C-6A4CE91C7858}"/>
              </a:ext>
            </a:extLst>
          </p:cNvPr>
          <p:cNvGrpSpPr/>
          <p:nvPr/>
        </p:nvGrpSpPr>
        <p:grpSpPr>
          <a:xfrm>
            <a:off x="973149" y="2068192"/>
            <a:ext cx="1161357" cy="2387433"/>
            <a:chOff x="913240" y="1860142"/>
            <a:chExt cx="1548476" cy="4190287"/>
          </a:xfrm>
        </p:grpSpPr>
        <p:sp>
          <p:nvSpPr>
            <p:cNvPr id="16" name="Oval 15">
              <a:extLst>
                <a:ext uri="{FF2B5EF4-FFF2-40B4-BE49-F238E27FC236}">
                  <a16:creationId xmlns:a16="http://schemas.microsoft.com/office/drawing/2014/main" id="{7F551973-2718-1053-12C3-59A8E308BFF7}"/>
                </a:ext>
              </a:extLst>
            </p:cNvPr>
            <p:cNvSpPr/>
            <p:nvPr/>
          </p:nvSpPr>
          <p:spPr>
            <a:xfrm>
              <a:off x="2342844" y="5931557"/>
              <a:ext cx="118872" cy="11887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cxnSp>
          <p:nvCxnSpPr>
            <p:cNvPr id="17" name="Straight Connector 16">
              <a:extLst>
                <a:ext uri="{FF2B5EF4-FFF2-40B4-BE49-F238E27FC236}">
                  <a16:creationId xmlns:a16="http://schemas.microsoft.com/office/drawing/2014/main" id="{115CADC9-E1DA-62DD-A822-8739AD8A2393}"/>
                </a:ext>
              </a:extLst>
            </p:cNvPr>
            <p:cNvCxnSpPr>
              <a:cxnSpLocks/>
              <a:endCxn id="16" idx="0"/>
            </p:cNvCxnSpPr>
            <p:nvPr/>
          </p:nvCxnSpPr>
          <p:spPr>
            <a:xfrm>
              <a:off x="2402280" y="1860142"/>
              <a:ext cx="0" cy="407141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E897A66-C085-0570-8A02-98F6FA8C5B0C}"/>
                </a:ext>
              </a:extLst>
            </p:cNvPr>
            <p:cNvCxnSpPr/>
            <p:nvPr/>
          </p:nvCxnSpPr>
          <p:spPr>
            <a:xfrm>
              <a:off x="913240" y="1896137"/>
              <a:ext cx="1488000"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7600F326-CC04-15E9-EA95-5F456D546982}"/>
              </a:ext>
            </a:extLst>
          </p:cNvPr>
          <p:cNvGrpSpPr/>
          <p:nvPr/>
        </p:nvGrpSpPr>
        <p:grpSpPr>
          <a:xfrm>
            <a:off x="3416333" y="2383605"/>
            <a:ext cx="1153737" cy="2072020"/>
            <a:chOff x="923400" y="2869451"/>
            <a:chExt cx="1538316" cy="3174625"/>
          </a:xfrm>
        </p:grpSpPr>
        <p:sp>
          <p:nvSpPr>
            <p:cNvPr id="20" name="Oval 19">
              <a:extLst>
                <a:ext uri="{FF2B5EF4-FFF2-40B4-BE49-F238E27FC236}">
                  <a16:creationId xmlns:a16="http://schemas.microsoft.com/office/drawing/2014/main" id="{0333C7E6-4EEA-D045-B929-EB40625A29CC}"/>
                </a:ext>
              </a:extLst>
            </p:cNvPr>
            <p:cNvSpPr/>
            <p:nvPr/>
          </p:nvSpPr>
          <p:spPr>
            <a:xfrm>
              <a:off x="2342844" y="5925204"/>
              <a:ext cx="118872" cy="118872"/>
            </a:xfrm>
            <a:prstGeom prst="ellipse">
              <a:avLst/>
            </a:prstGeom>
            <a:solidFill>
              <a:schemeClr val="bg1"/>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cxnSp>
          <p:nvCxnSpPr>
            <p:cNvPr id="21" name="Straight Connector 20">
              <a:extLst>
                <a:ext uri="{FF2B5EF4-FFF2-40B4-BE49-F238E27FC236}">
                  <a16:creationId xmlns:a16="http://schemas.microsoft.com/office/drawing/2014/main" id="{0F48846F-886E-C7DE-15D7-0593A736B4D5}"/>
                </a:ext>
              </a:extLst>
            </p:cNvPr>
            <p:cNvCxnSpPr>
              <a:cxnSpLocks/>
            </p:cNvCxnSpPr>
            <p:nvPr/>
          </p:nvCxnSpPr>
          <p:spPr>
            <a:xfrm>
              <a:off x="2402280" y="2869451"/>
              <a:ext cx="0" cy="305575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305234A-2F8A-14B3-52B6-98BC196BB938}"/>
                </a:ext>
              </a:extLst>
            </p:cNvPr>
            <p:cNvCxnSpPr>
              <a:cxnSpLocks/>
            </p:cNvCxnSpPr>
            <p:nvPr/>
          </p:nvCxnSpPr>
          <p:spPr>
            <a:xfrm>
              <a:off x="923400" y="2906488"/>
              <a:ext cx="1488000" cy="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E06F4DB1-9964-5407-1712-B3D9B6C8A31B}"/>
              </a:ext>
            </a:extLst>
          </p:cNvPr>
          <p:cNvGrpSpPr/>
          <p:nvPr/>
        </p:nvGrpSpPr>
        <p:grpSpPr>
          <a:xfrm>
            <a:off x="4647471" y="1737592"/>
            <a:ext cx="1161357" cy="2718034"/>
            <a:chOff x="913240" y="3811686"/>
            <a:chExt cx="1548476" cy="2211985"/>
          </a:xfrm>
        </p:grpSpPr>
        <p:sp>
          <p:nvSpPr>
            <p:cNvPr id="24" name="Oval 23">
              <a:extLst>
                <a:ext uri="{FF2B5EF4-FFF2-40B4-BE49-F238E27FC236}">
                  <a16:creationId xmlns:a16="http://schemas.microsoft.com/office/drawing/2014/main" id="{7D9D85C0-BD74-3C09-99CB-869515D19407}"/>
                </a:ext>
              </a:extLst>
            </p:cNvPr>
            <p:cNvSpPr/>
            <p:nvPr/>
          </p:nvSpPr>
          <p:spPr>
            <a:xfrm>
              <a:off x="2342844" y="5904799"/>
              <a:ext cx="118872" cy="118872"/>
            </a:xfrm>
            <a:prstGeom prst="ellipse">
              <a:avLst/>
            </a:prstGeom>
            <a:solidFill>
              <a:schemeClr val="bg1"/>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cxnSp>
          <p:nvCxnSpPr>
            <p:cNvPr id="25" name="Straight Connector 24">
              <a:extLst>
                <a:ext uri="{FF2B5EF4-FFF2-40B4-BE49-F238E27FC236}">
                  <a16:creationId xmlns:a16="http://schemas.microsoft.com/office/drawing/2014/main" id="{239836EC-A26D-6B5E-85C1-62F60077CA7D}"/>
                </a:ext>
              </a:extLst>
            </p:cNvPr>
            <p:cNvCxnSpPr>
              <a:cxnSpLocks/>
            </p:cNvCxnSpPr>
            <p:nvPr/>
          </p:nvCxnSpPr>
          <p:spPr>
            <a:xfrm>
              <a:off x="2402280" y="3811686"/>
              <a:ext cx="0" cy="208561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ECC392F-3AF5-B912-636E-35F53C870561}"/>
                </a:ext>
              </a:extLst>
            </p:cNvPr>
            <p:cNvCxnSpPr/>
            <p:nvPr/>
          </p:nvCxnSpPr>
          <p:spPr>
            <a:xfrm>
              <a:off x="913240" y="3850462"/>
              <a:ext cx="148800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E4775BED-B906-2701-86EB-382097622DC9}"/>
              </a:ext>
            </a:extLst>
          </p:cNvPr>
          <p:cNvGrpSpPr/>
          <p:nvPr/>
        </p:nvGrpSpPr>
        <p:grpSpPr>
          <a:xfrm>
            <a:off x="5893849" y="1815812"/>
            <a:ext cx="1153737" cy="2639813"/>
            <a:chOff x="923400" y="2492896"/>
            <a:chExt cx="1538316" cy="3519751"/>
          </a:xfrm>
        </p:grpSpPr>
        <p:sp>
          <p:nvSpPr>
            <p:cNvPr id="28" name="Oval 27">
              <a:extLst>
                <a:ext uri="{FF2B5EF4-FFF2-40B4-BE49-F238E27FC236}">
                  <a16:creationId xmlns:a16="http://schemas.microsoft.com/office/drawing/2014/main" id="{A0C0F229-FE9A-66FA-CC77-D7EB078B138E}"/>
                </a:ext>
              </a:extLst>
            </p:cNvPr>
            <p:cNvSpPr/>
            <p:nvPr/>
          </p:nvSpPr>
          <p:spPr>
            <a:xfrm>
              <a:off x="2342844" y="5893775"/>
              <a:ext cx="118872" cy="118872"/>
            </a:xfrm>
            <a:prstGeom prst="ellipse">
              <a:avLst/>
            </a:prstGeom>
            <a:solidFill>
              <a:schemeClr val="bg1"/>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cxnSp>
          <p:nvCxnSpPr>
            <p:cNvPr id="29" name="Straight Connector 28">
              <a:extLst>
                <a:ext uri="{FF2B5EF4-FFF2-40B4-BE49-F238E27FC236}">
                  <a16:creationId xmlns:a16="http://schemas.microsoft.com/office/drawing/2014/main" id="{15E237F6-9700-5127-597B-6B4AA9B9C4EC}"/>
                </a:ext>
              </a:extLst>
            </p:cNvPr>
            <p:cNvCxnSpPr>
              <a:cxnSpLocks/>
              <a:endCxn id="28" idx="0"/>
            </p:cNvCxnSpPr>
            <p:nvPr/>
          </p:nvCxnSpPr>
          <p:spPr>
            <a:xfrm>
              <a:off x="2402280" y="2492896"/>
              <a:ext cx="0" cy="3400879"/>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FD55A89-18BB-1044-4C6B-2E2181A7247F}"/>
                </a:ext>
              </a:extLst>
            </p:cNvPr>
            <p:cNvCxnSpPr/>
            <p:nvPr/>
          </p:nvCxnSpPr>
          <p:spPr>
            <a:xfrm>
              <a:off x="923400" y="2531005"/>
              <a:ext cx="14880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1" name="Group 30">
            <a:extLst>
              <a:ext uri="{FF2B5EF4-FFF2-40B4-BE49-F238E27FC236}">
                <a16:creationId xmlns:a16="http://schemas.microsoft.com/office/drawing/2014/main" id="{5B563CD4-320F-FD2C-A141-E376270D07C5}"/>
              </a:ext>
            </a:extLst>
          </p:cNvPr>
          <p:cNvGrpSpPr/>
          <p:nvPr/>
        </p:nvGrpSpPr>
        <p:grpSpPr>
          <a:xfrm>
            <a:off x="7264740" y="2826796"/>
            <a:ext cx="1070953" cy="1632662"/>
            <a:chOff x="1377131" y="3930979"/>
            <a:chExt cx="1070953" cy="2176883"/>
          </a:xfrm>
        </p:grpSpPr>
        <p:cxnSp>
          <p:nvCxnSpPr>
            <p:cNvPr id="32" name="Straight Connector 31">
              <a:extLst>
                <a:ext uri="{FF2B5EF4-FFF2-40B4-BE49-F238E27FC236}">
                  <a16:creationId xmlns:a16="http://schemas.microsoft.com/office/drawing/2014/main" id="{1D9C8ADF-5878-2FDA-9FB2-6D1A537EF1E4}"/>
                </a:ext>
              </a:extLst>
            </p:cNvPr>
            <p:cNvCxnSpPr>
              <a:cxnSpLocks/>
            </p:cNvCxnSpPr>
            <p:nvPr/>
          </p:nvCxnSpPr>
          <p:spPr>
            <a:xfrm flipH="1">
              <a:off x="2395464" y="3948198"/>
              <a:ext cx="0" cy="2040792"/>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33" name="Oval 32">
              <a:extLst>
                <a:ext uri="{FF2B5EF4-FFF2-40B4-BE49-F238E27FC236}">
                  <a16:creationId xmlns:a16="http://schemas.microsoft.com/office/drawing/2014/main" id="{DC926BA6-FB85-18A1-1346-EAB85DDEECF9}"/>
                </a:ext>
              </a:extLst>
            </p:cNvPr>
            <p:cNvSpPr/>
            <p:nvPr/>
          </p:nvSpPr>
          <p:spPr>
            <a:xfrm>
              <a:off x="2358084" y="5988990"/>
              <a:ext cx="90000" cy="118872"/>
            </a:xfrm>
            <a:prstGeom prst="ellipse">
              <a:avLst/>
            </a:prstGeom>
            <a:solidFill>
              <a:schemeClr val="bg1"/>
            </a:solid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cxnSp>
          <p:nvCxnSpPr>
            <p:cNvPr id="34" name="Straight Connector 33">
              <a:extLst>
                <a:ext uri="{FF2B5EF4-FFF2-40B4-BE49-F238E27FC236}">
                  <a16:creationId xmlns:a16="http://schemas.microsoft.com/office/drawing/2014/main" id="{91982620-5BDE-9648-607C-AE602AC3386E}"/>
                </a:ext>
              </a:extLst>
            </p:cNvPr>
            <p:cNvCxnSpPr>
              <a:cxnSpLocks/>
            </p:cNvCxnSpPr>
            <p:nvPr/>
          </p:nvCxnSpPr>
          <p:spPr>
            <a:xfrm>
              <a:off x="1377131" y="3930979"/>
              <a:ext cx="1024109"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35" name="TextBox 34">
            <a:extLst>
              <a:ext uri="{FF2B5EF4-FFF2-40B4-BE49-F238E27FC236}">
                <a16:creationId xmlns:a16="http://schemas.microsoft.com/office/drawing/2014/main" id="{13517F35-9E10-DF47-5D14-EFBFACF568B3}"/>
              </a:ext>
            </a:extLst>
          </p:cNvPr>
          <p:cNvSpPr txBox="1"/>
          <p:nvPr/>
        </p:nvSpPr>
        <p:spPr>
          <a:xfrm>
            <a:off x="980771" y="2256037"/>
            <a:ext cx="1008463" cy="138499"/>
          </a:xfrm>
          <a:prstGeom prst="rect">
            <a:avLst/>
          </a:prstGeom>
          <a:noFill/>
        </p:spPr>
        <p:txBody>
          <a:bodyPr wrap="square" lIns="0" tIns="0" rIns="0" bIns="0" rtlCol="0">
            <a:spAutoFit/>
          </a:bodyPr>
          <a:lstStyle/>
          <a:p>
            <a:r>
              <a:rPr lang="en-NZ" sz="900" b="1">
                <a:ea typeface="Open Sans" panose="020B0606030504020204" pitchFamily="34" charset="0"/>
                <a:cs typeface="Arial" panose="020B0604020202020204" pitchFamily="34" charset="0"/>
              </a:rPr>
              <a:t>Develop WSDP</a:t>
            </a:r>
          </a:p>
        </p:txBody>
      </p:sp>
      <p:sp>
        <p:nvSpPr>
          <p:cNvPr id="36" name="TextBox 35">
            <a:extLst>
              <a:ext uri="{FF2B5EF4-FFF2-40B4-BE49-F238E27FC236}">
                <a16:creationId xmlns:a16="http://schemas.microsoft.com/office/drawing/2014/main" id="{57EAE5AD-70E8-61D9-6BB1-6F0A0CE0E95D}"/>
              </a:ext>
            </a:extLst>
          </p:cNvPr>
          <p:cNvSpPr txBox="1"/>
          <p:nvPr/>
        </p:nvSpPr>
        <p:spPr>
          <a:xfrm>
            <a:off x="1012177" y="2515088"/>
            <a:ext cx="1008000" cy="1231106"/>
          </a:xfrm>
          <a:prstGeom prst="rect">
            <a:avLst/>
          </a:prstGeom>
          <a:noFill/>
        </p:spPr>
        <p:txBody>
          <a:bodyPr wrap="square" lIns="0" tIns="0" rIns="0" bIns="0" rtlCol="0">
            <a:spAutoFit/>
          </a:bodyPr>
          <a:lstStyle/>
          <a:p>
            <a:r>
              <a:rPr lang="en-NZ" sz="800">
                <a:ea typeface="Open Sans" panose="020B0606030504020204" pitchFamily="34" charset="0"/>
                <a:cs typeface="Arial" panose="020B0604020202020204" pitchFamily="34" charset="0"/>
              </a:rPr>
              <a:t>Decision on whether Council develops a stand-alone WSDP in parallel to a joint process.</a:t>
            </a:r>
          </a:p>
          <a:p>
            <a:endParaRPr lang="en-NZ" sz="800">
              <a:ea typeface="Open Sans" panose="020B0606030504020204" pitchFamily="34" charset="0"/>
              <a:cs typeface="Arial" panose="020B0604020202020204" pitchFamily="34" charset="0"/>
            </a:endParaRPr>
          </a:p>
          <a:p>
            <a:r>
              <a:rPr lang="en-NZ" sz="800">
                <a:ea typeface="Open Sans" panose="020B0606030504020204" pitchFamily="34" charset="0"/>
                <a:cs typeface="Arial" panose="020B0604020202020204" pitchFamily="34" charset="0"/>
              </a:rPr>
              <a:t>Develop WSDP on basis of guidance and templates issued by DIA.</a:t>
            </a:r>
          </a:p>
        </p:txBody>
      </p:sp>
      <p:sp>
        <p:nvSpPr>
          <p:cNvPr id="39" name="TextBox 38">
            <a:extLst>
              <a:ext uri="{FF2B5EF4-FFF2-40B4-BE49-F238E27FC236}">
                <a16:creationId xmlns:a16="http://schemas.microsoft.com/office/drawing/2014/main" id="{DC10F118-1BFC-D3CA-2C4D-820D201E9865}"/>
              </a:ext>
            </a:extLst>
          </p:cNvPr>
          <p:cNvSpPr txBox="1"/>
          <p:nvPr/>
        </p:nvSpPr>
        <p:spPr>
          <a:xfrm>
            <a:off x="3415728" y="2523948"/>
            <a:ext cx="934747" cy="276999"/>
          </a:xfrm>
          <a:prstGeom prst="rect">
            <a:avLst/>
          </a:prstGeom>
          <a:noFill/>
        </p:spPr>
        <p:txBody>
          <a:bodyPr wrap="square" lIns="0" tIns="0" rIns="0" bIns="0" rtlCol="0">
            <a:spAutoFit/>
          </a:bodyPr>
          <a:lstStyle/>
          <a:p>
            <a:r>
              <a:rPr lang="en-NZ" sz="900" b="1">
                <a:ea typeface="Open Sans" panose="020B0606030504020204" pitchFamily="34" charset="0"/>
                <a:cs typeface="Arial" panose="020B0604020202020204" pitchFamily="34" charset="0"/>
              </a:rPr>
              <a:t>Public consultation</a:t>
            </a:r>
          </a:p>
        </p:txBody>
      </p:sp>
      <p:sp>
        <p:nvSpPr>
          <p:cNvPr id="40" name="TextBox 39">
            <a:extLst>
              <a:ext uri="{FF2B5EF4-FFF2-40B4-BE49-F238E27FC236}">
                <a16:creationId xmlns:a16="http://schemas.microsoft.com/office/drawing/2014/main" id="{40AE3066-A016-453D-279F-8438288E6E1B}"/>
              </a:ext>
            </a:extLst>
          </p:cNvPr>
          <p:cNvSpPr txBox="1"/>
          <p:nvPr/>
        </p:nvSpPr>
        <p:spPr>
          <a:xfrm>
            <a:off x="3415728" y="2990592"/>
            <a:ext cx="1008000" cy="369332"/>
          </a:xfrm>
          <a:prstGeom prst="rect">
            <a:avLst/>
          </a:prstGeom>
          <a:noFill/>
        </p:spPr>
        <p:txBody>
          <a:bodyPr wrap="square" lIns="0" tIns="0" rIns="0" bIns="0" rtlCol="0">
            <a:spAutoFit/>
          </a:bodyPr>
          <a:lstStyle/>
          <a:p>
            <a:r>
              <a:rPr lang="en-NZ" sz="800">
                <a:ea typeface="Open Sans" panose="020B0606030504020204" pitchFamily="34" charset="0"/>
                <a:cs typeface="Arial" panose="020B0604020202020204" pitchFamily="34" charset="0"/>
              </a:rPr>
              <a:t>Public consultation from 17 April to 17 May.</a:t>
            </a:r>
          </a:p>
          <a:p>
            <a:endParaRPr lang="en-NZ" sz="800">
              <a:ea typeface="Open Sans" panose="020B0606030504020204" pitchFamily="34" charset="0"/>
              <a:cs typeface="Arial" panose="020B0604020202020204" pitchFamily="34" charset="0"/>
            </a:endParaRPr>
          </a:p>
        </p:txBody>
      </p:sp>
      <p:sp>
        <p:nvSpPr>
          <p:cNvPr id="41" name="TextBox 40">
            <a:extLst>
              <a:ext uri="{FF2B5EF4-FFF2-40B4-BE49-F238E27FC236}">
                <a16:creationId xmlns:a16="http://schemas.microsoft.com/office/drawing/2014/main" id="{E860B484-C055-7C65-DD46-AA78050E62FF}"/>
              </a:ext>
            </a:extLst>
          </p:cNvPr>
          <p:cNvSpPr txBox="1"/>
          <p:nvPr/>
        </p:nvSpPr>
        <p:spPr>
          <a:xfrm>
            <a:off x="4656018" y="1915134"/>
            <a:ext cx="912871" cy="276999"/>
          </a:xfrm>
          <a:prstGeom prst="rect">
            <a:avLst/>
          </a:prstGeom>
          <a:noFill/>
        </p:spPr>
        <p:txBody>
          <a:bodyPr wrap="square" lIns="0" tIns="0" rIns="0" bIns="0" rtlCol="0">
            <a:spAutoFit/>
          </a:bodyPr>
          <a:lstStyle/>
          <a:p>
            <a:r>
              <a:rPr lang="en-NZ" sz="900" b="1">
                <a:ea typeface="Open Sans" panose="020B0606030504020204" pitchFamily="34" charset="0"/>
                <a:cs typeface="Arial" panose="020B0604020202020204" pitchFamily="34" charset="0"/>
              </a:rPr>
              <a:t>Post consultation</a:t>
            </a:r>
          </a:p>
        </p:txBody>
      </p:sp>
      <p:sp>
        <p:nvSpPr>
          <p:cNvPr id="42" name="TextBox 41">
            <a:extLst>
              <a:ext uri="{FF2B5EF4-FFF2-40B4-BE49-F238E27FC236}">
                <a16:creationId xmlns:a16="http://schemas.microsoft.com/office/drawing/2014/main" id="{64CDBAFE-95FE-25F3-2D41-13A672AC12DC}"/>
              </a:ext>
            </a:extLst>
          </p:cNvPr>
          <p:cNvSpPr txBox="1"/>
          <p:nvPr/>
        </p:nvSpPr>
        <p:spPr>
          <a:xfrm>
            <a:off x="4665120" y="2212289"/>
            <a:ext cx="962833" cy="1723549"/>
          </a:xfrm>
          <a:prstGeom prst="rect">
            <a:avLst/>
          </a:prstGeom>
          <a:noFill/>
        </p:spPr>
        <p:txBody>
          <a:bodyPr wrap="square" lIns="0" tIns="0" rIns="0" bIns="0" rtlCol="0">
            <a:spAutoFit/>
          </a:bodyPr>
          <a:lstStyle/>
          <a:p>
            <a:r>
              <a:rPr lang="en-NZ" sz="800">
                <a:ea typeface="Open Sans" panose="020B0606030504020204" pitchFamily="34" charset="0"/>
                <a:cs typeface="Arial" panose="020B0604020202020204" pitchFamily="34" charset="0"/>
              </a:rPr>
              <a:t>Council continues to develop WSDP following consultation.</a:t>
            </a:r>
          </a:p>
          <a:p>
            <a:r>
              <a:rPr lang="en-NZ" sz="800">
                <a:ea typeface="Open Sans" panose="020B0606030504020204" pitchFamily="34" charset="0"/>
                <a:cs typeface="Arial" panose="020B0604020202020204" pitchFamily="34" charset="0"/>
              </a:rPr>
              <a:t>Key dates:</a:t>
            </a:r>
          </a:p>
          <a:p>
            <a:pPr marL="171450" indent="-171450">
              <a:buFontTx/>
              <a:buChar char="-"/>
            </a:pPr>
            <a:r>
              <a:rPr lang="en-NZ" sz="800" b="1">
                <a:ea typeface="Open Sans" panose="020B0606030504020204" pitchFamily="34" charset="0"/>
                <a:cs typeface="Arial" panose="020B0604020202020204" pitchFamily="34" charset="0"/>
              </a:rPr>
              <a:t>Council workshop on 28 May to consider feedback from consultation</a:t>
            </a:r>
          </a:p>
          <a:p>
            <a:pPr marL="171450" indent="-171450">
              <a:buFontTx/>
              <a:buChar char="-"/>
            </a:pPr>
            <a:r>
              <a:rPr lang="en-NZ" sz="800" b="1">
                <a:ea typeface="Open Sans" panose="020B0606030504020204" pitchFamily="34" charset="0"/>
                <a:cs typeface="Arial" panose="020B0604020202020204" pitchFamily="34" charset="0"/>
              </a:rPr>
              <a:t>Council meeting on 26 June to agree the preferred option for water services deliver</a:t>
            </a:r>
            <a:r>
              <a:rPr lang="en-NZ" sz="800">
                <a:ea typeface="Open Sans" panose="020B0606030504020204" pitchFamily="34" charset="0"/>
                <a:cs typeface="Arial" panose="020B0604020202020204" pitchFamily="34" charset="0"/>
              </a:rPr>
              <a:t> </a:t>
            </a:r>
          </a:p>
        </p:txBody>
      </p:sp>
      <p:sp>
        <p:nvSpPr>
          <p:cNvPr id="43" name="TextBox 42">
            <a:extLst>
              <a:ext uri="{FF2B5EF4-FFF2-40B4-BE49-F238E27FC236}">
                <a16:creationId xmlns:a16="http://schemas.microsoft.com/office/drawing/2014/main" id="{3B4E8E85-89C1-5FB9-F9DB-E3D13880C288}"/>
              </a:ext>
            </a:extLst>
          </p:cNvPr>
          <p:cNvSpPr txBox="1"/>
          <p:nvPr/>
        </p:nvSpPr>
        <p:spPr>
          <a:xfrm>
            <a:off x="7258516" y="2953759"/>
            <a:ext cx="1005291" cy="415498"/>
          </a:xfrm>
          <a:prstGeom prst="rect">
            <a:avLst/>
          </a:prstGeom>
          <a:noFill/>
        </p:spPr>
        <p:txBody>
          <a:bodyPr wrap="square" lIns="0" tIns="0" rIns="0" bIns="0" rtlCol="0">
            <a:spAutoFit/>
          </a:bodyPr>
          <a:lstStyle/>
          <a:p>
            <a:r>
              <a:rPr lang="en-NZ" sz="900" b="1">
                <a:ea typeface="Open Sans" panose="020B0606030504020204" pitchFamily="34" charset="0"/>
                <a:cs typeface="Arial" panose="020B0604020202020204" pitchFamily="34" charset="0"/>
              </a:rPr>
              <a:t>Water service Delivery Plans submitted</a:t>
            </a:r>
          </a:p>
        </p:txBody>
      </p:sp>
      <p:sp>
        <p:nvSpPr>
          <p:cNvPr id="44" name="TextBox 43">
            <a:extLst>
              <a:ext uri="{FF2B5EF4-FFF2-40B4-BE49-F238E27FC236}">
                <a16:creationId xmlns:a16="http://schemas.microsoft.com/office/drawing/2014/main" id="{0130EB83-27AD-6E61-CF92-7DC964E3FF84}"/>
              </a:ext>
            </a:extLst>
          </p:cNvPr>
          <p:cNvSpPr txBox="1"/>
          <p:nvPr/>
        </p:nvSpPr>
        <p:spPr>
          <a:xfrm>
            <a:off x="7258516" y="3466965"/>
            <a:ext cx="1008000" cy="615553"/>
          </a:xfrm>
          <a:prstGeom prst="rect">
            <a:avLst/>
          </a:prstGeom>
          <a:noFill/>
        </p:spPr>
        <p:txBody>
          <a:bodyPr wrap="square" lIns="0" tIns="0" rIns="0" bIns="0" rtlCol="0">
            <a:spAutoFit/>
          </a:bodyPr>
          <a:lstStyle/>
          <a:p>
            <a:r>
              <a:rPr lang="en-NZ" sz="800">
                <a:ea typeface="Open Sans" panose="020B0606030504020204" pitchFamily="34" charset="0"/>
                <a:cs typeface="Arial" panose="020B0604020202020204" pitchFamily="34" charset="0"/>
              </a:rPr>
              <a:t>Council takes decision on future delivery model (stand-alone or joint).</a:t>
            </a:r>
          </a:p>
        </p:txBody>
      </p:sp>
      <p:sp>
        <p:nvSpPr>
          <p:cNvPr id="45" name="TextBox 44">
            <a:extLst>
              <a:ext uri="{FF2B5EF4-FFF2-40B4-BE49-F238E27FC236}">
                <a16:creationId xmlns:a16="http://schemas.microsoft.com/office/drawing/2014/main" id="{081BBA22-B066-2A87-352C-8A4EEBC28D77}"/>
              </a:ext>
            </a:extLst>
          </p:cNvPr>
          <p:cNvSpPr txBox="1"/>
          <p:nvPr/>
        </p:nvSpPr>
        <p:spPr>
          <a:xfrm>
            <a:off x="5902902" y="1979038"/>
            <a:ext cx="938571" cy="276999"/>
          </a:xfrm>
          <a:prstGeom prst="rect">
            <a:avLst/>
          </a:prstGeom>
          <a:noFill/>
        </p:spPr>
        <p:txBody>
          <a:bodyPr wrap="square" lIns="0" tIns="0" rIns="0" bIns="0" rtlCol="0">
            <a:spAutoFit/>
          </a:bodyPr>
          <a:lstStyle/>
          <a:p>
            <a:r>
              <a:rPr lang="en-NZ" sz="900" b="1">
                <a:ea typeface="Open Sans" panose="020B0606030504020204" pitchFamily="34" charset="0"/>
                <a:cs typeface="Arial" panose="020B0604020202020204" pitchFamily="34" charset="0"/>
              </a:rPr>
              <a:t>Legislation enacted</a:t>
            </a:r>
          </a:p>
        </p:txBody>
      </p:sp>
      <p:sp>
        <p:nvSpPr>
          <p:cNvPr id="46" name="TextBox 45">
            <a:extLst>
              <a:ext uri="{FF2B5EF4-FFF2-40B4-BE49-F238E27FC236}">
                <a16:creationId xmlns:a16="http://schemas.microsoft.com/office/drawing/2014/main" id="{416DE2C7-E85E-4DFD-FFBE-5D497523A396}"/>
              </a:ext>
            </a:extLst>
          </p:cNvPr>
          <p:cNvSpPr txBox="1"/>
          <p:nvPr/>
        </p:nvSpPr>
        <p:spPr>
          <a:xfrm>
            <a:off x="5902902" y="2331035"/>
            <a:ext cx="1008000" cy="1390568"/>
          </a:xfrm>
          <a:prstGeom prst="rect">
            <a:avLst/>
          </a:prstGeom>
          <a:noFill/>
        </p:spPr>
        <p:txBody>
          <a:bodyPr wrap="square" lIns="0" tIns="0" rIns="0" bIns="0" rtlCol="0">
            <a:spAutoFit/>
          </a:bodyPr>
          <a:lstStyle/>
          <a:p>
            <a:r>
              <a:rPr lang="en-NZ" sz="800">
                <a:ea typeface="Open Sans" panose="020B0606030504020204" pitchFamily="34" charset="0"/>
                <a:cs typeface="Arial" panose="020B0604020202020204" pitchFamily="34" charset="0"/>
              </a:rPr>
              <a:t>Legislation for new water services delivery system comes into force, including new economic regulatory regime and changes to drinking water, wastewater and stormwater regulatory approach.</a:t>
            </a:r>
          </a:p>
        </p:txBody>
      </p:sp>
      <p:sp>
        <p:nvSpPr>
          <p:cNvPr id="47" name="TextBox 46">
            <a:extLst>
              <a:ext uri="{FF2B5EF4-FFF2-40B4-BE49-F238E27FC236}">
                <a16:creationId xmlns:a16="http://schemas.microsoft.com/office/drawing/2014/main" id="{6EF93E5F-1069-D666-2880-24D5DCDD9269}"/>
              </a:ext>
            </a:extLst>
          </p:cNvPr>
          <p:cNvSpPr txBox="1"/>
          <p:nvPr/>
        </p:nvSpPr>
        <p:spPr>
          <a:xfrm>
            <a:off x="8110909" y="5174309"/>
            <a:ext cx="1117091" cy="230832"/>
          </a:xfrm>
          <a:prstGeom prst="rect">
            <a:avLst/>
          </a:prstGeom>
        </p:spPr>
        <p:txBody>
          <a:bodyPr vert="horz" wrap="square" lIns="0" tIns="0" rIns="0" bIns="0" rtlCol="0" anchor="ctr">
            <a:sp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800" b="0" cap="none" spc="0" baseline="0">
                <a:solidFill>
                  <a:srgbClr val="000000"/>
                </a:solidFill>
                <a:latin typeface="Cera Pro" panose="00000500000000000000" pitchFamily="2" charset="0"/>
              </a:rPr>
              <a:t>Local government elections.</a:t>
            </a:r>
          </a:p>
        </p:txBody>
      </p:sp>
      <p:sp>
        <p:nvSpPr>
          <p:cNvPr id="48" name="Rectangle 47">
            <a:extLst>
              <a:ext uri="{FF2B5EF4-FFF2-40B4-BE49-F238E27FC236}">
                <a16:creationId xmlns:a16="http://schemas.microsoft.com/office/drawing/2014/main" id="{8564760F-AB95-0E34-183F-F66C7C8A4D7D}"/>
              </a:ext>
            </a:extLst>
          </p:cNvPr>
          <p:cNvSpPr/>
          <p:nvPr/>
        </p:nvSpPr>
        <p:spPr>
          <a:xfrm>
            <a:off x="8110908" y="4759791"/>
            <a:ext cx="1052091" cy="249299"/>
          </a:xfrm>
          <a:prstGeom prst="rect">
            <a:avLst/>
          </a:prstGeom>
        </p:spPr>
        <p:txBody>
          <a:bodyPr wrap="square" lIns="0" tIns="45720" rIns="0" bIns="45720" anchor="ctr">
            <a:spAutoFit/>
          </a:bodyPr>
          <a:lstStyle/>
          <a:p>
            <a:pPr>
              <a:lnSpc>
                <a:spcPct val="85000"/>
              </a:lnSpc>
            </a:pPr>
            <a:r>
              <a:rPr lang="en-NZ" sz="1200" b="1">
                <a:solidFill>
                  <a:schemeClr val="accent5"/>
                </a:solidFill>
                <a:ea typeface="Open Sans"/>
                <a:cs typeface="Open Sans"/>
              </a:rPr>
              <a:t>Late 2025</a:t>
            </a:r>
            <a:endParaRPr lang="en-NZ" sz="1200" b="1">
              <a:solidFill>
                <a:schemeClr val="accent5"/>
              </a:solidFill>
              <a:ea typeface="Open Sans" panose="020B0606030504020204" pitchFamily="34" charset="0"/>
              <a:cs typeface="Open Sans" panose="020B0606030504020204" pitchFamily="34" charset="0"/>
            </a:endParaRPr>
          </a:p>
        </p:txBody>
      </p:sp>
      <p:cxnSp>
        <p:nvCxnSpPr>
          <p:cNvPr id="49" name="Straight Connector 48">
            <a:extLst>
              <a:ext uri="{FF2B5EF4-FFF2-40B4-BE49-F238E27FC236}">
                <a16:creationId xmlns:a16="http://schemas.microsoft.com/office/drawing/2014/main" id="{BFD734D3-AA00-A596-7EB5-39CF3C1919FF}"/>
              </a:ext>
            </a:extLst>
          </p:cNvPr>
          <p:cNvCxnSpPr>
            <a:cxnSpLocks/>
          </p:cNvCxnSpPr>
          <p:nvPr/>
        </p:nvCxnSpPr>
        <p:spPr>
          <a:xfrm>
            <a:off x="9228000" y="4431009"/>
            <a:ext cx="0" cy="60612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BA9456C-3252-8095-B4D5-966EE53460D3}"/>
              </a:ext>
            </a:extLst>
          </p:cNvPr>
          <p:cNvCxnSpPr>
            <a:cxnSpLocks/>
          </p:cNvCxnSpPr>
          <p:nvPr/>
        </p:nvCxnSpPr>
        <p:spPr>
          <a:xfrm>
            <a:off x="8110909" y="5037137"/>
            <a:ext cx="1120867"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51" name="Oval 50">
            <a:extLst>
              <a:ext uri="{FF2B5EF4-FFF2-40B4-BE49-F238E27FC236}">
                <a16:creationId xmlns:a16="http://schemas.microsoft.com/office/drawing/2014/main" id="{3448FD7D-FF55-EA7F-8DD6-26BF6E7373D0}"/>
              </a:ext>
            </a:extLst>
          </p:cNvPr>
          <p:cNvSpPr/>
          <p:nvPr/>
        </p:nvSpPr>
        <p:spPr>
          <a:xfrm>
            <a:off x="9183000" y="4370304"/>
            <a:ext cx="90000" cy="89154"/>
          </a:xfrm>
          <a:prstGeom prst="ellipse">
            <a:avLst/>
          </a:prstGeom>
          <a:solidFill>
            <a:schemeClr val="bg1"/>
          </a:solidFill>
          <a:ln w="12700">
            <a:solidFill>
              <a:srgbClr val="A6154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sp>
        <p:nvSpPr>
          <p:cNvPr id="52" name="Rectangle 51">
            <a:extLst>
              <a:ext uri="{FF2B5EF4-FFF2-40B4-BE49-F238E27FC236}">
                <a16:creationId xmlns:a16="http://schemas.microsoft.com/office/drawing/2014/main" id="{78825D2A-A277-F805-1D45-671B691D916B}"/>
              </a:ext>
            </a:extLst>
          </p:cNvPr>
          <p:cNvSpPr/>
          <p:nvPr/>
        </p:nvSpPr>
        <p:spPr>
          <a:xfrm>
            <a:off x="6685723" y="4559488"/>
            <a:ext cx="1596895" cy="4571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1B988B93-AB7E-5710-E973-05BF5447649F}"/>
              </a:ext>
            </a:extLst>
          </p:cNvPr>
          <p:cNvSpPr txBox="1"/>
          <p:nvPr/>
        </p:nvSpPr>
        <p:spPr>
          <a:xfrm>
            <a:off x="6707571" y="4647529"/>
            <a:ext cx="1117091" cy="115416"/>
          </a:xfrm>
          <a:prstGeom prst="rect">
            <a:avLst/>
          </a:prstGeom>
        </p:spPr>
        <p:txBody>
          <a:bodyPr vert="horz" wrap="square" lIns="0" tIns="0" rIns="0" bIns="0" rtlCol="0" anchor="ctr">
            <a:sp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800">
                <a:solidFill>
                  <a:srgbClr val="000000"/>
                </a:solidFill>
                <a:latin typeface="Cera Pro" panose="00000500000000000000" pitchFamily="2" charset="0"/>
              </a:rPr>
              <a:t>I</a:t>
            </a:r>
            <a:r>
              <a:rPr lang="en-NZ" sz="800" b="0" cap="none" spc="0" baseline="0">
                <a:solidFill>
                  <a:srgbClr val="000000"/>
                </a:solidFill>
                <a:latin typeface="Cera Pro" panose="00000500000000000000" pitchFamily="2" charset="0"/>
              </a:rPr>
              <a:t>nterregnum</a:t>
            </a:r>
          </a:p>
        </p:txBody>
      </p:sp>
      <p:sp>
        <p:nvSpPr>
          <p:cNvPr id="5" name="TextBox 4">
            <a:extLst>
              <a:ext uri="{FF2B5EF4-FFF2-40B4-BE49-F238E27FC236}">
                <a16:creationId xmlns:a16="http://schemas.microsoft.com/office/drawing/2014/main" id="{7F766D08-E15A-C2EC-4FF5-1822401742EC}"/>
              </a:ext>
            </a:extLst>
          </p:cNvPr>
          <p:cNvSpPr txBox="1"/>
          <p:nvPr/>
        </p:nvSpPr>
        <p:spPr>
          <a:xfrm>
            <a:off x="2504884" y="5090484"/>
            <a:ext cx="1117091" cy="692497"/>
          </a:xfrm>
          <a:prstGeom prst="rect">
            <a:avLst/>
          </a:prstGeom>
        </p:spPr>
        <p:txBody>
          <a:bodyPr vert="horz" wrap="square" lIns="0" tIns="0" rIns="0" bIns="0" rtlCol="0" anchor="ctr">
            <a:spAutoFit/>
          </a:bodyPr>
          <a:lstStyle/>
          <a:p>
            <a:pPr marR="0" indent="0" fontAlgn="auto">
              <a:lnSpc>
                <a:spcPts val="850"/>
              </a:lnSpc>
              <a:spcBef>
                <a:spcPts val="0"/>
              </a:spcBef>
              <a:spcAft>
                <a:spcPts val="0"/>
              </a:spcAft>
              <a:buClr>
                <a:schemeClr val="accent1"/>
              </a:buClr>
              <a:buSzTx/>
              <a:buFont typeface="Wingdings 2" pitchFamily="18" charset="2"/>
              <a:buNone/>
              <a:tabLst/>
            </a:pPr>
            <a:r>
              <a:rPr lang="en-NZ" sz="800" b="0" cap="none" spc="0" baseline="0">
                <a:solidFill>
                  <a:srgbClr val="000000"/>
                </a:solidFill>
                <a:latin typeface="Cera Pro" panose="00000500000000000000" pitchFamily="2" charset="0"/>
              </a:rPr>
              <a:t>Council considers final </a:t>
            </a:r>
            <a:r>
              <a:rPr lang="en-NZ" sz="800">
                <a:ea typeface="Open Sans" panose="020B0606030504020204" pitchFamily="34" charset="0"/>
                <a:cs typeface="Arial" panose="020B0604020202020204" pitchFamily="34" charset="0"/>
              </a:rPr>
              <a:t>options assessment report</a:t>
            </a:r>
          </a:p>
          <a:p>
            <a:pPr marR="0" indent="0" fontAlgn="auto">
              <a:lnSpc>
                <a:spcPts val="850"/>
              </a:lnSpc>
              <a:spcBef>
                <a:spcPts val="0"/>
              </a:spcBef>
              <a:spcAft>
                <a:spcPts val="0"/>
              </a:spcAft>
              <a:buClr>
                <a:schemeClr val="accent1"/>
              </a:buClr>
              <a:buSzTx/>
              <a:buFont typeface="Wingdings 2" pitchFamily="18" charset="2"/>
              <a:buNone/>
              <a:tabLst/>
            </a:pPr>
            <a:endParaRPr lang="en-NZ" sz="800">
              <a:ea typeface="Open Sans" panose="020B0606030504020204" pitchFamily="34" charset="0"/>
              <a:cs typeface="Arial" panose="020B0604020202020204" pitchFamily="34" charset="0"/>
            </a:endParaRPr>
          </a:p>
          <a:p>
            <a:pPr marR="0" indent="0" fontAlgn="auto">
              <a:lnSpc>
                <a:spcPts val="850"/>
              </a:lnSpc>
              <a:spcBef>
                <a:spcPts val="0"/>
              </a:spcBef>
              <a:spcAft>
                <a:spcPts val="0"/>
              </a:spcAft>
              <a:buClr>
                <a:schemeClr val="accent1"/>
              </a:buClr>
              <a:buSzTx/>
              <a:buFont typeface="Wingdings 2" pitchFamily="18" charset="2"/>
              <a:buNone/>
              <a:tabLst/>
            </a:pPr>
            <a:r>
              <a:rPr lang="en-NZ" sz="800">
                <a:ea typeface="Open Sans" panose="020B0606030504020204" pitchFamily="34" charset="0"/>
                <a:cs typeface="Arial" panose="020B0604020202020204" pitchFamily="34" charset="0"/>
              </a:rPr>
              <a:t>Consultation document approved </a:t>
            </a:r>
            <a:r>
              <a:rPr lang="en-NZ" sz="800">
                <a:solidFill>
                  <a:srgbClr val="000000"/>
                </a:solidFill>
                <a:latin typeface="Cera Pro" panose="00000500000000000000" pitchFamily="2" charset="0"/>
              </a:rPr>
              <a:t>for release</a:t>
            </a:r>
            <a:endParaRPr lang="en-NZ" sz="800" b="0" cap="none" spc="0" baseline="0">
              <a:solidFill>
                <a:srgbClr val="000000"/>
              </a:solidFill>
              <a:latin typeface="Cera Pro" panose="00000500000000000000" pitchFamily="2" charset="0"/>
            </a:endParaRPr>
          </a:p>
        </p:txBody>
      </p:sp>
      <p:sp>
        <p:nvSpPr>
          <p:cNvPr id="11" name="Rectangle 10">
            <a:extLst>
              <a:ext uri="{FF2B5EF4-FFF2-40B4-BE49-F238E27FC236}">
                <a16:creationId xmlns:a16="http://schemas.microsoft.com/office/drawing/2014/main" id="{6BC26288-6B53-E0A3-542E-2B07D9605CC1}"/>
              </a:ext>
            </a:extLst>
          </p:cNvPr>
          <p:cNvSpPr/>
          <p:nvPr/>
        </p:nvSpPr>
        <p:spPr>
          <a:xfrm>
            <a:off x="2505164" y="4731744"/>
            <a:ext cx="1052091" cy="249299"/>
          </a:xfrm>
          <a:prstGeom prst="rect">
            <a:avLst/>
          </a:prstGeom>
        </p:spPr>
        <p:txBody>
          <a:bodyPr wrap="square" lIns="0" tIns="45720" rIns="0" bIns="45720" anchor="ctr">
            <a:spAutoFit/>
          </a:bodyPr>
          <a:lstStyle/>
          <a:p>
            <a:pPr>
              <a:lnSpc>
                <a:spcPct val="85000"/>
              </a:lnSpc>
            </a:pPr>
            <a:r>
              <a:rPr lang="en-NZ" sz="1200" b="1">
                <a:solidFill>
                  <a:schemeClr val="accent5"/>
                </a:solidFill>
                <a:ea typeface="Open Sans"/>
                <a:cs typeface="Open Sans"/>
              </a:rPr>
              <a:t>10 April 2025</a:t>
            </a:r>
            <a:endParaRPr lang="en-NZ" sz="1200" b="1">
              <a:solidFill>
                <a:schemeClr val="accent5"/>
              </a:solidFill>
              <a:ea typeface="Open Sans" panose="020B0606030504020204" pitchFamily="34" charset="0"/>
              <a:cs typeface="Open Sans" panose="020B0606030504020204" pitchFamily="34" charset="0"/>
            </a:endParaRPr>
          </a:p>
        </p:txBody>
      </p:sp>
      <p:cxnSp>
        <p:nvCxnSpPr>
          <p:cNvPr id="12" name="Straight Connector 11">
            <a:extLst>
              <a:ext uri="{FF2B5EF4-FFF2-40B4-BE49-F238E27FC236}">
                <a16:creationId xmlns:a16="http://schemas.microsoft.com/office/drawing/2014/main" id="{BC1C2442-32B3-B159-5E2F-1CE58945A73D}"/>
              </a:ext>
            </a:extLst>
          </p:cNvPr>
          <p:cNvCxnSpPr>
            <a:cxnSpLocks/>
          </p:cNvCxnSpPr>
          <p:nvPr/>
        </p:nvCxnSpPr>
        <p:spPr>
          <a:xfrm>
            <a:off x="3622256" y="4402962"/>
            <a:ext cx="0" cy="60612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EA2A7E4-3B4F-9039-3C8B-CBF67AAA5094}"/>
              </a:ext>
            </a:extLst>
          </p:cNvPr>
          <p:cNvCxnSpPr>
            <a:cxnSpLocks/>
          </p:cNvCxnSpPr>
          <p:nvPr/>
        </p:nvCxnSpPr>
        <p:spPr>
          <a:xfrm>
            <a:off x="2505165" y="5009090"/>
            <a:ext cx="1120867"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38EAE458-E2BD-675A-20BE-471DD479AFC0}"/>
              </a:ext>
            </a:extLst>
          </p:cNvPr>
          <p:cNvSpPr/>
          <p:nvPr/>
        </p:nvSpPr>
        <p:spPr>
          <a:xfrm>
            <a:off x="3583985" y="4368168"/>
            <a:ext cx="90000" cy="89154"/>
          </a:xfrm>
          <a:prstGeom prst="ellipse">
            <a:avLst/>
          </a:prstGeom>
          <a:solidFill>
            <a:schemeClr val="bg1"/>
          </a:solidFill>
          <a:ln w="12700">
            <a:solidFill>
              <a:srgbClr val="A6154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sp>
        <p:nvSpPr>
          <p:cNvPr id="37" name="Rectangle 36">
            <a:extLst>
              <a:ext uri="{FF2B5EF4-FFF2-40B4-BE49-F238E27FC236}">
                <a16:creationId xmlns:a16="http://schemas.microsoft.com/office/drawing/2014/main" id="{6E45455C-A3FB-B4B3-F845-CEAE0672EACE}"/>
              </a:ext>
            </a:extLst>
          </p:cNvPr>
          <p:cNvSpPr/>
          <p:nvPr/>
        </p:nvSpPr>
        <p:spPr>
          <a:xfrm>
            <a:off x="2215425" y="2508689"/>
            <a:ext cx="1024109" cy="249299"/>
          </a:xfrm>
          <a:prstGeom prst="rect">
            <a:avLst/>
          </a:prstGeom>
        </p:spPr>
        <p:txBody>
          <a:bodyPr wrap="square" lIns="0" tIns="45720" rIns="0" bIns="45720" anchor="ctr">
            <a:spAutoFit/>
          </a:bodyPr>
          <a:lstStyle/>
          <a:p>
            <a:pPr>
              <a:lnSpc>
                <a:spcPct val="85000"/>
              </a:lnSpc>
            </a:pPr>
            <a:r>
              <a:rPr lang="en-NZ" sz="1200" b="1">
                <a:solidFill>
                  <a:schemeClr val="accent5"/>
                </a:solidFill>
                <a:ea typeface="Open Sans"/>
                <a:cs typeface="Open Sans"/>
              </a:rPr>
              <a:t>This meeting</a:t>
            </a:r>
            <a:endParaRPr lang="en-NZ" sz="1200" b="1">
              <a:solidFill>
                <a:schemeClr val="accent5"/>
              </a:solidFill>
              <a:ea typeface="Open Sans" panose="020B0606030504020204" pitchFamily="34" charset="0"/>
              <a:cs typeface="Open Sans" panose="020B0606030504020204" pitchFamily="34" charset="0"/>
            </a:endParaRPr>
          </a:p>
        </p:txBody>
      </p:sp>
      <p:grpSp>
        <p:nvGrpSpPr>
          <p:cNvPr id="38" name="Group 37">
            <a:extLst>
              <a:ext uri="{FF2B5EF4-FFF2-40B4-BE49-F238E27FC236}">
                <a16:creationId xmlns:a16="http://schemas.microsoft.com/office/drawing/2014/main" id="{F6D3F56D-339E-0D7A-A3DA-2CEB2D741134}"/>
              </a:ext>
            </a:extLst>
          </p:cNvPr>
          <p:cNvGrpSpPr/>
          <p:nvPr/>
        </p:nvGrpSpPr>
        <p:grpSpPr>
          <a:xfrm>
            <a:off x="2221649" y="2796785"/>
            <a:ext cx="1070953" cy="1632662"/>
            <a:chOff x="1377131" y="3930979"/>
            <a:chExt cx="1070953" cy="2176883"/>
          </a:xfrm>
        </p:grpSpPr>
        <p:cxnSp>
          <p:nvCxnSpPr>
            <p:cNvPr id="61" name="Straight Connector 60">
              <a:extLst>
                <a:ext uri="{FF2B5EF4-FFF2-40B4-BE49-F238E27FC236}">
                  <a16:creationId xmlns:a16="http://schemas.microsoft.com/office/drawing/2014/main" id="{6644DF24-574D-A53A-6030-53A8ED393B33}"/>
                </a:ext>
              </a:extLst>
            </p:cNvPr>
            <p:cNvCxnSpPr>
              <a:cxnSpLocks/>
            </p:cNvCxnSpPr>
            <p:nvPr/>
          </p:nvCxnSpPr>
          <p:spPr>
            <a:xfrm flipH="1">
              <a:off x="2395464" y="3948198"/>
              <a:ext cx="0" cy="2040792"/>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6241E276-5AED-FBE6-7052-1A341025120E}"/>
                </a:ext>
              </a:extLst>
            </p:cNvPr>
            <p:cNvSpPr/>
            <p:nvPr/>
          </p:nvSpPr>
          <p:spPr>
            <a:xfrm>
              <a:off x="2358084" y="5988990"/>
              <a:ext cx="90000" cy="118872"/>
            </a:xfrm>
            <a:prstGeom prst="ellipse">
              <a:avLst/>
            </a:prstGeom>
            <a:solidFill>
              <a:schemeClr val="bg1"/>
            </a:solid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cxnSp>
          <p:nvCxnSpPr>
            <p:cNvPr id="63" name="Straight Connector 62">
              <a:extLst>
                <a:ext uri="{FF2B5EF4-FFF2-40B4-BE49-F238E27FC236}">
                  <a16:creationId xmlns:a16="http://schemas.microsoft.com/office/drawing/2014/main" id="{1565A421-B6BE-D3D0-A77E-BD9169E06755}"/>
                </a:ext>
              </a:extLst>
            </p:cNvPr>
            <p:cNvCxnSpPr>
              <a:cxnSpLocks/>
            </p:cNvCxnSpPr>
            <p:nvPr/>
          </p:nvCxnSpPr>
          <p:spPr>
            <a:xfrm>
              <a:off x="1377131" y="3930979"/>
              <a:ext cx="1024109"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64" name="TextBox 63">
            <a:extLst>
              <a:ext uri="{FF2B5EF4-FFF2-40B4-BE49-F238E27FC236}">
                <a16:creationId xmlns:a16="http://schemas.microsoft.com/office/drawing/2014/main" id="{CDA12C35-B332-2FE4-1BCA-A1228E49DD77}"/>
              </a:ext>
            </a:extLst>
          </p:cNvPr>
          <p:cNvSpPr txBox="1"/>
          <p:nvPr/>
        </p:nvSpPr>
        <p:spPr>
          <a:xfrm>
            <a:off x="2215425" y="2923748"/>
            <a:ext cx="1005291" cy="138499"/>
          </a:xfrm>
          <a:prstGeom prst="rect">
            <a:avLst/>
          </a:prstGeom>
          <a:noFill/>
        </p:spPr>
        <p:txBody>
          <a:bodyPr wrap="square" lIns="0" tIns="0" rIns="0" bIns="0" rtlCol="0">
            <a:spAutoFit/>
          </a:bodyPr>
          <a:lstStyle/>
          <a:p>
            <a:r>
              <a:rPr lang="en-NZ" sz="900" b="1">
                <a:ea typeface="Open Sans" panose="020B0606030504020204" pitchFamily="34" charset="0"/>
                <a:cs typeface="Arial" panose="020B0604020202020204" pitchFamily="34" charset="0"/>
              </a:rPr>
              <a:t>Council workshop</a:t>
            </a:r>
          </a:p>
        </p:txBody>
      </p:sp>
      <p:sp>
        <p:nvSpPr>
          <p:cNvPr id="65" name="TextBox 64">
            <a:extLst>
              <a:ext uri="{FF2B5EF4-FFF2-40B4-BE49-F238E27FC236}">
                <a16:creationId xmlns:a16="http://schemas.microsoft.com/office/drawing/2014/main" id="{E5B40E6B-E1EC-85EE-FBF0-B58C1B1F3EAA}"/>
              </a:ext>
            </a:extLst>
          </p:cNvPr>
          <p:cNvSpPr txBox="1"/>
          <p:nvPr/>
        </p:nvSpPr>
        <p:spPr>
          <a:xfrm>
            <a:off x="2217332" y="3141695"/>
            <a:ext cx="866350" cy="738664"/>
          </a:xfrm>
          <a:prstGeom prst="rect">
            <a:avLst/>
          </a:prstGeom>
          <a:noFill/>
        </p:spPr>
        <p:txBody>
          <a:bodyPr wrap="square" lIns="0" tIns="0" rIns="0" bIns="0" rtlCol="0">
            <a:spAutoFit/>
          </a:bodyPr>
          <a:lstStyle/>
          <a:p>
            <a:r>
              <a:rPr lang="en-NZ" sz="800">
                <a:ea typeface="Open Sans" panose="020B0606030504020204" pitchFamily="34" charset="0"/>
                <a:cs typeface="Arial" panose="020B0604020202020204" pitchFamily="34" charset="0"/>
              </a:rPr>
              <a:t>Council workshop to understand options ahead of Council resolution and to indicate preferred option.</a:t>
            </a:r>
          </a:p>
        </p:txBody>
      </p:sp>
      <p:sp>
        <p:nvSpPr>
          <p:cNvPr id="66" name="Rectangle 65">
            <a:extLst>
              <a:ext uri="{FF2B5EF4-FFF2-40B4-BE49-F238E27FC236}">
                <a16:creationId xmlns:a16="http://schemas.microsoft.com/office/drawing/2014/main" id="{8E3CDD09-A1EB-E3CC-BF29-86D926FCA675}"/>
              </a:ext>
            </a:extLst>
          </p:cNvPr>
          <p:cNvSpPr/>
          <p:nvPr/>
        </p:nvSpPr>
        <p:spPr>
          <a:xfrm>
            <a:off x="2134506" y="2508689"/>
            <a:ext cx="1179457" cy="590858"/>
          </a:xfrm>
          <a:prstGeom prst="rect">
            <a:avLst/>
          </a:prstGeom>
          <a:solidFill>
            <a:schemeClr val="accent5">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3566677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Rounded Corners 31">
            <a:extLst>
              <a:ext uri="{FF2B5EF4-FFF2-40B4-BE49-F238E27FC236}">
                <a16:creationId xmlns:a16="http://schemas.microsoft.com/office/drawing/2014/main" id="{0D388ED6-DA28-A6EB-7E98-576D23816054}"/>
              </a:ext>
            </a:extLst>
          </p:cNvPr>
          <p:cNvSpPr/>
          <p:nvPr/>
        </p:nvSpPr>
        <p:spPr>
          <a:xfrm>
            <a:off x="3648624" y="2574661"/>
            <a:ext cx="2459735" cy="3669228"/>
          </a:xfrm>
          <a:prstGeom prst="roundRect">
            <a:avLst>
              <a:gd name="adj" fmla="val 2425"/>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white"/>
              </a:solidFill>
              <a:effectLst/>
              <a:uLnTx/>
              <a:uFillTx/>
              <a:latin typeface="Cera Pro"/>
              <a:ea typeface="+mn-ea"/>
              <a:cs typeface="+mn-cs"/>
            </a:endParaRPr>
          </a:p>
        </p:txBody>
      </p:sp>
      <p:sp>
        <p:nvSpPr>
          <p:cNvPr id="33" name="Rectangle: Rounded Corners 32">
            <a:extLst>
              <a:ext uri="{FF2B5EF4-FFF2-40B4-BE49-F238E27FC236}">
                <a16:creationId xmlns:a16="http://schemas.microsoft.com/office/drawing/2014/main" id="{938AB62D-DA21-4485-ABEF-AEB20F928E02}"/>
              </a:ext>
            </a:extLst>
          </p:cNvPr>
          <p:cNvSpPr/>
          <p:nvPr/>
        </p:nvSpPr>
        <p:spPr>
          <a:xfrm>
            <a:off x="6597733" y="2574660"/>
            <a:ext cx="2459735" cy="3669227"/>
          </a:xfrm>
          <a:prstGeom prst="roundRect">
            <a:avLst>
              <a:gd name="adj" fmla="val 2425"/>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white"/>
              </a:solidFill>
              <a:effectLst/>
              <a:uLnTx/>
              <a:uFillTx/>
              <a:latin typeface="Cera Pro"/>
              <a:ea typeface="+mn-ea"/>
              <a:cs typeface="+mn-cs"/>
            </a:endParaRPr>
          </a:p>
        </p:txBody>
      </p:sp>
      <p:sp>
        <p:nvSpPr>
          <p:cNvPr id="30" name="Rectangle: Rounded Corners 29">
            <a:extLst>
              <a:ext uri="{FF2B5EF4-FFF2-40B4-BE49-F238E27FC236}">
                <a16:creationId xmlns:a16="http://schemas.microsoft.com/office/drawing/2014/main" id="{F4F5957C-48F2-B5B5-BE61-D42991B9AB68}"/>
              </a:ext>
            </a:extLst>
          </p:cNvPr>
          <p:cNvSpPr/>
          <p:nvPr/>
        </p:nvSpPr>
        <p:spPr>
          <a:xfrm>
            <a:off x="727200" y="2574661"/>
            <a:ext cx="2459735" cy="3669226"/>
          </a:xfrm>
          <a:prstGeom prst="roundRect">
            <a:avLst>
              <a:gd name="adj" fmla="val 2425"/>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white"/>
              </a:solidFill>
              <a:effectLst/>
              <a:uLnTx/>
              <a:uFillTx/>
              <a:latin typeface="Cera Pro"/>
              <a:ea typeface="+mn-ea"/>
              <a:cs typeface="+mn-cs"/>
            </a:endParaRPr>
          </a:p>
        </p:txBody>
      </p:sp>
      <p:sp>
        <p:nvSpPr>
          <p:cNvPr id="2" name="Slide Number Placeholder 1">
            <a:extLst>
              <a:ext uri="{FF2B5EF4-FFF2-40B4-BE49-F238E27FC236}">
                <a16:creationId xmlns:a16="http://schemas.microsoft.com/office/drawing/2014/main" id="{EDCD02ED-16B8-2926-4FA0-493411097810}"/>
              </a:ext>
            </a:extLst>
          </p:cNvPr>
          <p:cNvSpPr>
            <a:spLocks noGrp="1"/>
          </p:cNvSpPr>
          <p:nvPr>
            <p:ph type="sldNum" sz="quarter" idx="4"/>
          </p:nvPr>
        </p:nvSpPr>
        <p:spPr>
          <a:xfrm>
            <a:off x="9362926" y="6506168"/>
            <a:ext cx="238028" cy="14400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AEC89D8-36C3-40BD-BBB3-9AD7F891C9FD}" type="slidenum">
              <a:rPr kumimoji="0" lang="en-NL" sz="800" b="1" i="0" u="none" strike="noStrike" kern="1200" cap="none" spc="0" normalizeH="0" baseline="0" noProof="0" smtClean="0">
                <a:ln>
                  <a:noFill/>
                </a:ln>
                <a:solidFill>
                  <a:prstClr val="black">
                    <a:tint val="75000"/>
                  </a:prstClr>
                </a:solidFill>
                <a:effectLst/>
                <a:uLnTx/>
                <a:uFillTx/>
                <a:latin typeface="Cera Pro"/>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a:t>
            </a:fld>
            <a:endParaRPr kumimoji="0" lang="en-NL" sz="800" b="1" i="0" u="none" strike="noStrike" kern="1200" cap="none" spc="0" normalizeH="0" baseline="0" noProof="0">
              <a:ln>
                <a:noFill/>
              </a:ln>
              <a:solidFill>
                <a:prstClr val="black">
                  <a:tint val="75000"/>
                </a:prstClr>
              </a:solidFill>
              <a:effectLst/>
              <a:uLnTx/>
              <a:uFillTx/>
              <a:latin typeface="Cera Pro"/>
              <a:ea typeface="+mn-ea"/>
              <a:cs typeface="+mn-cs"/>
            </a:endParaRPr>
          </a:p>
        </p:txBody>
      </p:sp>
      <p:sp>
        <p:nvSpPr>
          <p:cNvPr id="6" name="Title 5">
            <a:extLst>
              <a:ext uri="{FF2B5EF4-FFF2-40B4-BE49-F238E27FC236}">
                <a16:creationId xmlns:a16="http://schemas.microsoft.com/office/drawing/2014/main" id="{C55D5E7E-C97B-6217-BB48-CC0A04AA5784}"/>
              </a:ext>
            </a:extLst>
          </p:cNvPr>
          <p:cNvSpPr>
            <a:spLocks noGrp="1"/>
          </p:cNvSpPr>
          <p:nvPr>
            <p:ph type="title"/>
          </p:nvPr>
        </p:nvSpPr>
        <p:spPr>
          <a:xfrm>
            <a:off x="633000" y="212400"/>
            <a:ext cx="8640000" cy="1080000"/>
          </a:xfrm>
        </p:spPr>
        <p:txBody>
          <a:bodyPr/>
          <a:lstStyle/>
          <a:p>
            <a:r>
              <a:rPr lang="en-NZ" dirty="0"/>
              <a:t>Recap on WDC strategic context and challenges</a:t>
            </a:r>
          </a:p>
        </p:txBody>
      </p:sp>
      <p:sp>
        <p:nvSpPr>
          <p:cNvPr id="10" name="Title 3">
            <a:extLst>
              <a:ext uri="{FF2B5EF4-FFF2-40B4-BE49-F238E27FC236}">
                <a16:creationId xmlns:a16="http://schemas.microsoft.com/office/drawing/2014/main" id="{D64BEEE7-2A94-F437-C33A-AB3D5550BF77}"/>
              </a:ext>
            </a:extLst>
          </p:cNvPr>
          <p:cNvSpPr txBox="1">
            <a:spLocks/>
          </p:cNvSpPr>
          <p:nvPr/>
        </p:nvSpPr>
        <p:spPr>
          <a:xfrm>
            <a:off x="2414174" y="1324796"/>
            <a:ext cx="887413" cy="1240340"/>
          </a:xfrm>
          <a:prstGeom prst="rect">
            <a:avLst/>
          </a:prstGeom>
        </p:spPr>
        <p:txBody>
          <a:bodyPr vert="horz" wrap="square" lIns="0" tIns="0" rIns="0" bIns="0" rtlCol="0" anchor="ctr">
            <a:spAutoFit/>
          </a:bodyPr>
          <a:lstStyle>
            <a:lvl1pPr algn="l" defTabSz="914400" rtl="0" eaLnBrk="1" latinLnBrk="0" hangingPunct="1">
              <a:lnSpc>
                <a:spcPct val="90000"/>
              </a:lnSpc>
              <a:spcBef>
                <a:spcPct val="0"/>
              </a:spcBef>
              <a:buNone/>
              <a:defRPr sz="3600" b="1" i="0" kern="1200">
                <a:solidFill>
                  <a:srgbClr val="6D2A4A"/>
                </a:solidFill>
                <a:latin typeface="Cera PRO" panose="00000500000000000000" pitchFamily="2" charset="0"/>
                <a:ea typeface="+mj-ea"/>
                <a:cs typeface="+mj-cs"/>
              </a:defRPr>
            </a:lvl1pPr>
          </a:lstStyle>
          <a:p>
            <a:pPr marL="0" marR="0" lvl="0" indent="0" algn="ctr" defTabSz="914400" rtl="0" eaLnBrk="1" fontAlgn="auto" latinLnBrk="0" hangingPunct="1">
              <a:lnSpc>
                <a:spcPct val="105000"/>
              </a:lnSpc>
              <a:spcBef>
                <a:spcPct val="0"/>
              </a:spcBef>
              <a:spcAft>
                <a:spcPts val="0"/>
              </a:spcAft>
              <a:buClrTx/>
              <a:buSzTx/>
              <a:buFontTx/>
              <a:buNone/>
              <a:tabLst/>
              <a:defRPr/>
            </a:pPr>
            <a:r>
              <a:rPr kumimoji="0" lang="en-US" sz="8125" b="1" i="0" u="none" strike="noStrike" kern="1200" cap="none" spc="0" normalizeH="0" baseline="0" noProof="0" dirty="0">
                <a:ln w="6350">
                  <a:solidFill>
                    <a:srgbClr val="C97378"/>
                  </a:solidFill>
                </a:ln>
                <a:noFill/>
                <a:effectLst/>
                <a:uLnTx/>
                <a:uFillTx/>
                <a:latin typeface="Cera PRO" panose="00000500000000000000" pitchFamily="2" charset="0"/>
                <a:ea typeface="+mj-ea"/>
                <a:cs typeface="+mj-cs"/>
              </a:rPr>
              <a:t>1</a:t>
            </a:r>
            <a:endParaRPr kumimoji="0" lang="en-NZ" sz="8125" b="1" i="0" u="none" strike="noStrike" kern="1200" cap="none" spc="0" normalizeH="0" baseline="0" noProof="0" dirty="0">
              <a:ln w="6350">
                <a:solidFill>
                  <a:srgbClr val="C97378"/>
                </a:solidFill>
              </a:ln>
              <a:noFill/>
              <a:effectLst/>
              <a:uLnTx/>
              <a:uFillTx/>
              <a:latin typeface="Cera PRO" panose="00000500000000000000" pitchFamily="2" charset="0"/>
              <a:ea typeface="+mj-ea"/>
              <a:cs typeface="+mj-cs"/>
            </a:endParaRPr>
          </a:p>
        </p:txBody>
      </p:sp>
      <p:sp>
        <p:nvSpPr>
          <p:cNvPr id="11" name="Title 3">
            <a:extLst>
              <a:ext uri="{FF2B5EF4-FFF2-40B4-BE49-F238E27FC236}">
                <a16:creationId xmlns:a16="http://schemas.microsoft.com/office/drawing/2014/main" id="{CFF2E5C4-9EFE-C64B-399C-F3E6D0319421}"/>
              </a:ext>
            </a:extLst>
          </p:cNvPr>
          <p:cNvSpPr txBox="1">
            <a:spLocks/>
          </p:cNvSpPr>
          <p:nvPr/>
        </p:nvSpPr>
        <p:spPr>
          <a:xfrm>
            <a:off x="5248631" y="1324796"/>
            <a:ext cx="887413" cy="1240340"/>
          </a:xfrm>
          <a:prstGeom prst="rect">
            <a:avLst/>
          </a:prstGeom>
        </p:spPr>
        <p:txBody>
          <a:bodyPr vert="horz" wrap="square" lIns="0" tIns="0" rIns="0" bIns="0" rtlCol="0" anchor="ctr">
            <a:spAutoFit/>
          </a:bodyPr>
          <a:lstStyle>
            <a:lvl1pPr algn="l" defTabSz="914400" rtl="0" eaLnBrk="1" latinLnBrk="0" hangingPunct="1">
              <a:lnSpc>
                <a:spcPct val="90000"/>
              </a:lnSpc>
              <a:spcBef>
                <a:spcPct val="0"/>
              </a:spcBef>
              <a:buNone/>
              <a:defRPr sz="3600" b="1" i="0" kern="1200">
                <a:solidFill>
                  <a:srgbClr val="6D2A4A"/>
                </a:solidFill>
                <a:latin typeface="Cera PRO" panose="00000500000000000000" pitchFamily="2" charset="0"/>
                <a:ea typeface="+mj-ea"/>
                <a:cs typeface="+mj-cs"/>
              </a:defRPr>
            </a:lvl1pPr>
          </a:lstStyle>
          <a:p>
            <a:pPr marL="0" marR="0" lvl="0" indent="0" algn="ctr" defTabSz="914400" rtl="0" eaLnBrk="1" fontAlgn="auto" latinLnBrk="0" hangingPunct="1">
              <a:lnSpc>
                <a:spcPct val="105000"/>
              </a:lnSpc>
              <a:spcBef>
                <a:spcPct val="0"/>
              </a:spcBef>
              <a:spcAft>
                <a:spcPts val="0"/>
              </a:spcAft>
              <a:buClrTx/>
              <a:buSzTx/>
              <a:buFontTx/>
              <a:buNone/>
              <a:tabLst/>
              <a:defRPr/>
            </a:pPr>
            <a:r>
              <a:rPr kumimoji="0" lang="en-US" sz="8125" b="1" i="0" u="none" strike="noStrike" kern="1200" cap="none" spc="0" normalizeH="0" baseline="0" noProof="0" dirty="0">
                <a:ln w="6350">
                  <a:solidFill>
                    <a:srgbClr val="C97378"/>
                  </a:solidFill>
                </a:ln>
                <a:noFill/>
                <a:effectLst/>
                <a:uLnTx/>
                <a:uFillTx/>
                <a:latin typeface="Cera PRO" panose="00000500000000000000" pitchFamily="2" charset="0"/>
                <a:ea typeface="+mj-ea"/>
                <a:cs typeface="+mj-cs"/>
              </a:rPr>
              <a:t>2</a:t>
            </a:r>
            <a:endParaRPr kumimoji="0" lang="en-NZ" sz="8125" b="1" i="0" u="none" strike="noStrike" kern="1200" cap="none" spc="0" normalizeH="0" baseline="0" noProof="0" dirty="0">
              <a:ln w="6350">
                <a:solidFill>
                  <a:srgbClr val="C97378"/>
                </a:solidFill>
              </a:ln>
              <a:noFill/>
              <a:effectLst/>
              <a:uLnTx/>
              <a:uFillTx/>
              <a:latin typeface="Cera PRO" panose="00000500000000000000" pitchFamily="2" charset="0"/>
              <a:ea typeface="+mj-ea"/>
              <a:cs typeface="+mj-cs"/>
            </a:endParaRPr>
          </a:p>
        </p:txBody>
      </p:sp>
      <p:sp>
        <p:nvSpPr>
          <p:cNvPr id="12" name="Title 3">
            <a:extLst>
              <a:ext uri="{FF2B5EF4-FFF2-40B4-BE49-F238E27FC236}">
                <a16:creationId xmlns:a16="http://schemas.microsoft.com/office/drawing/2014/main" id="{627E7CA3-9371-E880-AB3B-3D07C0ACE2D9}"/>
              </a:ext>
            </a:extLst>
          </p:cNvPr>
          <p:cNvSpPr txBox="1">
            <a:spLocks/>
          </p:cNvSpPr>
          <p:nvPr/>
        </p:nvSpPr>
        <p:spPr>
          <a:xfrm>
            <a:off x="8168443" y="1324796"/>
            <a:ext cx="887413" cy="1240340"/>
          </a:xfrm>
          <a:prstGeom prst="rect">
            <a:avLst/>
          </a:prstGeom>
        </p:spPr>
        <p:txBody>
          <a:bodyPr vert="horz" wrap="square" lIns="0" tIns="0" rIns="0" bIns="0" rtlCol="0" anchor="ctr">
            <a:spAutoFit/>
          </a:bodyPr>
          <a:lstStyle>
            <a:lvl1pPr algn="l" defTabSz="914400" rtl="0" eaLnBrk="1" latinLnBrk="0" hangingPunct="1">
              <a:lnSpc>
                <a:spcPct val="90000"/>
              </a:lnSpc>
              <a:spcBef>
                <a:spcPct val="0"/>
              </a:spcBef>
              <a:buNone/>
              <a:defRPr sz="3600" b="1" i="0" kern="1200">
                <a:solidFill>
                  <a:srgbClr val="6D2A4A"/>
                </a:solidFill>
                <a:latin typeface="Cera PRO" panose="00000500000000000000" pitchFamily="2" charset="0"/>
                <a:ea typeface="+mj-ea"/>
                <a:cs typeface="+mj-cs"/>
              </a:defRPr>
            </a:lvl1pPr>
          </a:lstStyle>
          <a:p>
            <a:pPr marL="0" marR="0" lvl="0" indent="0" algn="ctr" defTabSz="914400" rtl="0" eaLnBrk="1" fontAlgn="auto" latinLnBrk="0" hangingPunct="1">
              <a:lnSpc>
                <a:spcPct val="105000"/>
              </a:lnSpc>
              <a:spcBef>
                <a:spcPct val="0"/>
              </a:spcBef>
              <a:spcAft>
                <a:spcPts val="0"/>
              </a:spcAft>
              <a:buClrTx/>
              <a:buSzTx/>
              <a:buFontTx/>
              <a:buNone/>
              <a:tabLst/>
              <a:defRPr/>
            </a:pPr>
            <a:r>
              <a:rPr kumimoji="0" lang="en-US" sz="8125" b="1" i="0" u="none" strike="noStrike" kern="1200" cap="none" spc="0" normalizeH="0" baseline="0" noProof="0" dirty="0">
                <a:ln w="6350">
                  <a:solidFill>
                    <a:srgbClr val="C97378"/>
                  </a:solidFill>
                </a:ln>
                <a:noFill/>
                <a:effectLst/>
                <a:uLnTx/>
                <a:uFillTx/>
                <a:latin typeface="Cera PRO" panose="00000500000000000000" pitchFamily="2" charset="0"/>
                <a:ea typeface="+mj-ea"/>
                <a:cs typeface="+mj-cs"/>
              </a:rPr>
              <a:t>3</a:t>
            </a:r>
            <a:endParaRPr kumimoji="0" lang="en-NZ" sz="8125" b="1" i="0" u="none" strike="noStrike" kern="1200" cap="none" spc="0" normalizeH="0" baseline="0" noProof="0" dirty="0">
              <a:ln w="6350">
                <a:solidFill>
                  <a:srgbClr val="C97378"/>
                </a:solidFill>
              </a:ln>
              <a:noFill/>
              <a:effectLst/>
              <a:uLnTx/>
              <a:uFillTx/>
              <a:latin typeface="Cera PRO" panose="00000500000000000000" pitchFamily="2" charset="0"/>
              <a:ea typeface="+mj-ea"/>
              <a:cs typeface="+mj-cs"/>
            </a:endParaRPr>
          </a:p>
        </p:txBody>
      </p:sp>
      <p:sp>
        <p:nvSpPr>
          <p:cNvPr id="13" name="TextBox 12">
            <a:extLst>
              <a:ext uri="{FF2B5EF4-FFF2-40B4-BE49-F238E27FC236}">
                <a16:creationId xmlns:a16="http://schemas.microsoft.com/office/drawing/2014/main" id="{93036CC4-680F-AD70-0EA5-8437858D7463}"/>
              </a:ext>
            </a:extLst>
          </p:cNvPr>
          <p:cNvSpPr txBox="1"/>
          <p:nvPr/>
        </p:nvSpPr>
        <p:spPr>
          <a:xfrm>
            <a:off x="727200" y="1583197"/>
            <a:ext cx="1662496" cy="647165"/>
          </a:xfrm>
          <a:prstGeom prst="rect">
            <a:avLst/>
          </a:prstGeom>
          <a:noFill/>
        </p:spPr>
        <p:txBody>
          <a:bodyPr wrap="square" lIns="0" tIns="0" rIns="0" bIns="0">
            <a:spAutoFit/>
          </a:bodyPr>
          <a:lstStyle/>
          <a:p>
            <a:pPr fontAlgn="base">
              <a:lnSpc>
                <a:spcPct val="120000"/>
              </a:lnSpc>
              <a:spcBef>
                <a:spcPts val="300"/>
              </a:spcBef>
              <a:spcAft>
                <a:spcPts val="800"/>
              </a:spcAft>
              <a:defRPr/>
            </a:pPr>
            <a:r>
              <a:rPr lang="en-US" sz="1200" b="1" dirty="0">
                <a:solidFill>
                  <a:srgbClr val="6D2A4A"/>
                </a:solidFill>
                <a:latin typeface="Cera Pro"/>
              </a:rPr>
              <a:t>S</a:t>
            </a:r>
            <a:r>
              <a:rPr kumimoji="0" lang="en-US" sz="1200" b="1" i="0" u="none" strike="noStrike" kern="1200" cap="none" spc="0" normalizeH="0" baseline="0" noProof="0" dirty="0" err="1">
                <a:ln>
                  <a:noFill/>
                </a:ln>
                <a:solidFill>
                  <a:srgbClr val="6D2A4A"/>
                </a:solidFill>
                <a:effectLst/>
                <a:uLnTx/>
                <a:uFillTx/>
                <a:latin typeface="Cera Pro"/>
                <a:ea typeface="+mn-ea"/>
                <a:cs typeface="+mn-cs"/>
              </a:rPr>
              <a:t>ustainability</a:t>
            </a:r>
            <a:r>
              <a:rPr kumimoji="0" lang="en-US" sz="1200" b="1" i="0" u="none" strike="noStrike" kern="1200" cap="none" spc="0" normalizeH="0" baseline="0" noProof="0" dirty="0">
                <a:ln>
                  <a:noFill/>
                </a:ln>
                <a:solidFill>
                  <a:srgbClr val="6D2A4A"/>
                </a:solidFill>
                <a:effectLst/>
                <a:uLnTx/>
                <a:uFillTx/>
                <a:latin typeface="Cera Pro"/>
                <a:ea typeface="+mn-ea"/>
                <a:cs typeface="+mn-cs"/>
              </a:rPr>
              <a:t> and affordability challenges</a:t>
            </a:r>
          </a:p>
        </p:txBody>
      </p:sp>
      <p:sp>
        <p:nvSpPr>
          <p:cNvPr id="14" name="TextBox 13">
            <a:extLst>
              <a:ext uri="{FF2B5EF4-FFF2-40B4-BE49-F238E27FC236}">
                <a16:creationId xmlns:a16="http://schemas.microsoft.com/office/drawing/2014/main" id="{74E6B664-212E-119C-9CB8-513E65F59BF7}"/>
              </a:ext>
            </a:extLst>
          </p:cNvPr>
          <p:cNvSpPr txBox="1"/>
          <p:nvPr/>
        </p:nvSpPr>
        <p:spPr>
          <a:xfrm>
            <a:off x="902700" y="2716739"/>
            <a:ext cx="2135775" cy="3542636"/>
          </a:xfrm>
          <a:prstGeom prst="rect">
            <a:avLst/>
          </a:prstGeom>
          <a:noFill/>
        </p:spPr>
        <p:txBody>
          <a:bodyPr wrap="square" lIns="0" tIns="0" rIns="0" bIns="0">
            <a:spAutoFit/>
          </a:bodyPr>
          <a:lstStyle/>
          <a:p>
            <a:pPr marL="0" marR="0" lvl="0" indent="0" algn="l" defTabSz="457200" rtl="0" eaLnBrk="1" fontAlgn="base" latinLnBrk="0" hangingPunct="1">
              <a:lnSpc>
                <a:spcPct val="120000"/>
              </a:lnSpc>
              <a:spcBef>
                <a:spcPts val="300"/>
              </a:spcBef>
              <a:spcAft>
                <a:spcPts val="800"/>
              </a:spcAft>
              <a:buClrTx/>
              <a:buSzTx/>
              <a:buFont typeface="Arial" panose="020B0604020202020204" pitchFamily="34" charset="0"/>
              <a:buNone/>
              <a:tabLst/>
              <a:defRPr/>
            </a:pPr>
            <a:r>
              <a:rPr lang="en-US" sz="900" dirty="0">
                <a:solidFill>
                  <a:prstClr val="black"/>
                </a:solidFill>
                <a:latin typeface="+mj-lt"/>
              </a:rPr>
              <a:t>The capital expenditure </a:t>
            </a:r>
            <a:r>
              <a:rPr lang="en-US" sz="900" dirty="0" err="1">
                <a:solidFill>
                  <a:prstClr val="black"/>
                </a:solidFill>
                <a:latin typeface="+mj-lt"/>
              </a:rPr>
              <a:t>programme</a:t>
            </a:r>
            <a:r>
              <a:rPr lang="en-US" sz="900" dirty="0">
                <a:solidFill>
                  <a:prstClr val="black"/>
                </a:solidFill>
                <a:latin typeface="+mj-lt"/>
              </a:rPr>
              <a:t> to FY34 in WDC’s Long-Term Plan would not meet regulatory requirements. Significant work has been undertaken to rework this </a:t>
            </a:r>
            <a:r>
              <a:rPr lang="en-US" sz="900" dirty="0" err="1">
                <a:solidFill>
                  <a:prstClr val="black"/>
                </a:solidFill>
                <a:latin typeface="+mj-lt"/>
              </a:rPr>
              <a:t>programme</a:t>
            </a:r>
            <a:r>
              <a:rPr lang="en-US" sz="900" dirty="0">
                <a:solidFill>
                  <a:prstClr val="black"/>
                </a:solidFill>
                <a:latin typeface="+mj-lt"/>
              </a:rPr>
              <a:t> and bring expenditure forward.</a:t>
            </a:r>
          </a:p>
          <a:p>
            <a:pPr marL="0" marR="0" lvl="0" indent="0" algn="l" defTabSz="457200" rtl="0" eaLnBrk="1" fontAlgn="base" latinLnBrk="0" hangingPunct="1">
              <a:lnSpc>
                <a:spcPct val="120000"/>
              </a:lnSpc>
              <a:spcBef>
                <a:spcPts val="300"/>
              </a:spcBef>
              <a:spcAft>
                <a:spcPts val="800"/>
              </a:spcAft>
              <a:buClrTx/>
              <a:buSzTx/>
              <a:buFont typeface="Arial" panose="020B0604020202020204" pitchFamily="34" charset="0"/>
              <a:buNone/>
              <a:tabLst/>
              <a:defRPr/>
            </a:pPr>
            <a:r>
              <a:rPr lang="en-US" sz="900" dirty="0">
                <a:solidFill>
                  <a:prstClr val="black"/>
                </a:solidFill>
                <a:latin typeface="+mj-lt"/>
              </a:rPr>
              <a:t>However, this capex needs to be funded through a combination of borrowing and revenue. </a:t>
            </a:r>
          </a:p>
          <a:p>
            <a:pPr marL="0" marR="0" lvl="0" indent="0" algn="l" defTabSz="457200" rtl="0" eaLnBrk="1" fontAlgn="base" latinLnBrk="0" hangingPunct="1">
              <a:lnSpc>
                <a:spcPct val="120000"/>
              </a:lnSpc>
              <a:spcBef>
                <a:spcPts val="300"/>
              </a:spcBef>
              <a:spcAft>
                <a:spcPts val="800"/>
              </a:spcAft>
              <a:buClrTx/>
              <a:buSzTx/>
              <a:buFont typeface="Arial" panose="020B0604020202020204" pitchFamily="34" charset="0"/>
              <a:buNone/>
              <a:tabLst/>
              <a:defRPr/>
            </a:pPr>
            <a:r>
              <a:rPr lang="en-US" sz="900" dirty="0">
                <a:solidFill>
                  <a:prstClr val="black"/>
                </a:solidFill>
                <a:latin typeface="+mj-lt"/>
              </a:rPr>
              <a:t>Capital expenditure needs to meet the expectations of regulators. Revenue collection needs to be affordable for ratepayers. Debt is subject to Local Government Funding Agency limits. Balancing the three is an ongoing challenge.</a:t>
            </a:r>
            <a:endParaRPr kumimoji="0" lang="en-US" sz="900" b="0" i="0" u="none" strike="noStrike" kern="1200" cap="none" spc="0" normalizeH="0" baseline="0" noProof="0" dirty="0">
              <a:ln>
                <a:noFill/>
              </a:ln>
              <a:solidFill>
                <a:prstClr val="black"/>
              </a:solidFill>
              <a:effectLst/>
              <a:uLnTx/>
              <a:uFillTx/>
              <a:latin typeface="+mj-lt"/>
            </a:endParaRPr>
          </a:p>
          <a:p>
            <a:pPr marL="0" marR="0" lvl="0" indent="0" algn="l" defTabSz="457200" rtl="0" eaLnBrk="1" fontAlgn="base" latinLnBrk="0" hangingPunct="1">
              <a:lnSpc>
                <a:spcPct val="120000"/>
              </a:lnSpc>
              <a:spcBef>
                <a:spcPts val="300"/>
              </a:spcBef>
              <a:spcAft>
                <a:spcPts val="800"/>
              </a:spcAft>
              <a:buClrTx/>
              <a:buSzTx/>
              <a:buFont typeface="Arial" panose="020B0604020202020204" pitchFamily="34" charset="0"/>
              <a:buNone/>
              <a:tabLst/>
              <a:defRPr/>
            </a:pPr>
            <a:endParaRPr lang="en-US" sz="900" dirty="0">
              <a:solidFill>
                <a:prstClr val="black"/>
              </a:solidFill>
              <a:latin typeface="Cera Pro" panose="00000500000000000000" pitchFamily="50" charset="0"/>
            </a:endParaRPr>
          </a:p>
          <a:p>
            <a:pPr marL="0" marR="0" lvl="0" indent="0" algn="l" defTabSz="457200" rtl="0" eaLnBrk="1" fontAlgn="base" latinLnBrk="0" hangingPunct="1">
              <a:lnSpc>
                <a:spcPct val="120000"/>
              </a:lnSpc>
              <a:spcBef>
                <a:spcPts val="300"/>
              </a:spcBef>
              <a:spcAft>
                <a:spcPts val="800"/>
              </a:spcAft>
              <a:buClrTx/>
              <a:buSzTx/>
              <a:buFont typeface="Arial" panose="020B0604020202020204" pitchFamily="34" charset="0"/>
              <a:buNone/>
              <a:tabLst/>
              <a:defRPr/>
            </a:pPr>
            <a:r>
              <a:rPr kumimoji="0" lang="en-US" sz="900" b="0" i="0" u="none" strike="noStrike" kern="1200" cap="none" spc="0" normalizeH="0" baseline="0" noProof="0" dirty="0">
                <a:ln>
                  <a:noFill/>
                </a:ln>
                <a:solidFill>
                  <a:prstClr val="black"/>
                </a:solidFill>
                <a:effectLst/>
                <a:uLnTx/>
                <a:uFillTx/>
                <a:latin typeface="Cera Pro" panose="00000500000000000000" pitchFamily="50" charset="0"/>
              </a:rPr>
              <a:t> </a:t>
            </a:r>
          </a:p>
        </p:txBody>
      </p:sp>
      <p:sp>
        <p:nvSpPr>
          <p:cNvPr id="15" name="TextBox 14">
            <a:extLst>
              <a:ext uri="{FF2B5EF4-FFF2-40B4-BE49-F238E27FC236}">
                <a16:creationId xmlns:a16="http://schemas.microsoft.com/office/drawing/2014/main" id="{030245E6-8AB7-2319-E3C5-AB588B0A1267}"/>
              </a:ext>
            </a:extLst>
          </p:cNvPr>
          <p:cNvSpPr txBox="1"/>
          <p:nvPr/>
        </p:nvSpPr>
        <p:spPr>
          <a:xfrm>
            <a:off x="3648624" y="1583197"/>
            <a:ext cx="1600007" cy="799514"/>
          </a:xfrm>
          <a:prstGeom prst="rect">
            <a:avLst/>
          </a:prstGeom>
          <a:noFill/>
        </p:spPr>
        <p:txBody>
          <a:bodyPr wrap="square" lIns="0" tIns="0" rIns="0" bIns="0">
            <a:spAutoFit/>
          </a:bodyPr>
          <a:lstStyle/>
          <a:p>
            <a:pPr marL="0" marR="0" lvl="0" indent="0" algn="l" defTabSz="457200" rtl="0" eaLnBrk="1" fontAlgn="base" latinLnBrk="0" hangingPunct="1">
              <a:lnSpc>
                <a:spcPct val="110000"/>
              </a:lnSpc>
              <a:spcBef>
                <a:spcPts val="0"/>
              </a:spcBef>
              <a:spcAft>
                <a:spcPts val="0"/>
              </a:spcAft>
              <a:buClrTx/>
              <a:buSzTx/>
              <a:buFontTx/>
              <a:buNone/>
              <a:tabLst/>
              <a:defRPr/>
            </a:pPr>
            <a:r>
              <a:rPr kumimoji="0" lang="nl-NL" sz="1200" b="1" i="0" u="none" strike="noStrike" kern="1200" cap="none" spc="0" normalizeH="0" baseline="0" noProof="0" dirty="0">
                <a:ln>
                  <a:noFill/>
                </a:ln>
                <a:solidFill>
                  <a:srgbClr val="6D2A4A"/>
                </a:solidFill>
                <a:effectLst/>
                <a:uLnTx/>
                <a:uFillTx/>
                <a:latin typeface="Cera Pro"/>
                <a:ea typeface="+mn-ea"/>
                <a:cs typeface="+mn-cs"/>
              </a:rPr>
              <a:t>Population growth, land use intensification and climate change</a:t>
            </a:r>
          </a:p>
        </p:txBody>
      </p:sp>
      <p:sp>
        <p:nvSpPr>
          <p:cNvPr id="16" name="TextBox 15">
            <a:extLst>
              <a:ext uri="{FF2B5EF4-FFF2-40B4-BE49-F238E27FC236}">
                <a16:creationId xmlns:a16="http://schemas.microsoft.com/office/drawing/2014/main" id="{C20235D5-9625-BF48-534A-D07A645D6FE0}"/>
              </a:ext>
            </a:extLst>
          </p:cNvPr>
          <p:cNvSpPr txBox="1"/>
          <p:nvPr/>
        </p:nvSpPr>
        <p:spPr>
          <a:xfrm>
            <a:off x="3816942" y="2716741"/>
            <a:ext cx="2180446" cy="2928109"/>
          </a:xfrm>
          <a:prstGeom prst="rect">
            <a:avLst/>
          </a:prstGeom>
          <a:noFill/>
        </p:spPr>
        <p:txBody>
          <a:bodyPr wrap="square" lIns="0" tIns="0" rIns="0" bIns="0">
            <a:spAutoFit/>
          </a:bodyPr>
          <a:lstStyle/>
          <a:p>
            <a:pPr marL="0" marR="0" lvl="0" indent="0" algn="l" defTabSz="457200" rtl="0" eaLnBrk="1" fontAlgn="base" latinLnBrk="0" hangingPunct="1">
              <a:lnSpc>
                <a:spcPct val="120000"/>
              </a:lnSpc>
              <a:spcBef>
                <a:spcPts val="300"/>
              </a:spcBef>
              <a:spcAft>
                <a:spcPts val="800"/>
              </a:spcAft>
              <a:buClrTx/>
              <a:buSzTx/>
              <a:buFont typeface="Arial" panose="020B0604020202020204" pitchFamily="34" charset="0"/>
              <a:buNone/>
              <a:tabLst/>
              <a:defRPr/>
            </a:pPr>
            <a:r>
              <a:rPr lang="en-GB" sz="900" dirty="0">
                <a:solidFill>
                  <a:prstClr val="black"/>
                </a:solidFill>
                <a:latin typeface="+mj-lt"/>
              </a:rPr>
              <a:t>P</a:t>
            </a:r>
            <a:r>
              <a:rPr kumimoji="0" lang="en-GB" sz="900" b="0" i="0" u="none" strike="noStrike" kern="1200" cap="none" spc="0" normalizeH="0" baseline="0" noProof="0" dirty="0" err="1">
                <a:ln>
                  <a:noFill/>
                </a:ln>
                <a:solidFill>
                  <a:prstClr val="black"/>
                </a:solidFill>
                <a:effectLst/>
                <a:uLnTx/>
                <a:uFillTx/>
                <a:latin typeface="+mj-lt"/>
              </a:rPr>
              <a:t>opulation</a:t>
            </a:r>
            <a:r>
              <a:rPr kumimoji="0" lang="en-GB" sz="900" b="0" i="0" u="none" strike="noStrike" kern="1200" cap="none" spc="0" normalizeH="0" baseline="0" noProof="0" dirty="0">
                <a:ln>
                  <a:noFill/>
                </a:ln>
                <a:solidFill>
                  <a:prstClr val="black"/>
                </a:solidFill>
                <a:effectLst/>
                <a:uLnTx/>
                <a:uFillTx/>
                <a:latin typeface="+mj-lt"/>
              </a:rPr>
              <a:t> growth will result in increased consumption of drinking water and discharge of wastewater. It will also generally result in land use intensification.</a:t>
            </a:r>
          </a:p>
          <a:p>
            <a:pPr marL="0" marR="0" lvl="0" indent="0" algn="l" defTabSz="457200" rtl="0" eaLnBrk="1" fontAlgn="base" latinLnBrk="0" hangingPunct="1">
              <a:lnSpc>
                <a:spcPct val="120000"/>
              </a:lnSpc>
              <a:spcBef>
                <a:spcPts val="300"/>
              </a:spcBef>
              <a:spcAft>
                <a:spcPts val="800"/>
              </a:spcAft>
              <a:buClrTx/>
              <a:buSzTx/>
              <a:buFont typeface="Arial" panose="020B0604020202020204" pitchFamily="34" charset="0"/>
              <a:buNone/>
              <a:tabLst/>
              <a:defRPr/>
            </a:pPr>
            <a:r>
              <a:rPr lang="en-GB" sz="900" dirty="0">
                <a:solidFill>
                  <a:prstClr val="black"/>
                </a:solidFill>
                <a:latin typeface="+mj-lt"/>
              </a:rPr>
              <a:t>While less exposed than other districts, changes to demographics and consumer behaviour need to be monitored for their impacts on water use and discharge.</a:t>
            </a:r>
          </a:p>
          <a:p>
            <a:pPr marL="0" marR="0" lvl="0" indent="0" algn="l" defTabSz="457200" rtl="0" eaLnBrk="1" fontAlgn="base" latinLnBrk="0" hangingPunct="1">
              <a:lnSpc>
                <a:spcPct val="120000"/>
              </a:lnSpc>
              <a:spcBef>
                <a:spcPts val="300"/>
              </a:spcBef>
              <a:spcAft>
                <a:spcPts val="800"/>
              </a:spcAft>
              <a:buClrTx/>
              <a:buSzTx/>
              <a:buFont typeface="Arial" panose="020B0604020202020204" pitchFamily="34" charset="0"/>
              <a:buNone/>
              <a:tabLst/>
              <a:defRPr/>
            </a:pPr>
            <a:r>
              <a:rPr kumimoji="0" lang="en-GB" sz="900" b="0" i="0" u="none" strike="noStrike" kern="1200" cap="none" spc="0" normalizeH="0" baseline="0" noProof="0" dirty="0">
                <a:ln>
                  <a:noFill/>
                </a:ln>
                <a:solidFill>
                  <a:prstClr val="black"/>
                </a:solidFill>
                <a:effectLst/>
                <a:uLnTx/>
                <a:uFillTx/>
                <a:latin typeface="+mj-lt"/>
              </a:rPr>
              <a:t>Climate change will exacerbate demand on stormwater services during the most adverse weather events. It will also cause sea levels to rise. Infrastructure needs to be able to manage greater demands from climate change. </a:t>
            </a:r>
            <a:endParaRPr kumimoji="0" lang="en-US" sz="900" b="0" i="0" u="none" strike="noStrike" kern="1200" cap="none" spc="0" normalizeH="0" baseline="0" noProof="0" dirty="0">
              <a:ln>
                <a:noFill/>
              </a:ln>
              <a:solidFill>
                <a:prstClr val="black"/>
              </a:solidFill>
              <a:effectLst/>
              <a:uLnTx/>
              <a:uFillTx/>
              <a:latin typeface="+mj-lt"/>
            </a:endParaRPr>
          </a:p>
        </p:txBody>
      </p:sp>
      <p:sp>
        <p:nvSpPr>
          <p:cNvPr id="17" name="TextBox 16">
            <a:extLst>
              <a:ext uri="{FF2B5EF4-FFF2-40B4-BE49-F238E27FC236}">
                <a16:creationId xmlns:a16="http://schemas.microsoft.com/office/drawing/2014/main" id="{F9F42730-E59F-766C-5355-FDE7E8E13A0B}"/>
              </a:ext>
            </a:extLst>
          </p:cNvPr>
          <p:cNvSpPr txBox="1"/>
          <p:nvPr/>
        </p:nvSpPr>
        <p:spPr>
          <a:xfrm>
            <a:off x="6597733" y="1583197"/>
            <a:ext cx="1662347" cy="596382"/>
          </a:xfrm>
          <a:prstGeom prst="rect">
            <a:avLst/>
          </a:prstGeom>
          <a:noFill/>
        </p:spPr>
        <p:txBody>
          <a:bodyPr wrap="square" lIns="0" tIns="0" rIns="0" bIns="0">
            <a:spAutoFit/>
          </a:bodyPr>
          <a:lstStyle/>
          <a:p>
            <a:pPr marL="0" marR="0" lvl="0" indent="0" algn="l" defTabSz="457200" rtl="0" eaLnBrk="1" fontAlgn="base" latinLnBrk="0" hangingPunct="1">
              <a:lnSpc>
                <a:spcPct val="11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6D2A4A"/>
                </a:solidFill>
                <a:effectLst/>
                <a:uLnTx/>
                <a:uFillTx/>
                <a:latin typeface="Cera Pro"/>
                <a:ea typeface="+mn-ea"/>
                <a:cs typeface="+mn-cs"/>
              </a:rPr>
              <a:t>Meeting regulatory requirements and renewing assets</a:t>
            </a:r>
          </a:p>
        </p:txBody>
      </p:sp>
      <p:sp>
        <p:nvSpPr>
          <p:cNvPr id="18" name="TextBox 17">
            <a:extLst>
              <a:ext uri="{FF2B5EF4-FFF2-40B4-BE49-F238E27FC236}">
                <a16:creationId xmlns:a16="http://schemas.microsoft.com/office/drawing/2014/main" id="{5E62BB46-07CD-D030-107F-258A62609038}"/>
              </a:ext>
            </a:extLst>
          </p:cNvPr>
          <p:cNvSpPr txBox="1"/>
          <p:nvPr/>
        </p:nvSpPr>
        <p:spPr>
          <a:xfrm>
            <a:off x="6766051" y="2716741"/>
            <a:ext cx="2088389" cy="2928109"/>
          </a:xfrm>
          <a:prstGeom prst="rect">
            <a:avLst/>
          </a:prstGeom>
          <a:noFill/>
        </p:spPr>
        <p:txBody>
          <a:bodyPr wrap="square" lIns="0" tIns="0" rIns="0" bIns="0" anchor="t">
            <a:spAutoFit/>
          </a:bodyPr>
          <a:lstStyle/>
          <a:p>
            <a:pPr fontAlgn="base">
              <a:lnSpc>
                <a:spcPct val="120000"/>
              </a:lnSpc>
              <a:spcBef>
                <a:spcPts val="300"/>
              </a:spcBef>
              <a:spcAft>
                <a:spcPts val="800"/>
              </a:spcAft>
              <a:defRPr/>
            </a:pPr>
            <a:r>
              <a:rPr kumimoji="0" lang="en-US" sz="900" b="0" i="0" u="none" strike="noStrike" kern="1200" cap="none" spc="0" normalizeH="0" baseline="0" noProof="0" dirty="0">
                <a:ln>
                  <a:noFill/>
                </a:ln>
                <a:solidFill>
                  <a:prstClr val="black"/>
                </a:solidFill>
                <a:effectLst/>
                <a:uLnTx/>
                <a:uFillTx/>
                <a:latin typeface="Cera Pro"/>
              </a:rPr>
              <a:t>The District faces compliance challenges in </a:t>
            </a:r>
            <a:r>
              <a:rPr lang="en-US" sz="900" dirty="0">
                <a:solidFill>
                  <a:prstClr val="black"/>
                </a:solidFill>
                <a:latin typeface="Cera Pro"/>
              </a:rPr>
              <a:t>consistently meeting</a:t>
            </a:r>
            <a:r>
              <a:rPr kumimoji="0" lang="en-US" sz="900" b="0" i="0" u="none" strike="noStrike" kern="1200" cap="none" spc="0" normalizeH="0" baseline="0" noProof="0" dirty="0">
                <a:ln>
                  <a:noFill/>
                </a:ln>
                <a:solidFill>
                  <a:prstClr val="black"/>
                </a:solidFill>
                <a:effectLst/>
                <a:uLnTx/>
                <a:uFillTx/>
                <a:latin typeface="Cera Pro"/>
              </a:rPr>
              <a:t> the Drinking Water Quality Assurance Rules and obtaining resource consents relating to drinking water and wastewater services. Significant investment is required</a:t>
            </a:r>
            <a:r>
              <a:rPr lang="en-US" sz="900" dirty="0">
                <a:solidFill>
                  <a:prstClr val="black"/>
                </a:solidFill>
                <a:latin typeface="Cera Pro"/>
              </a:rPr>
              <a:t> and regulatory uncertainty remains despite publication of draft national standards for wastewater environmental performance</a:t>
            </a:r>
            <a:r>
              <a:rPr kumimoji="0" lang="en-US" sz="900" b="0" i="0" u="none" strike="noStrike" kern="1200" cap="none" spc="0" normalizeH="0" baseline="0" noProof="0" dirty="0">
                <a:ln>
                  <a:noFill/>
                </a:ln>
                <a:solidFill>
                  <a:prstClr val="black"/>
                </a:solidFill>
                <a:effectLst/>
                <a:uLnTx/>
                <a:uFillTx/>
                <a:latin typeface="Cera Pro"/>
              </a:rPr>
              <a:t>.</a:t>
            </a:r>
          </a:p>
          <a:p>
            <a:pPr marL="0" marR="0" lvl="0" indent="0" algn="l" defTabSz="457200" rtl="0" eaLnBrk="1" fontAlgn="base" latinLnBrk="0" hangingPunct="1">
              <a:lnSpc>
                <a:spcPct val="120000"/>
              </a:lnSpc>
              <a:spcBef>
                <a:spcPts val="300"/>
              </a:spcBef>
              <a:spcAft>
                <a:spcPts val="800"/>
              </a:spcAft>
              <a:buClrTx/>
              <a:buSzTx/>
              <a:buFontTx/>
              <a:buNone/>
              <a:tabLst/>
              <a:defRPr/>
            </a:pPr>
            <a:r>
              <a:rPr lang="en-US" sz="900" dirty="0">
                <a:solidFill>
                  <a:prstClr val="black"/>
                </a:solidFill>
                <a:latin typeface="Cera Pro"/>
              </a:rPr>
              <a:t>There are a number of small community supplies that are vulnerable and present risk to Council. </a:t>
            </a:r>
          </a:p>
          <a:p>
            <a:pPr marL="0" marR="0" lvl="0" indent="0" algn="l" defTabSz="457200" rtl="0" eaLnBrk="1" fontAlgn="base" latinLnBrk="0" hangingPunct="1">
              <a:lnSpc>
                <a:spcPct val="120000"/>
              </a:lnSpc>
              <a:spcBef>
                <a:spcPts val="300"/>
              </a:spcBef>
              <a:spcAft>
                <a:spcPts val="80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era Pro" panose="00000500000000000000" pitchFamily="50" charset="0"/>
              </a:rPr>
              <a:t>The Council faces an asset renewals backlog.</a:t>
            </a:r>
          </a:p>
        </p:txBody>
      </p:sp>
      <p:cxnSp>
        <p:nvCxnSpPr>
          <p:cNvPr id="22" name="Straight Arrow Connector 21">
            <a:extLst>
              <a:ext uri="{FF2B5EF4-FFF2-40B4-BE49-F238E27FC236}">
                <a16:creationId xmlns:a16="http://schemas.microsoft.com/office/drawing/2014/main" id="{7C43C09C-D370-480E-B37D-607A7E96206F}"/>
              </a:ext>
            </a:extLst>
          </p:cNvPr>
          <p:cNvCxnSpPr>
            <a:cxnSpLocks/>
          </p:cNvCxnSpPr>
          <p:nvPr/>
        </p:nvCxnSpPr>
        <p:spPr>
          <a:xfrm>
            <a:off x="996254" y="1343280"/>
            <a:ext cx="2171631" cy="0"/>
          </a:xfrm>
          <a:prstGeom prst="straightConnector1">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4142B2D0-5F8A-628F-AAAE-2E8F7E63AE0F}"/>
              </a:ext>
            </a:extLst>
          </p:cNvPr>
          <p:cNvGrpSpPr/>
          <p:nvPr/>
        </p:nvGrpSpPr>
        <p:grpSpPr>
          <a:xfrm>
            <a:off x="3652582" y="1160495"/>
            <a:ext cx="351000" cy="351000"/>
            <a:chOff x="3652582" y="1160495"/>
            <a:chExt cx="351000" cy="351000"/>
          </a:xfrm>
        </p:grpSpPr>
        <p:sp>
          <p:nvSpPr>
            <p:cNvPr id="3" name="Isosceles Triangle 2">
              <a:extLst>
                <a:ext uri="{FF2B5EF4-FFF2-40B4-BE49-F238E27FC236}">
                  <a16:creationId xmlns:a16="http://schemas.microsoft.com/office/drawing/2014/main" id="{329626CE-200E-0939-8480-DF62E584366A}"/>
                </a:ext>
              </a:extLst>
            </p:cNvPr>
            <p:cNvSpPr/>
            <p:nvPr/>
          </p:nvSpPr>
          <p:spPr>
            <a:xfrm>
              <a:off x="3666332" y="1191445"/>
              <a:ext cx="323501" cy="273024"/>
            </a:xfrm>
            <a:prstGeom prs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era Pro"/>
                <a:ea typeface="+mn-ea"/>
                <a:cs typeface="+mn-cs"/>
              </a:endParaRPr>
            </a:p>
          </p:txBody>
        </p:sp>
        <p:pic>
          <p:nvPicPr>
            <p:cNvPr id="23" name="Graphic 22" descr="Warning outline">
              <a:extLst>
                <a:ext uri="{FF2B5EF4-FFF2-40B4-BE49-F238E27FC236}">
                  <a16:creationId xmlns:a16="http://schemas.microsoft.com/office/drawing/2014/main" id="{1AC511CC-C8A5-DB2C-9FF3-94B62D64872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2582" y="1160495"/>
              <a:ext cx="351000" cy="351000"/>
            </a:xfrm>
            <a:prstGeom prst="rect">
              <a:avLst/>
            </a:prstGeom>
          </p:spPr>
        </p:pic>
      </p:grpSp>
      <p:grpSp>
        <p:nvGrpSpPr>
          <p:cNvPr id="5" name="Group 4">
            <a:extLst>
              <a:ext uri="{FF2B5EF4-FFF2-40B4-BE49-F238E27FC236}">
                <a16:creationId xmlns:a16="http://schemas.microsoft.com/office/drawing/2014/main" id="{E739E36E-6F05-5333-1AD2-234933270C0D}"/>
              </a:ext>
            </a:extLst>
          </p:cNvPr>
          <p:cNvGrpSpPr/>
          <p:nvPr/>
        </p:nvGrpSpPr>
        <p:grpSpPr>
          <a:xfrm>
            <a:off x="727200" y="1160495"/>
            <a:ext cx="351000" cy="351000"/>
            <a:chOff x="3652582" y="1160495"/>
            <a:chExt cx="351000" cy="351000"/>
          </a:xfrm>
        </p:grpSpPr>
        <p:sp>
          <p:nvSpPr>
            <p:cNvPr id="7" name="Isosceles Triangle 6">
              <a:extLst>
                <a:ext uri="{FF2B5EF4-FFF2-40B4-BE49-F238E27FC236}">
                  <a16:creationId xmlns:a16="http://schemas.microsoft.com/office/drawing/2014/main" id="{5A956F70-229C-5669-35AC-8056BA5B0950}"/>
                </a:ext>
              </a:extLst>
            </p:cNvPr>
            <p:cNvSpPr/>
            <p:nvPr/>
          </p:nvSpPr>
          <p:spPr>
            <a:xfrm>
              <a:off x="3666332" y="1191445"/>
              <a:ext cx="323501" cy="273024"/>
            </a:xfrm>
            <a:prstGeom prs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era Pro"/>
                <a:ea typeface="+mn-ea"/>
                <a:cs typeface="+mn-cs"/>
              </a:endParaRPr>
            </a:p>
          </p:txBody>
        </p:sp>
        <p:pic>
          <p:nvPicPr>
            <p:cNvPr id="8" name="Graphic 7" descr="Warning outline">
              <a:extLst>
                <a:ext uri="{FF2B5EF4-FFF2-40B4-BE49-F238E27FC236}">
                  <a16:creationId xmlns:a16="http://schemas.microsoft.com/office/drawing/2014/main" id="{464051BB-17DF-B678-354A-AE69508F12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2582" y="1160495"/>
              <a:ext cx="351000" cy="351000"/>
            </a:xfrm>
            <a:prstGeom prst="rect">
              <a:avLst/>
            </a:prstGeom>
          </p:spPr>
        </p:pic>
      </p:grpSp>
      <p:grpSp>
        <p:nvGrpSpPr>
          <p:cNvPr id="9" name="Group 8">
            <a:extLst>
              <a:ext uri="{FF2B5EF4-FFF2-40B4-BE49-F238E27FC236}">
                <a16:creationId xmlns:a16="http://schemas.microsoft.com/office/drawing/2014/main" id="{F4A0A1E8-FFFC-49B8-DFB8-FE90537F98B9}"/>
              </a:ext>
            </a:extLst>
          </p:cNvPr>
          <p:cNvGrpSpPr/>
          <p:nvPr/>
        </p:nvGrpSpPr>
        <p:grpSpPr>
          <a:xfrm>
            <a:off x="6597733" y="1160495"/>
            <a:ext cx="351000" cy="351000"/>
            <a:chOff x="3652582" y="1160495"/>
            <a:chExt cx="351000" cy="351000"/>
          </a:xfrm>
        </p:grpSpPr>
        <p:sp>
          <p:nvSpPr>
            <p:cNvPr id="25" name="Isosceles Triangle 24">
              <a:extLst>
                <a:ext uri="{FF2B5EF4-FFF2-40B4-BE49-F238E27FC236}">
                  <a16:creationId xmlns:a16="http://schemas.microsoft.com/office/drawing/2014/main" id="{5C699B8D-040E-213E-282B-AF6F81B271AE}"/>
                </a:ext>
              </a:extLst>
            </p:cNvPr>
            <p:cNvSpPr/>
            <p:nvPr/>
          </p:nvSpPr>
          <p:spPr>
            <a:xfrm>
              <a:off x="3666332" y="1191445"/>
              <a:ext cx="323501" cy="273024"/>
            </a:xfrm>
            <a:prstGeom prs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era Pro"/>
                <a:ea typeface="+mn-ea"/>
                <a:cs typeface="+mn-cs"/>
              </a:endParaRPr>
            </a:p>
          </p:txBody>
        </p:sp>
        <p:pic>
          <p:nvPicPr>
            <p:cNvPr id="26" name="Graphic 25" descr="Warning outline">
              <a:extLst>
                <a:ext uri="{FF2B5EF4-FFF2-40B4-BE49-F238E27FC236}">
                  <a16:creationId xmlns:a16="http://schemas.microsoft.com/office/drawing/2014/main" id="{935B7F90-6E6A-4796-CEF2-1D64D5804A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2582" y="1160495"/>
              <a:ext cx="351000" cy="351000"/>
            </a:xfrm>
            <a:prstGeom prst="rect">
              <a:avLst/>
            </a:prstGeom>
          </p:spPr>
        </p:pic>
      </p:grpSp>
      <p:cxnSp>
        <p:nvCxnSpPr>
          <p:cNvPr id="28" name="Straight Arrow Connector 27">
            <a:extLst>
              <a:ext uri="{FF2B5EF4-FFF2-40B4-BE49-F238E27FC236}">
                <a16:creationId xmlns:a16="http://schemas.microsoft.com/office/drawing/2014/main" id="{AD355ED9-4CD7-B2CA-4AFC-0531E8F684BD}"/>
              </a:ext>
            </a:extLst>
          </p:cNvPr>
          <p:cNvCxnSpPr>
            <a:cxnSpLocks/>
          </p:cNvCxnSpPr>
          <p:nvPr/>
        </p:nvCxnSpPr>
        <p:spPr>
          <a:xfrm>
            <a:off x="3914714" y="1343280"/>
            <a:ext cx="1986976" cy="0"/>
          </a:xfrm>
          <a:prstGeom prst="straightConnector1">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F815978-9AF3-DB58-AD61-27D7E0B70B32}"/>
              </a:ext>
            </a:extLst>
          </p:cNvPr>
          <p:cNvCxnSpPr>
            <a:cxnSpLocks/>
          </p:cNvCxnSpPr>
          <p:nvPr/>
        </p:nvCxnSpPr>
        <p:spPr>
          <a:xfrm>
            <a:off x="6867464" y="1343280"/>
            <a:ext cx="1986976" cy="0"/>
          </a:xfrm>
          <a:prstGeom prst="straightConnector1">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7755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09ED1BB-5A41-67A0-604B-EBD726113530}"/>
              </a:ext>
            </a:extLst>
          </p:cNvPr>
          <p:cNvSpPr>
            <a:spLocks noGrp="1"/>
          </p:cNvSpPr>
          <p:nvPr>
            <p:ph type="sldNum" sz="quarter" idx="12"/>
          </p:nvPr>
        </p:nvSpPr>
        <p:spPr/>
        <p:txBody>
          <a:bodyPr/>
          <a:lstStyle/>
          <a:p>
            <a:fld id="{5AEC89D8-36C3-40BD-BBB3-9AD7F891C9FD}" type="slidenum">
              <a:rPr lang="en-NL" smtClean="0"/>
              <a:pPr/>
              <a:t>4</a:t>
            </a:fld>
            <a:endParaRPr lang="en-NL"/>
          </a:p>
        </p:txBody>
      </p:sp>
      <p:sp>
        <p:nvSpPr>
          <p:cNvPr id="5" name="Title 4">
            <a:extLst>
              <a:ext uri="{FF2B5EF4-FFF2-40B4-BE49-F238E27FC236}">
                <a16:creationId xmlns:a16="http://schemas.microsoft.com/office/drawing/2014/main" id="{F3B26A81-0231-96B3-25E7-5186CEFC16C4}"/>
              </a:ext>
            </a:extLst>
          </p:cNvPr>
          <p:cNvSpPr>
            <a:spLocks noGrp="1"/>
          </p:cNvSpPr>
          <p:nvPr>
            <p:ph type="title"/>
          </p:nvPr>
        </p:nvSpPr>
        <p:spPr>
          <a:xfrm>
            <a:off x="633000" y="212760"/>
            <a:ext cx="7558500" cy="1080000"/>
          </a:xfrm>
        </p:spPr>
        <p:txBody>
          <a:bodyPr/>
          <a:lstStyle/>
          <a:p>
            <a:r>
              <a:rPr lang="en-NZ" dirty="0"/>
              <a:t>Recap: Summary of decisions in December</a:t>
            </a:r>
          </a:p>
        </p:txBody>
      </p:sp>
      <p:sp>
        <p:nvSpPr>
          <p:cNvPr id="8" name="Content Placeholder 3">
            <a:extLst>
              <a:ext uri="{FF2B5EF4-FFF2-40B4-BE49-F238E27FC236}">
                <a16:creationId xmlns:a16="http://schemas.microsoft.com/office/drawing/2014/main" id="{F9FB8EA7-04F1-B090-E47D-1BF5F7023721}"/>
              </a:ext>
            </a:extLst>
          </p:cNvPr>
          <p:cNvSpPr txBox="1">
            <a:spLocks/>
          </p:cNvSpPr>
          <p:nvPr/>
        </p:nvSpPr>
        <p:spPr>
          <a:xfrm>
            <a:off x="633000" y="1155405"/>
            <a:ext cx="8640000" cy="5000086"/>
          </a:xfrm>
          <a:prstGeom prst="rect">
            <a:avLst/>
          </a:prstGeom>
        </p:spPr>
        <p:txBody>
          <a:bodyPr numCol="1"/>
          <a:lstStyle>
            <a:lvl1pPr marL="0" indent="0" algn="l" defTabSz="914400" rtl="0" eaLnBrk="1" latinLnBrk="0" hangingPunct="1">
              <a:lnSpc>
                <a:spcPct val="100000"/>
              </a:lnSpc>
              <a:spcBef>
                <a:spcPts val="300"/>
              </a:spcBef>
              <a:spcAft>
                <a:spcPts val="30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500"/>
              </a:spcBef>
              <a:spcAft>
                <a:spcPts val="300"/>
              </a:spcAft>
              <a:buFont typeface="Arial" panose="020B0604020202020204" pitchFamily="34" charset="0"/>
              <a:buNone/>
              <a:defRPr sz="1400" b="0" kern="1200">
                <a:solidFill>
                  <a:srgbClr val="E0004D"/>
                </a:solidFill>
                <a:latin typeface="+mn-lt"/>
                <a:ea typeface="+mn-ea"/>
                <a:cs typeface="+mn-cs"/>
              </a:defRPr>
            </a:lvl2pPr>
            <a:lvl3pPr marL="0" indent="0" algn="l" defTabSz="914400" rtl="0" eaLnBrk="1" latinLnBrk="0" hangingPunct="1">
              <a:lnSpc>
                <a:spcPct val="100000"/>
              </a:lnSpc>
              <a:spcBef>
                <a:spcPts val="500"/>
              </a:spcBef>
              <a:spcAft>
                <a:spcPts val="300"/>
              </a:spcAft>
              <a:buFont typeface="Arial" panose="020B0604020202020204" pitchFamily="34" charset="0"/>
              <a:buNone/>
              <a:defRPr sz="1100" b="0" kern="1200">
                <a:solidFill>
                  <a:srgbClr val="436E73"/>
                </a:solidFill>
                <a:latin typeface="+mn-lt"/>
                <a:ea typeface="+mn-ea"/>
                <a:cs typeface="+mn-cs"/>
              </a:defRPr>
            </a:lvl3pPr>
            <a:lvl4pPr marL="171450" indent="-171450" algn="l" defTabSz="914400" rtl="0" eaLnBrk="1" latinLnBrk="0" hangingPunct="1">
              <a:lnSpc>
                <a:spcPts val="1300"/>
              </a:lnSpc>
              <a:spcBef>
                <a:spcPts val="300"/>
              </a:spcBef>
              <a:spcAft>
                <a:spcPts val="300"/>
              </a:spcAft>
              <a:buFont typeface="Arial" panose="020B0604020202020204" pitchFamily="34" charset="0"/>
              <a:buChar char="•"/>
              <a:defRPr sz="900" kern="1200">
                <a:solidFill>
                  <a:schemeClr val="tx1"/>
                </a:solidFill>
                <a:latin typeface="+mn-lt"/>
                <a:ea typeface="+mn-ea"/>
                <a:cs typeface="+mn-cs"/>
              </a:defRPr>
            </a:lvl4pPr>
            <a:lvl5pPr marL="361950" indent="-180975" algn="l" defTabSz="914400" rtl="0" eaLnBrk="1" latinLnBrk="0" hangingPunct="1">
              <a:lnSpc>
                <a:spcPts val="1300"/>
              </a:lnSpc>
              <a:spcBef>
                <a:spcPts val="300"/>
              </a:spcBef>
              <a:spcAft>
                <a:spcPts val="300"/>
              </a:spcAft>
              <a:buFont typeface="Cera Pro" panose="00000500000000000000" pitchFamily="2" charset="0"/>
              <a:buChar char="–"/>
              <a:defRPr sz="900" kern="1200">
                <a:solidFill>
                  <a:schemeClr val="tx1"/>
                </a:solidFill>
                <a:latin typeface="+mn-lt"/>
                <a:ea typeface="+mn-ea"/>
                <a:cs typeface="+mn-cs"/>
              </a:defRPr>
            </a:lvl5pPr>
            <a:lvl6pPr marL="0" indent="0" algn="r" defTabSz="914400" rtl="0" eaLnBrk="1" latinLnBrk="0" hangingPunct="1">
              <a:lnSpc>
                <a:spcPts val="850"/>
              </a:lnSpc>
              <a:spcBef>
                <a:spcPts val="0"/>
              </a:spcBef>
              <a:buFont typeface="Arial" panose="020B0604020202020204" pitchFamily="34" charset="0"/>
              <a:buNone/>
              <a:defRPr sz="700" b="1" kern="1200" cap="all" spc="160" baseline="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NZ" sz="1300" dirty="0"/>
              <a:t>In our advice to Council in December we recommended further considering two options:</a:t>
            </a:r>
          </a:p>
          <a:p>
            <a:pPr marL="342900" indent="-342900">
              <a:buFont typeface="+mj-lt"/>
              <a:buAutoNum type="arabicPeriod"/>
            </a:pPr>
            <a:r>
              <a:rPr lang="en-GB" sz="1300" dirty="0"/>
              <a:t>an internal business unit (with possible shared services arrangements), and</a:t>
            </a:r>
          </a:p>
          <a:p>
            <a:pPr marL="342900" indent="-342900">
              <a:buFont typeface="+mj-lt"/>
              <a:buAutoNum type="arabicPeriod"/>
            </a:pPr>
            <a:r>
              <a:rPr lang="en-GB" sz="1300" dirty="0"/>
              <a:t>a regional / sub-regional asset owning water organisation, with a grouping involving Tauranga City Council and Western Bay of Plenty District Council the most concrete option.</a:t>
            </a:r>
          </a:p>
          <a:p>
            <a:endParaRPr lang="en-GB" sz="1300" dirty="0"/>
          </a:p>
          <a:p>
            <a:r>
              <a:rPr lang="en-NZ" sz="1300" dirty="0"/>
              <a:t>At the 12 December meeting, Council received our report and:</a:t>
            </a:r>
          </a:p>
          <a:p>
            <a:pPr marL="342900" indent="-342900">
              <a:buFont typeface="+mj-lt"/>
              <a:buAutoNum type="arabicPeriod"/>
            </a:pPr>
            <a:r>
              <a:rPr lang="en-GB" sz="1300" b="1" dirty="0"/>
              <a:t>Authorised</a:t>
            </a:r>
            <a:r>
              <a:rPr lang="en-GB" sz="1300" dirty="0"/>
              <a:t> the Chief Executive to:</a:t>
            </a:r>
          </a:p>
          <a:p>
            <a:pPr marL="514350" lvl="3" indent="-342900">
              <a:lnSpc>
                <a:spcPct val="100000"/>
              </a:lnSpc>
              <a:buFont typeface="+mj-lt"/>
              <a:buAutoNum type="arabicPeriod"/>
            </a:pPr>
            <a:r>
              <a:rPr lang="en-GB" sz="1300" dirty="0"/>
              <a:t>Further explore opportunities with Tauranga City Council and Western Bay of Plenty District Council (and others) for a potential joint water services council-controlled organisation </a:t>
            </a:r>
          </a:p>
          <a:p>
            <a:pPr marL="514350" lvl="3" indent="-342900">
              <a:lnSpc>
                <a:spcPct val="100000"/>
              </a:lnSpc>
              <a:buFont typeface="+mj-lt"/>
              <a:buAutoNum type="arabicPeriod"/>
            </a:pPr>
            <a:r>
              <a:rPr lang="en-GB" sz="1300" dirty="0"/>
              <a:t>Assess the existing Capex and </a:t>
            </a:r>
            <a:r>
              <a:rPr lang="en-GB" sz="1300" dirty="0" err="1"/>
              <a:t>Opex</a:t>
            </a:r>
            <a:r>
              <a:rPr lang="en-GB" sz="1300" dirty="0"/>
              <a:t> spend profile in the WDC LTP 24/34 to determine if a staged approach to achieving compliance is viable, including engaging with DIA, BOPRC and the Water Services Authority on requirements to comply with legislation.  </a:t>
            </a:r>
          </a:p>
          <a:p>
            <a:pPr marL="342900" indent="-342900">
              <a:buFont typeface="+mj-lt"/>
              <a:buAutoNum type="arabicPeriod"/>
            </a:pPr>
            <a:r>
              <a:rPr lang="en-GB" sz="1300" b="1" dirty="0"/>
              <a:t>Instructed</a:t>
            </a:r>
            <a:r>
              <a:rPr lang="en-GB" sz="1300" dirty="0"/>
              <a:t> the Chief Executive to write to the Minister requesting support from DIA to facilitate progress on joint arrangements with other councils, including potentially the appointment of a Crown Facilitator to help the Council explore potential joint arrangements with other councils.</a:t>
            </a:r>
          </a:p>
          <a:p>
            <a:pPr marL="342900" indent="-342900">
              <a:buFont typeface="+mj-lt"/>
              <a:buAutoNum type="arabicPeriod"/>
            </a:pPr>
            <a:r>
              <a:rPr lang="en-GB" sz="1300" b="1" dirty="0"/>
              <a:t>Noted</a:t>
            </a:r>
            <a:r>
              <a:rPr lang="en-GB" sz="1300" dirty="0"/>
              <a:t> staff will return to Council by end March 2025 with two shortlist options for future water service delivery (which will be used for community consultation).</a:t>
            </a:r>
          </a:p>
          <a:p>
            <a:pPr marL="342900" indent="-342900">
              <a:buFont typeface="+mj-lt"/>
              <a:buAutoNum type="arabicPeriod"/>
            </a:pPr>
            <a:endParaRPr lang="en-US" sz="1300" dirty="0"/>
          </a:p>
          <a:p>
            <a:r>
              <a:rPr lang="en-US" sz="1300" i="1" dirty="0"/>
              <a:t>This report provides further analysis of the two shortlist options to support a Council decision on its preferred option in preparation for public consultation.</a:t>
            </a:r>
          </a:p>
        </p:txBody>
      </p:sp>
      <p:sp>
        <p:nvSpPr>
          <p:cNvPr id="9" name="Rectangle 8">
            <a:extLst>
              <a:ext uri="{FF2B5EF4-FFF2-40B4-BE49-F238E27FC236}">
                <a16:creationId xmlns:a16="http://schemas.microsoft.com/office/drawing/2014/main" id="{EDBE6998-A474-F242-A7DC-46971D054C1D}"/>
              </a:ext>
            </a:extLst>
          </p:cNvPr>
          <p:cNvSpPr/>
          <p:nvPr/>
        </p:nvSpPr>
        <p:spPr>
          <a:xfrm>
            <a:off x="585858" y="2339314"/>
            <a:ext cx="8734284" cy="3105522"/>
          </a:xfrm>
          <a:prstGeom prst="rect">
            <a:avLst/>
          </a:prstGeom>
          <a:solidFill>
            <a:schemeClr val="accent5">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526241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C2A076-12C3-C17F-F838-4D8FC3964B7B}"/>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3D99724-5EB0-3052-4976-86DC86BE7A72}"/>
              </a:ext>
            </a:extLst>
          </p:cNvPr>
          <p:cNvSpPr>
            <a:spLocks noGrp="1"/>
          </p:cNvSpPr>
          <p:nvPr>
            <p:ph type="sldNum" sz="quarter" idx="12"/>
          </p:nvPr>
        </p:nvSpPr>
        <p:spPr>
          <a:xfrm>
            <a:off x="9362926" y="6506168"/>
            <a:ext cx="238028" cy="144000"/>
          </a:xfrm>
        </p:spPr>
        <p:txBody>
          <a:bodyPr/>
          <a:lstStyle/>
          <a:p>
            <a:fld id="{5AEC89D8-36C3-40BD-BBB3-9AD7F891C9FD}" type="slidenum">
              <a:rPr lang="en-NL" smtClean="0"/>
              <a:pPr/>
              <a:t>5</a:t>
            </a:fld>
            <a:endParaRPr lang="en-NL"/>
          </a:p>
        </p:txBody>
      </p:sp>
      <p:sp>
        <p:nvSpPr>
          <p:cNvPr id="3" name="Title 2">
            <a:extLst>
              <a:ext uri="{FF2B5EF4-FFF2-40B4-BE49-F238E27FC236}">
                <a16:creationId xmlns:a16="http://schemas.microsoft.com/office/drawing/2014/main" id="{C65AA01E-0A48-F533-39E0-9AB057A8DD78}"/>
              </a:ext>
            </a:extLst>
          </p:cNvPr>
          <p:cNvSpPr>
            <a:spLocks noGrp="1"/>
          </p:cNvSpPr>
          <p:nvPr>
            <p:ph type="title"/>
          </p:nvPr>
        </p:nvSpPr>
        <p:spPr/>
        <p:txBody>
          <a:bodyPr/>
          <a:lstStyle/>
          <a:p>
            <a:r>
              <a:rPr lang="en-NZ" dirty="0"/>
              <a:t>Timeline</a:t>
            </a:r>
          </a:p>
        </p:txBody>
      </p:sp>
      <p:cxnSp>
        <p:nvCxnSpPr>
          <p:cNvPr id="4" name="Straight Connector 3">
            <a:extLst>
              <a:ext uri="{FF2B5EF4-FFF2-40B4-BE49-F238E27FC236}">
                <a16:creationId xmlns:a16="http://schemas.microsoft.com/office/drawing/2014/main" id="{7D77A24E-A0AC-7E1F-86F0-9F003E4CE3F9}"/>
              </a:ext>
            </a:extLst>
          </p:cNvPr>
          <p:cNvCxnSpPr>
            <a:cxnSpLocks/>
          </p:cNvCxnSpPr>
          <p:nvPr/>
        </p:nvCxnSpPr>
        <p:spPr>
          <a:xfrm>
            <a:off x="1004368" y="4414882"/>
            <a:ext cx="8520112" cy="0"/>
          </a:xfrm>
          <a:prstGeom prst="line">
            <a:avLst/>
          </a:prstGeom>
          <a:ln w="31750">
            <a:solidFill>
              <a:schemeClr val="accent3">
                <a:lumMod val="60000"/>
                <a:lumOff val="40000"/>
              </a:schemeClr>
            </a:solidFill>
            <a:headEnd type="oval" w="lg" len="lg"/>
            <a:tailEnd type="arrow" w="med" len="med"/>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5C5DD421-1903-2173-21A9-9F15690D8F5F}"/>
              </a:ext>
            </a:extLst>
          </p:cNvPr>
          <p:cNvSpPr/>
          <p:nvPr/>
        </p:nvSpPr>
        <p:spPr>
          <a:xfrm>
            <a:off x="973149" y="1604239"/>
            <a:ext cx="1116000" cy="406265"/>
          </a:xfrm>
          <a:prstGeom prst="rect">
            <a:avLst/>
          </a:prstGeom>
        </p:spPr>
        <p:txBody>
          <a:bodyPr wrap="square" lIns="0" rIns="0" anchor="ctr">
            <a:spAutoFit/>
          </a:bodyPr>
          <a:lstStyle/>
          <a:p>
            <a:pPr lvl="0">
              <a:lnSpc>
                <a:spcPct val="85000"/>
              </a:lnSpc>
            </a:pPr>
            <a:r>
              <a:rPr lang="en-NZ" sz="1200" b="1">
                <a:solidFill>
                  <a:schemeClr val="accent1"/>
                </a:solidFill>
                <a:ea typeface="Open Sans" panose="020B0606030504020204" pitchFamily="34" charset="0"/>
                <a:cs typeface="Open Sans" panose="020B0606030504020204" pitchFamily="34" charset="0"/>
              </a:rPr>
              <a:t>From</a:t>
            </a:r>
          </a:p>
          <a:p>
            <a:pPr lvl="0">
              <a:lnSpc>
                <a:spcPct val="85000"/>
              </a:lnSpc>
            </a:pPr>
            <a:r>
              <a:rPr lang="en-NZ" sz="1200" b="1">
                <a:solidFill>
                  <a:schemeClr val="accent1"/>
                </a:solidFill>
                <a:ea typeface="Open Sans" panose="020B0606030504020204" pitchFamily="34" charset="0"/>
                <a:cs typeface="Open Sans" panose="020B0606030504020204" pitchFamily="34" charset="0"/>
              </a:rPr>
              <a:t>Feb 2025</a:t>
            </a:r>
            <a:endParaRPr lang="en-NZ" sz="1200">
              <a:solidFill>
                <a:schemeClr val="accent1"/>
              </a:solidFill>
            </a:endParaRPr>
          </a:p>
        </p:txBody>
      </p:sp>
      <p:sp>
        <p:nvSpPr>
          <p:cNvPr id="7" name="Rectangle 6">
            <a:extLst>
              <a:ext uri="{FF2B5EF4-FFF2-40B4-BE49-F238E27FC236}">
                <a16:creationId xmlns:a16="http://schemas.microsoft.com/office/drawing/2014/main" id="{8442B479-FA57-1356-7E83-860BE84A07BF}"/>
              </a:ext>
            </a:extLst>
          </p:cNvPr>
          <p:cNvSpPr/>
          <p:nvPr/>
        </p:nvSpPr>
        <p:spPr>
          <a:xfrm>
            <a:off x="3425386" y="2104483"/>
            <a:ext cx="1116000" cy="249299"/>
          </a:xfrm>
          <a:prstGeom prst="rect">
            <a:avLst/>
          </a:prstGeom>
        </p:spPr>
        <p:txBody>
          <a:bodyPr wrap="square" lIns="0" rIns="0" anchor="ctr">
            <a:spAutoFit/>
          </a:bodyPr>
          <a:lstStyle/>
          <a:p>
            <a:pPr lvl="0">
              <a:lnSpc>
                <a:spcPct val="85000"/>
              </a:lnSpc>
            </a:pPr>
            <a:r>
              <a:rPr lang="en-NZ" sz="1200" b="1">
                <a:solidFill>
                  <a:schemeClr val="accent2"/>
                </a:solidFill>
                <a:ea typeface="Open Sans" panose="020B0606030504020204" pitchFamily="34" charset="0"/>
                <a:cs typeface="Open Sans" panose="020B0606030504020204" pitchFamily="34" charset="0"/>
              </a:rPr>
              <a:t>Apr-May 2025</a:t>
            </a:r>
            <a:endParaRPr lang="en-NZ" sz="1200">
              <a:solidFill>
                <a:schemeClr val="accent2"/>
              </a:solidFill>
            </a:endParaRPr>
          </a:p>
        </p:txBody>
      </p:sp>
      <p:sp>
        <p:nvSpPr>
          <p:cNvPr id="8" name="Rectangle 7">
            <a:extLst>
              <a:ext uri="{FF2B5EF4-FFF2-40B4-BE49-F238E27FC236}">
                <a16:creationId xmlns:a16="http://schemas.microsoft.com/office/drawing/2014/main" id="{14D21450-01FE-93AA-B86E-D11EB49F1493}"/>
              </a:ext>
            </a:extLst>
          </p:cNvPr>
          <p:cNvSpPr/>
          <p:nvPr/>
        </p:nvSpPr>
        <p:spPr>
          <a:xfrm>
            <a:off x="4646084" y="1331326"/>
            <a:ext cx="1117387" cy="406265"/>
          </a:xfrm>
          <a:prstGeom prst="rect">
            <a:avLst/>
          </a:prstGeom>
        </p:spPr>
        <p:txBody>
          <a:bodyPr wrap="square" lIns="0" rIns="0" anchor="ctr">
            <a:spAutoFit/>
          </a:bodyPr>
          <a:lstStyle/>
          <a:p>
            <a:pPr lvl="0">
              <a:lnSpc>
                <a:spcPct val="85000"/>
              </a:lnSpc>
            </a:pPr>
            <a:r>
              <a:rPr lang="en-NZ" sz="1200" b="1">
                <a:solidFill>
                  <a:schemeClr val="accent3"/>
                </a:solidFill>
                <a:ea typeface="Open Sans" panose="020B0606030504020204" pitchFamily="34" charset="0"/>
                <a:cs typeface="Open Sans" panose="020B0606030504020204" pitchFamily="34" charset="0"/>
              </a:rPr>
              <a:t>Apr to Sep 2025</a:t>
            </a:r>
            <a:endParaRPr lang="en-NZ" sz="1200">
              <a:solidFill>
                <a:schemeClr val="accent3"/>
              </a:solidFill>
            </a:endParaRPr>
          </a:p>
        </p:txBody>
      </p:sp>
      <p:sp>
        <p:nvSpPr>
          <p:cNvPr id="9" name="Rectangle 8">
            <a:extLst>
              <a:ext uri="{FF2B5EF4-FFF2-40B4-BE49-F238E27FC236}">
                <a16:creationId xmlns:a16="http://schemas.microsoft.com/office/drawing/2014/main" id="{B43AA930-12A5-37F4-438A-694F4ADB142D}"/>
              </a:ext>
            </a:extLst>
          </p:cNvPr>
          <p:cNvSpPr/>
          <p:nvPr/>
        </p:nvSpPr>
        <p:spPr>
          <a:xfrm>
            <a:off x="5902902" y="1567579"/>
            <a:ext cx="1109160" cy="249299"/>
          </a:xfrm>
          <a:prstGeom prst="rect">
            <a:avLst/>
          </a:prstGeom>
        </p:spPr>
        <p:txBody>
          <a:bodyPr wrap="square" lIns="0" rIns="0" anchor="ctr">
            <a:spAutoFit/>
          </a:bodyPr>
          <a:lstStyle/>
          <a:p>
            <a:pPr lvl="0">
              <a:lnSpc>
                <a:spcPct val="85000"/>
              </a:lnSpc>
            </a:pPr>
            <a:r>
              <a:rPr lang="en-NZ" sz="1200" b="1">
                <a:solidFill>
                  <a:schemeClr val="accent4"/>
                </a:solidFill>
                <a:ea typeface="Open Sans" panose="020B0606030504020204" pitchFamily="34" charset="0"/>
                <a:cs typeface="Open Sans" panose="020B0606030504020204" pitchFamily="34" charset="0"/>
              </a:rPr>
              <a:t>Mid-2025</a:t>
            </a:r>
            <a:endParaRPr lang="en-NZ" sz="1200">
              <a:solidFill>
                <a:schemeClr val="accent4"/>
              </a:solidFill>
            </a:endParaRPr>
          </a:p>
        </p:txBody>
      </p:sp>
      <p:sp>
        <p:nvSpPr>
          <p:cNvPr id="10" name="Rectangle 9">
            <a:extLst>
              <a:ext uri="{FF2B5EF4-FFF2-40B4-BE49-F238E27FC236}">
                <a16:creationId xmlns:a16="http://schemas.microsoft.com/office/drawing/2014/main" id="{210D30DA-A0C1-CB62-8299-879A945BB846}"/>
              </a:ext>
            </a:extLst>
          </p:cNvPr>
          <p:cNvSpPr/>
          <p:nvPr/>
        </p:nvSpPr>
        <p:spPr>
          <a:xfrm>
            <a:off x="7258516" y="2538700"/>
            <a:ext cx="1024109" cy="249299"/>
          </a:xfrm>
          <a:prstGeom prst="rect">
            <a:avLst/>
          </a:prstGeom>
        </p:spPr>
        <p:txBody>
          <a:bodyPr wrap="square" lIns="0" tIns="45720" rIns="0" bIns="45720" anchor="ctr">
            <a:spAutoFit/>
          </a:bodyPr>
          <a:lstStyle/>
          <a:p>
            <a:pPr>
              <a:lnSpc>
                <a:spcPct val="85000"/>
              </a:lnSpc>
            </a:pPr>
            <a:r>
              <a:rPr lang="en-NZ" sz="1200" b="1">
                <a:solidFill>
                  <a:schemeClr val="accent5"/>
                </a:solidFill>
                <a:ea typeface="Open Sans"/>
                <a:cs typeface="Open Sans"/>
              </a:rPr>
              <a:t>Sep 2025</a:t>
            </a:r>
            <a:endParaRPr lang="en-NZ" sz="1200" b="1">
              <a:solidFill>
                <a:schemeClr val="accent5"/>
              </a:solidFill>
              <a:ea typeface="Open Sans" panose="020B0606030504020204" pitchFamily="34" charset="0"/>
              <a:cs typeface="Open Sans" panose="020B0606030504020204" pitchFamily="34" charset="0"/>
            </a:endParaRPr>
          </a:p>
        </p:txBody>
      </p:sp>
      <p:grpSp>
        <p:nvGrpSpPr>
          <p:cNvPr id="15" name="Group 14">
            <a:extLst>
              <a:ext uri="{FF2B5EF4-FFF2-40B4-BE49-F238E27FC236}">
                <a16:creationId xmlns:a16="http://schemas.microsoft.com/office/drawing/2014/main" id="{9046110A-9884-8B87-1AE9-DC49764976FF}"/>
              </a:ext>
            </a:extLst>
          </p:cNvPr>
          <p:cNvGrpSpPr/>
          <p:nvPr/>
        </p:nvGrpSpPr>
        <p:grpSpPr>
          <a:xfrm>
            <a:off x="973149" y="2068192"/>
            <a:ext cx="1161357" cy="2387433"/>
            <a:chOff x="913240" y="1860142"/>
            <a:chExt cx="1548476" cy="4190287"/>
          </a:xfrm>
        </p:grpSpPr>
        <p:sp>
          <p:nvSpPr>
            <p:cNvPr id="16" name="Oval 15">
              <a:extLst>
                <a:ext uri="{FF2B5EF4-FFF2-40B4-BE49-F238E27FC236}">
                  <a16:creationId xmlns:a16="http://schemas.microsoft.com/office/drawing/2014/main" id="{8CAE5306-7145-D686-F33D-113F463A27C3}"/>
                </a:ext>
              </a:extLst>
            </p:cNvPr>
            <p:cNvSpPr/>
            <p:nvPr/>
          </p:nvSpPr>
          <p:spPr>
            <a:xfrm>
              <a:off x="2342844" y="5931557"/>
              <a:ext cx="118872" cy="11887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cxnSp>
          <p:nvCxnSpPr>
            <p:cNvPr id="17" name="Straight Connector 16">
              <a:extLst>
                <a:ext uri="{FF2B5EF4-FFF2-40B4-BE49-F238E27FC236}">
                  <a16:creationId xmlns:a16="http://schemas.microsoft.com/office/drawing/2014/main" id="{9F20E12C-8166-FDB6-1EBB-780C7B6EEA79}"/>
                </a:ext>
              </a:extLst>
            </p:cNvPr>
            <p:cNvCxnSpPr>
              <a:cxnSpLocks/>
              <a:endCxn id="16" idx="0"/>
            </p:cNvCxnSpPr>
            <p:nvPr/>
          </p:nvCxnSpPr>
          <p:spPr>
            <a:xfrm>
              <a:off x="2402280" y="1860142"/>
              <a:ext cx="0" cy="407141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7E05059-B38E-D8AC-6738-37D81382135C}"/>
                </a:ext>
              </a:extLst>
            </p:cNvPr>
            <p:cNvCxnSpPr/>
            <p:nvPr/>
          </p:nvCxnSpPr>
          <p:spPr>
            <a:xfrm>
              <a:off x="913240" y="1896137"/>
              <a:ext cx="1488000"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02B53829-7B32-4886-91F1-74865A642BBA}"/>
              </a:ext>
            </a:extLst>
          </p:cNvPr>
          <p:cNvGrpSpPr/>
          <p:nvPr/>
        </p:nvGrpSpPr>
        <p:grpSpPr>
          <a:xfrm>
            <a:off x="3416333" y="2383605"/>
            <a:ext cx="1153737" cy="2072020"/>
            <a:chOff x="923400" y="2869451"/>
            <a:chExt cx="1538316" cy="3174625"/>
          </a:xfrm>
        </p:grpSpPr>
        <p:sp>
          <p:nvSpPr>
            <p:cNvPr id="20" name="Oval 19">
              <a:extLst>
                <a:ext uri="{FF2B5EF4-FFF2-40B4-BE49-F238E27FC236}">
                  <a16:creationId xmlns:a16="http://schemas.microsoft.com/office/drawing/2014/main" id="{5F785CE2-C15C-0B51-CA45-B0EBD9B02EED}"/>
                </a:ext>
              </a:extLst>
            </p:cNvPr>
            <p:cNvSpPr/>
            <p:nvPr/>
          </p:nvSpPr>
          <p:spPr>
            <a:xfrm>
              <a:off x="2342844" y="5925204"/>
              <a:ext cx="118872" cy="118872"/>
            </a:xfrm>
            <a:prstGeom prst="ellipse">
              <a:avLst/>
            </a:prstGeom>
            <a:solidFill>
              <a:schemeClr val="bg1"/>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cxnSp>
          <p:nvCxnSpPr>
            <p:cNvPr id="21" name="Straight Connector 20">
              <a:extLst>
                <a:ext uri="{FF2B5EF4-FFF2-40B4-BE49-F238E27FC236}">
                  <a16:creationId xmlns:a16="http://schemas.microsoft.com/office/drawing/2014/main" id="{5FB2EF20-8344-9D10-58DC-437ADB6DB99C}"/>
                </a:ext>
              </a:extLst>
            </p:cNvPr>
            <p:cNvCxnSpPr>
              <a:cxnSpLocks/>
            </p:cNvCxnSpPr>
            <p:nvPr/>
          </p:nvCxnSpPr>
          <p:spPr>
            <a:xfrm>
              <a:off x="2402280" y="2869451"/>
              <a:ext cx="0" cy="305575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CA8FCD9-DD9E-16D7-C0EA-8D479822F782}"/>
                </a:ext>
              </a:extLst>
            </p:cNvPr>
            <p:cNvCxnSpPr>
              <a:cxnSpLocks/>
            </p:cNvCxnSpPr>
            <p:nvPr/>
          </p:nvCxnSpPr>
          <p:spPr>
            <a:xfrm>
              <a:off x="923400" y="2906488"/>
              <a:ext cx="1488000" cy="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526AD9EB-55DB-1F57-5774-518A9FDF1C11}"/>
              </a:ext>
            </a:extLst>
          </p:cNvPr>
          <p:cNvGrpSpPr/>
          <p:nvPr/>
        </p:nvGrpSpPr>
        <p:grpSpPr>
          <a:xfrm>
            <a:off x="4647471" y="1737592"/>
            <a:ext cx="1161357" cy="2718034"/>
            <a:chOff x="913240" y="3811686"/>
            <a:chExt cx="1548476" cy="2211985"/>
          </a:xfrm>
        </p:grpSpPr>
        <p:sp>
          <p:nvSpPr>
            <p:cNvPr id="24" name="Oval 23">
              <a:extLst>
                <a:ext uri="{FF2B5EF4-FFF2-40B4-BE49-F238E27FC236}">
                  <a16:creationId xmlns:a16="http://schemas.microsoft.com/office/drawing/2014/main" id="{B3251C2F-ADF2-1EA7-E1F8-6D9443A770CB}"/>
                </a:ext>
              </a:extLst>
            </p:cNvPr>
            <p:cNvSpPr/>
            <p:nvPr/>
          </p:nvSpPr>
          <p:spPr>
            <a:xfrm>
              <a:off x="2342844" y="5904799"/>
              <a:ext cx="118872" cy="118872"/>
            </a:xfrm>
            <a:prstGeom prst="ellipse">
              <a:avLst/>
            </a:prstGeom>
            <a:solidFill>
              <a:schemeClr val="bg1"/>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cxnSp>
          <p:nvCxnSpPr>
            <p:cNvPr id="25" name="Straight Connector 24">
              <a:extLst>
                <a:ext uri="{FF2B5EF4-FFF2-40B4-BE49-F238E27FC236}">
                  <a16:creationId xmlns:a16="http://schemas.microsoft.com/office/drawing/2014/main" id="{3548473B-D6F0-E023-5643-5B4966FE9F43}"/>
                </a:ext>
              </a:extLst>
            </p:cNvPr>
            <p:cNvCxnSpPr>
              <a:cxnSpLocks/>
            </p:cNvCxnSpPr>
            <p:nvPr/>
          </p:nvCxnSpPr>
          <p:spPr>
            <a:xfrm>
              <a:off x="2402280" y="3811686"/>
              <a:ext cx="0" cy="208561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0F0CD03-77F9-3378-32D6-261986A573FE}"/>
                </a:ext>
              </a:extLst>
            </p:cNvPr>
            <p:cNvCxnSpPr/>
            <p:nvPr/>
          </p:nvCxnSpPr>
          <p:spPr>
            <a:xfrm>
              <a:off x="913240" y="3850462"/>
              <a:ext cx="148800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73784472-1246-36A5-4520-DE4F85B8CB58}"/>
              </a:ext>
            </a:extLst>
          </p:cNvPr>
          <p:cNvGrpSpPr/>
          <p:nvPr/>
        </p:nvGrpSpPr>
        <p:grpSpPr>
          <a:xfrm>
            <a:off x="5893849" y="1815812"/>
            <a:ext cx="1153737" cy="2639813"/>
            <a:chOff x="923400" y="2492896"/>
            <a:chExt cx="1538316" cy="3519751"/>
          </a:xfrm>
        </p:grpSpPr>
        <p:sp>
          <p:nvSpPr>
            <p:cNvPr id="28" name="Oval 27">
              <a:extLst>
                <a:ext uri="{FF2B5EF4-FFF2-40B4-BE49-F238E27FC236}">
                  <a16:creationId xmlns:a16="http://schemas.microsoft.com/office/drawing/2014/main" id="{BF4C83A7-490C-A684-AC50-99C3B4CB44FE}"/>
                </a:ext>
              </a:extLst>
            </p:cNvPr>
            <p:cNvSpPr/>
            <p:nvPr/>
          </p:nvSpPr>
          <p:spPr>
            <a:xfrm>
              <a:off x="2342844" y="5893775"/>
              <a:ext cx="118872" cy="118872"/>
            </a:xfrm>
            <a:prstGeom prst="ellipse">
              <a:avLst/>
            </a:prstGeom>
            <a:solidFill>
              <a:schemeClr val="bg1"/>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cxnSp>
          <p:nvCxnSpPr>
            <p:cNvPr id="29" name="Straight Connector 28">
              <a:extLst>
                <a:ext uri="{FF2B5EF4-FFF2-40B4-BE49-F238E27FC236}">
                  <a16:creationId xmlns:a16="http://schemas.microsoft.com/office/drawing/2014/main" id="{E13EEF21-02E7-3CD2-EAD7-9EED6CC295BC}"/>
                </a:ext>
              </a:extLst>
            </p:cNvPr>
            <p:cNvCxnSpPr>
              <a:cxnSpLocks/>
              <a:endCxn id="28" idx="0"/>
            </p:cNvCxnSpPr>
            <p:nvPr/>
          </p:nvCxnSpPr>
          <p:spPr>
            <a:xfrm>
              <a:off x="2402280" y="2492896"/>
              <a:ext cx="0" cy="3400879"/>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E0B122E-63A1-94D9-0F25-D6A453F5DE7C}"/>
                </a:ext>
              </a:extLst>
            </p:cNvPr>
            <p:cNvCxnSpPr/>
            <p:nvPr/>
          </p:nvCxnSpPr>
          <p:spPr>
            <a:xfrm>
              <a:off x="923400" y="2531005"/>
              <a:ext cx="14880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1" name="Group 30">
            <a:extLst>
              <a:ext uri="{FF2B5EF4-FFF2-40B4-BE49-F238E27FC236}">
                <a16:creationId xmlns:a16="http://schemas.microsoft.com/office/drawing/2014/main" id="{B2CA21B2-F055-8149-501F-EA1379408AB7}"/>
              </a:ext>
            </a:extLst>
          </p:cNvPr>
          <p:cNvGrpSpPr/>
          <p:nvPr/>
        </p:nvGrpSpPr>
        <p:grpSpPr>
          <a:xfrm>
            <a:off x="7264740" y="2826796"/>
            <a:ext cx="1070953" cy="1632662"/>
            <a:chOff x="1377131" y="3930979"/>
            <a:chExt cx="1070953" cy="2176883"/>
          </a:xfrm>
        </p:grpSpPr>
        <p:cxnSp>
          <p:nvCxnSpPr>
            <p:cNvPr id="32" name="Straight Connector 31">
              <a:extLst>
                <a:ext uri="{FF2B5EF4-FFF2-40B4-BE49-F238E27FC236}">
                  <a16:creationId xmlns:a16="http://schemas.microsoft.com/office/drawing/2014/main" id="{7532A398-D013-558C-1E15-D509C803718E}"/>
                </a:ext>
              </a:extLst>
            </p:cNvPr>
            <p:cNvCxnSpPr>
              <a:cxnSpLocks/>
            </p:cNvCxnSpPr>
            <p:nvPr/>
          </p:nvCxnSpPr>
          <p:spPr>
            <a:xfrm flipH="1">
              <a:off x="2395464" y="3948198"/>
              <a:ext cx="0" cy="2040792"/>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33" name="Oval 32">
              <a:extLst>
                <a:ext uri="{FF2B5EF4-FFF2-40B4-BE49-F238E27FC236}">
                  <a16:creationId xmlns:a16="http://schemas.microsoft.com/office/drawing/2014/main" id="{7B3789D7-E3DB-ABF6-67F8-7B84E604F4F1}"/>
                </a:ext>
              </a:extLst>
            </p:cNvPr>
            <p:cNvSpPr/>
            <p:nvPr/>
          </p:nvSpPr>
          <p:spPr>
            <a:xfrm>
              <a:off x="2358084" y="5988990"/>
              <a:ext cx="90000" cy="118872"/>
            </a:xfrm>
            <a:prstGeom prst="ellipse">
              <a:avLst/>
            </a:prstGeom>
            <a:solidFill>
              <a:schemeClr val="bg1"/>
            </a:solid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cxnSp>
          <p:nvCxnSpPr>
            <p:cNvPr id="34" name="Straight Connector 33">
              <a:extLst>
                <a:ext uri="{FF2B5EF4-FFF2-40B4-BE49-F238E27FC236}">
                  <a16:creationId xmlns:a16="http://schemas.microsoft.com/office/drawing/2014/main" id="{A517F496-9339-788A-48D6-B99E7995EDF1}"/>
                </a:ext>
              </a:extLst>
            </p:cNvPr>
            <p:cNvCxnSpPr>
              <a:cxnSpLocks/>
            </p:cNvCxnSpPr>
            <p:nvPr/>
          </p:nvCxnSpPr>
          <p:spPr>
            <a:xfrm>
              <a:off x="1377131" y="3930979"/>
              <a:ext cx="1024109"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35" name="TextBox 34">
            <a:extLst>
              <a:ext uri="{FF2B5EF4-FFF2-40B4-BE49-F238E27FC236}">
                <a16:creationId xmlns:a16="http://schemas.microsoft.com/office/drawing/2014/main" id="{77F25B53-A983-6FB0-FF93-EBA6C46C349B}"/>
              </a:ext>
            </a:extLst>
          </p:cNvPr>
          <p:cNvSpPr txBox="1"/>
          <p:nvPr/>
        </p:nvSpPr>
        <p:spPr>
          <a:xfrm>
            <a:off x="980771" y="2256037"/>
            <a:ext cx="1008463" cy="138499"/>
          </a:xfrm>
          <a:prstGeom prst="rect">
            <a:avLst/>
          </a:prstGeom>
          <a:noFill/>
        </p:spPr>
        <p:txBody>
          <a:bodyPr wrap="square" lIns="0" tIns="0" rIns="0" bIns="0" rtlCol="0">
            <a:spAutoFit/>
          </a:bodyPr>
          <a:lstStyle/>
          <a:p>
            <a:r>
              <a:rPr lang="en-NZ" sz="900" b="1">
                <a:ea typeface="Open Sans" panose="020B0606030504020204" pitchFamily="34" charset="0"/>
                <a:cs typeface="Arial" panose="020B0604020202020204" pitchFamily="34" charset="0"/>
              </a:rPr>
              <a:t>Develop WSDP</a:t>
            </a:r>
          </a:p>
        </p:txBody>
      </p:sp>
      <p:sp>
        <p:nvSpPr>
          <p:cNvPr id="36" name="TextBox 35">
            <a:extLst>
              <a:ext uri="{FF2B5EF4-FFF2-40B4-BE49-F238E27FC236}">
                <a16:creationId xmlns:a16="http://schemas.microsoft.com/office/drawing/2014/main" id="{2DC30169-5053-06E4-96D9-A0C16FCFC7FD}"/>
              </a:ext>
            </a:extLst>
          </p:cNvPr>
          <p:cNvSpPr txBox="1"/>
          <p:nvPr/>
        </p:nvSpPr>
        <p:spPr>
          <a:xfrm>
            <a:off x="1012177" y="2515088"/>
            <a:ext cx="1008000" cy="1231106"/>
          </a:xfrm>
          <a:prstGeom prst="rect">
            <a:avLst/>
          </a:prstGeom>
          <a:noFill/>
        </p:spPr>
        <p:txBody>
          <a:bodyPr wrap="square" lIns="0" tIns="0" rIns="0" bIns="0" rtlCol="0">
            <a:spAutoFit/>
          </a:bodyPr>
          <a:lstStyle/>
          <a:p>
            <a:r>
              <a:rPr lang="en-NZ" sz="800">
                <a:ea typeface="Open Sans" panose="020B0606030504020204" pitchFamily="34" charset="0"/>
                <a:cs typeface="Arial" panose="020B0604020202020204" pitchFamily="34" charset="0"/>
              </a:rPr>
              <a:t>Decision on whether Council develops a stand-alone WSDP in parallel to a joint process.</a:t>
            </a:r>
          </a:p>
          <a:p>
            <a:endParaRPr lang="en-NZ" sz="800">
              <a:ea typeface="Open Sans" panose="020B0606030504020204" pitchFamily="34" charset="0"/>
              <a:cs typeface="Arial" panose="020B0604020202020204" pitchFamily="34" charset="0"/>
            </a:endParaRPr>
          </a:p>
          <a:p>
            <a:r>
              <a:rPr lang="en-NZ" sz="800">
                <a:ea typeface="Open Sans" panose="020B0606030504020204" pitchFamily="34" charset="0"/>
                <a:cs typeface="Arial" panose="020B0604020202020204" pitchFamily="34" charset="0"/>
              </a:rPr>
              <a:t>Develop WSDP on basis of guidance and templates issued by DIA.</a:t>
            </a:r>
          </a:p>
        </p:txBody>
      </p:sp>
      <p:sp>
        <p:nvSpPr>
          <p:cNvPr id="39" name="TextBox 38">
            <a:extLst>
              <a:ext uri="{FF2B5EF4-FFF2-40B4-BE49-F238E27FC236}">
                <a16:creationId xmlns:a16="http://schemas.microsoft.com/office/drawing/2014/main" id="{DA51CE18-BF9B-27D4-D355-4043446B6F2A}"/>
              </a:ext>
            </a:extLst>
          </p:cNvPr>
          <p:cNvSpPr txBox="1"/>
          <p:nvPr/>
        </p:nvSpPr>
        <p:spPr>
          <a:xfrm>
            <a:off x="3415728" y="2523948"/>
            <a:ext cx="934747" cy="276999"/>
          </a:xfrm>
          <a:prstGeom prst="rect">
            <a:avLst/>
          </a:prstGeom>
          <a:noFill/>
        </p:spPr>
        <p:txBody>
          <a:bodyPr wrap="square" lIns="0" tIns="0" rIns="0" bIns="0" rtlCol="0">
            <a:spAutoFit/>
          </a:bodyPr>
          <a:lstStyle/>
          <a:p>
            <a:r>
              <a:rPr lang="en-NZ" sz="900" b="1">
                <a:ea typeface="Open Sans" panose="020B0606030504020204" pitchFamily="34" charset="0"/>
                <a:cs typeface="Arial" panose="020B0604020202020204" pitchFamily="34" charset="0"/>
              </a:rPr>
              <a:t>Public consultation</a:t>
            </a:r>
          </a:p>
        </p:txBody>
      </p:sp>
      <p:sp>
        <p:nvSpPr>
          <p:cNvPr id="40" name="TextBox 39">
            <a:extLst>
              <a:ext uri="{FF2B5EF4-FFF2-40B4-BE49-F238E27FC236}">
                <a16:creationId xmlns:a16="http://schemas.microsoft.com/office/drawing/2014/main" id="{46D9A788-C8C9-B4DE-8885-D67466572C14}"/>
              </a:ext>
            </a:extLst>
          </p:cNvPr>
          <p:cNvSpPr txBox="1"/>
          <p:nvPr/>
        </p:nvSpPr>
        <p:spPr>
          <a:xfrm>
            <a:off x="3415728" y="2990592"/>
            <a:ext cx="1008000" cy="369332"/>
          </a:xfrm>
          <a:prstGeom prst="rect">
            <a:avLst/>
          </a:prstGeom>
          <a:noFill/>
        </p:spPr>
        <p:txBody>
          <a:bodyPr wrap="square" lIns="0" tIns="0" rIns="0" bIns="0" rtlCol="0">
            <a:spAutoFit/>
          </a:bodyPr>
          <a:lstStyle/>
          <a:p>
            <a:r>
              <a:rPr lang="en-NZ" sz="800">
                <a:ea typeface="Open Sans" panose="020B0606030504020204" pitchFamily="34" charset="0"/>
                <a:cs typeface="Arial" panose="020B0604020202020204" pitchFamily="34" charset="0"/>
              </a:rPr>
              <a:t>Public consultation from 17 April to 17 May.</a:t>
            </a:r>
          </a:p>
          <a:p>
            <a:endParaRPr lang="en-NZ" sz="800">
              <a:ea typeface="Open Sans" panose="020B0606030504020204" pitchFamily="34" charset="0"/>
              <a:cs typeface="Arial" panose="020B0604020202020204" pitchFamily="34" charset="0"/>
            </a:endParaRPr>
          </a:p>
        </p:txBody>
      </p:sp>
      <p:sp>
        <p:nvSpPr>
          <p:cNvPr id="41" name="TextBox 40">
            <a:extLst>
              <a:ext uri="{FF2B5EF4-FFF2-40B4-BE49-F238E27FC236}">
                <a16:creationId xmlns:a16="http://schemas.microsoft.com/office/drawing/2014/main" id="{1C8B3829-4B0B-50F0-E92D-D1EC15CB49D7}"/>
              </a:ext>
            </a:extLst>
          </p:cNvPr>
          <p:cNvSpPr txBox="1"/>
          <p:nvPr/>
        </p:nvSpPr>
        <p:spPr>
          <a:xfrm>
            <a:off x="4656018" y="1915134"/>
            <a:ext cx="912871" cy="276999"/>
          </a:xfrm>
          <a:prstGeom prst="rect">
            <a:avLst/>
          </a:prstGeom>
          <a:noFill/>
        </p:spPr>
        <p:txBody>
          <a:bodyPr wrap="square" lIns="0" tIns="0" rIns="0" bIns="0" rtlCol="0">
            <a:spAutoFit/>
          </a:bodyPr>
          <a:lstStyle/>
          <a:p>
            <a:r>
              <a:rPr lang="en-NZ" sz="900" b="1">
                <a:ea typeface="Open Sans" panose="020B0606030504020204" pitchFamily="34" charset="0"/>
                <a:cs typeface="Arial" panose="020B0604020202020204" pitchFamily="34" charset="0"/>
              </a:rPr>
              <a:t>Post consultation</a:t>
            </a:r>
          </a:p>
        </p:txBody>
      </p:sp>
      <p:sp>
        <p:nvSpPr>
          <p:cNvPr id="42" name="TextBox 41">
            <a:extLst>
              <a:ext uri="{FF2B5EF4-FFF2-40B4-BE49-F238E27FC236}">
                <a16:creationId xmlns:a16="http://schemas.microsoft.com/office/drawing/2014/main" id="{2D1730AD-520A-CA94-E0C1-676F7E87273E}"/>
              </a:ext>
            </a:extLst>
          </p:cNvPr>
          <p:cNvSpPr txBox="1"/>
          <p:nvPr/>
        </p:nvSpPr>
        <p:spPr>
          <a:xfrm>
            <a:off x="4665120" y="2212289"/>
            <a:ext cx="962833" cy="1723549"/>
          </a:xfrm>
          <a:prstGeom prst="rect">
            <a:avLst/>
          </a:prstGeom>
          <a:noFill/>
        </p:spPr>
        <p:txBody>
          <a:bodyPr wrap="square" lIns="0" tIns="0" rIns="0" bIns="0" rtlCol="0">
            <a:spAutoFit/>
          </a:bodyPr>
          <a:lstStyle/>
          <a:p>
            <a:r>
              <a:rPr lang="en-NZ" sz="800">
                <a:ea typeface="Open Sans" panose="020B0606030504020204" pitchFamily="34" charset="0"/>
                <a:cs typeface="Arial" panose="020B0604020202020204" pitchFamily="34" charset="0"/>
              </a:rPr>
              <a:t>Council continues to develop WSDP following consultation.</a:t>
            </a:r>
          </a:p>
          <a:p>
            <a:r>
              <a:rPr lang="en-NZ" sz="800">
                <a:ea typeface="Open Sans" panose="020B0606030504020204" pitchFamily="34" charset="0"/>
                <a:cs typeface="Arial" panose="020B0604020202020204" pitchFamily="34" charset="0"/>
              </a:rPr>
              <a:t>Key dates:</a:t>
            </a:r>
          </a:p>
          <a:p>
            <a:pPr marL="171450" indent="-171450">
              <a:buFontTx/>
              <a:buChar char="-"/>
            </a:pPr>
            <a:r>
              <a:rPr lang="en-NZ" sz="800" b="1">
                <a:ea typeface="Open Sans" panose="020B0606030504020204" pitchFamily="34" charset="0"/>
                <a:cs typeface="Arial" panose="020B0604020202020204" pitchFamily="34" charset="0"/>
              </a:rPr>
              <a:t>Council workshop on 28 May to consider feedback from consultation</a:t>
            </a:r>
          </a:p>
          <a:p>
            <a:pPr marL="171450" indent="-171450">
              <a:buFontTx/>
              <a:buChar char="-"/>
            </a:pPr>
            <a:r>
              <a:rPr lang="en-NZ" sz="800" b="1">
                <a:ea typeface="Open Sans" panose="020B0606030504020204" pitchFamily="34" charset="0"/>
                <a:cs typeface="Arial" panose="020B0604020202020204" pitchFamily="34" charset="0"/>
              </a:rPr>
              <a:t>Council meeting on 26 June to agree the preferred option for water services deliver</a:t>
            </a:r>
            <a:r>
              <a:rPr lang="en-NZ" sz="800">
                <a:ea typeface="Open Sans" panose="020B0606030504020204" pitchFamily="34" charset="0"/>
                <a:cs typeface="Arial" panose="020B0604020202020204" pitchFamily="34" charset="0"/>
              </a:rPr>
              <a:t> </a:t>
            </a:r>
          </a:p>
        </p:txBody>
      </p:sp>
      <p:sp>
        <p:nvSpPr>
          <p:cNvPr id="43" name="TextBox 42">
            <a:extLst>
              <a:ext uri="{FF2B5EF4-FFF2-40B4-BE49-F238E27FC236}">
                <a16:creationId xmlns:a16="http://schemas.microsoft.com/office/drawing/2014/main" id="{F7D54C74-BC18-8EF1-93B8-D41D387A9DB1}"/>
              </a:ext>
            </a:extLst>
          </p:cNvPr>
          <p:cNvSpPr txBox="1"/>
          <p:nvPr/>
        </p:nvSpPr>
        <p:spPr>
          <a:xfrm>
            <a:off x="7258516" y="2953759"/>
            <a:ext cx="1005291" cy="415498"/>
          </a:xfrm>
          <a:prstGeom prst="rect">
            <a:avLst/>
          </a:prstGeom>
          <a:noFill/>
        </p:spPr>
        <p:txBody>
          <a:bodyPr wrap="square" lIns="0" tIns="0" rIns="0" bIns="0" rtlCol="0">
            <a:spAutoFit/>
          </a:bodyPr>
          <a:lstStyle/>
          <a:p>
            <a:r>
              <a:rPr lang="en-NZ" sz="900" b="1">
                <a:ea typeface="Open Sans" panose="020B0606030504020204" pitchFamily="34" charset="0"/>
                <a:cs typeface="Arial" panose="020B0604020202020204" pitchFamily="34" charset="0"/>
              </a:rPr>
              <a:t>Water service Delivery Plans submitted</a:t>
            </a:r>
          </a:p>
        </p:txBody>
      </p:sp>
      <p:sp>
        <p:nvSpPr>
          <p:cNvPr id="44" name="TextBox 43">
            <a:extLst>
              <a:ext uri="{FF2B5EF4-FFF2-40B4-BE49-F238E27FC236}">
                <a16:creationId xmlns:a16="http://schemas.microsoft.com/office/drawing/2014/main" id="{21EE0C46-C05A-9022-6718-54F388BECE9D}"/>
              </a:ext>
            </a:extLst>
          </p:cNvPr>
          <p:cNvSpPr txBox="1"/>
          <p:nvPr/>
        </p:nvSpPr>
        <p:spPr>
          <a:xfrm>
            <a:off x="7258516" y="3466965"/>
            <a:ext cx="1008000" cy="615553"/>
          </a:xfrm>
          <a:prstGeom prst="rect">
            <a:avLst/>
          </a:prstGeom>
          <a:noFill/>
        </p:spPr>
        <p:txBody>
          <a:bodyPr wrap="square" lIns="0" tIns="0" rIns="0" bIns="0" rtlCol="0">
            <a:spAutoFit/>
          </a:bodyPr>
          <a:lstStyle/>
          <a:p>
            <a:r>
              <a:rPr lang="en-NZ" sz="800">
                <a:ea typeface="Open Sans" panose="020B0606030504020204" pitchFamily="34" charset="0"/>
                <a:cs typeface="Arial" panose="020B0604020202020204" pitchFamily="34" charset="0"/>
              </a:rPr>
              <a:t>Council takes decision on future delivery model (stand-alone or joint).</a:t>
            </a:r>
          </a:p>
        </p:txBody>
      </p:sp>
      <p:sp>
        <p:nvSpPr>
          <p:cNvPr id="45" name="TextBox 44">
            <a:extLst>
              <a:ext uri="{FF2B5EF4-FFF2-40B4-BE49-F238E27FC236}">
                <a16:creationId xmlns:a16="http://schemas.microsoft.com/office/drawing/2014/main" id="{A3293767-9B04-5DFF-5541-EDCA98EC3775}"/>
              </a:ext>
            </a:extLst>
          </p:cNvPr>
          <p:cNvSpPr txBox="1"/>
          <p:nvPr/>
        </p:nvSpPr>
        <p:spPr>
          <a:xfrm>
            <a:off x="5902902" y="1979038"/>
            <a:ext cx="938571" cy="276999"/>
          </a:xfrm>
          <a:prstGeom prst="rect">
            <a:avLst/>
          </a:prstGeom>
          <a:noFill/>
        </p:spPr>
        <p:txBody>
          <a:bodyPr wrap="square" lIns="0" tIns="0" rIns="0" bIns="0" rtlCol="0">
            <a:spAutoFit/>
          </a:bodyPr>
          <a:lstStyle/>
          <a:p>
            <a:r>
              <a:rPr lang="en-NZ" sz="900" b="1">
                <a:ea typeface="Open Sans" panose="020B0606030504020204" pitchFamily="34" charset="0"/>
                <a:cs typeface="Arial" panose="020B0604020202020204" pitchFamily="34" charset="0"/>
              </a:rPr>
              <a:t>Legislation enacted</a:t>
            </a:r>
          </a:p>
        </p:txBody>
      </p:sp>
      <p:sp>
        <p:nvSpPr>
          <p:cNvPr id="46" name="TextBox 45">
            <a:extLst>
              <a:ext uri="{FF2B5EF4-FFF2-40B4-BE49-F238E27FC236}">
                <a16:creationId xmlns:a16="http://schemas.microsoft.com/office/drawing/2014/main" id="{957E498D-7488-8087-B0AE-83C98F9FE899}"/>
              </a:ext>
            </a:extLst>
          </p:cNvPr>
          <p:cNvSpPr txBox="1"/>
          <p:nvPr/>
        </p:nvSpPr>
        <p:spPr>
          <a:xfrm>
            <a:off x="5902902" y="2331035"/>
            <a:ext cx="1008000" cy="1390568"/>
          </a:xfrm>
          <a:prstGeom prst="rect">
            <a:avLst/>
          </a:prstGeom>
          <a:noFill/>
        </p:spPr>
        <p:txBody>
          <a:bodyPr wrap="square" lIns="0" tIns="0" rIns="0" bIns="0" rtlCol="0">
            <a:spAutoFit/>
          </a:bodyPr>
          <a:lstStyle/>
          <a:p>
            <a:r>
              <a:rPr lang="en-NZ" sz="800">
                <a:ea typeface="Open Sans" panose="020B0606030504020204" pitchFamily="34" charset="0"/>
                <a:cs typeface="Arial" panose="020B0604020202020204" pitchFamily="34" charset="0"/>
              </a:rPr>
              <a:t>Legislation for new water services delivery system comes into force, including new economic regulatory regime and changes to drinking water, wastewater and stormwater regulatory approach.</a:t>
            </a:r>
          </a:p>
        </p:txBody>
      </p:sp>
      <p:sp>
        <p:nvSpPr>
          <p:cNvPr id="47" name="TextBox 46">
            <a:extLst>
              <a:ext uri="{FF2B5EF4-FFF2-40B4-BE49-F238E27FC236}">
                <a16:creationId xmlns:a16="http://schemas.microsoft.com/office/drawing/2014/main" id="{F302D888-2118-A271-3E93-10A10DD940EB}"/>
              </a:ext>
            </a:extLst>
          </p:cNvPr>
          <p:cNvSpPr txBox="1"/>
          <p:nvPr/>
        </p:nvSpPr>
        <p:spPr>
          <a:xfrm>
            <a:off x="8110909" y="5174309"/>
            <a:ext cx="1117091" cy="230832"/>
          </a:xfrm>
          <a:prstGeom prst="rect">
            <a:avLst/>
          </a:prstGeom>
        </p:spPr>
        <p:txBody>
          <a:bodyPr vert="horz" wrap="square" lIns="0" tIns="0" rIns="0" bIns="0" rtlCol="0" anchor="ctr">
            <a:sp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800" b="0" cap="none" spc="0" baseline="0">
                <a:solidFill>
                  <a:srgbClr val="000000"/>
                </a:solidFill>
                <a:latin typeface="Cera Pro" panose="00000500000000000000" pitchFamily="2" charset="0"/>
              </a:rPr>
              <a:t>Local government elections.</a:t>
            </a:r>
          </a:p>
        </p:txBody>
      </p:sp>
      <p:sp>
        <p:nvSpPr>
          <p:cNvPr id="48" name="Rectangle 47">
            <a:extLst>
              <a:ext uri="{FF2B5EF4-FFF2-40B4-BE49-F238E27FC236}">
                <a16:creationId xmlns:a16="http://schemas.microsoft.com/office/drawing/2014/main" id="{1B0492FB-AF9E-58C9-7BD7-64B29068B21B}"/>
              </a:ext>
            </a:extLst>
          </p:cNvPr>
          <p:cNvSpPr/>
          <p:nvPr/>
        </p:nvSpPr>
        <p:spPr>
          <a:xfrm>
            <a:off x="8110908" y="4759791"/>
            <a:ext cx="1052091" cy="249299"/>
          </a:xfrm>
          <a:prstGeom prst="rect">
            <a:avLst/>
          </a:prstGeom>
        </p:spPr>
        <p:txBody>
          <a:bodyPr wrap="square" lIns="0" tIns="45720" rIns="0" bIns="45720" anchor="ctr">
            <a:spAutoFit/>
          </a:bodyPr>
          <a:lstStyle/>
          <a:p>
            <a:pPr>
              <a:lnSpc>
                <a:spcPct val="85000"/>
              </a:lnSpc>
            </a:pPr>
            <a:r>
              <a:rPr lang="en-NZ" sz="1200" b="1">
                <a:solidFill>
                  <a:schemeClr val="accent5"/>
                </a:solidFill>
                <a:ea typeface="Open Sans"/>
                <a:cs typeface="Open Sans"/>
              </a:rPr>
              <a:t>Late 2025</a:t>
            </a:r>
            <a:endParaRPr lang="en-NZ" sz="1200" b="1">
              <a:solidFill>
                <a:schemeClr val="accent5"/>
              </a:solidFill>
              <a:ea typeface="Open Sans" panose="020B0606030504020204" pitchFamily="34" charset="0"/>
              <a:cs typeface="Open Sans" panose="020B0606030504020204" pitchFamily="34" charset="0"/>
            </a:endParaRPr>
          </a:p>
        </p:txBody>
      </p:sp>
      <p:cxnSp>
        <p:nvCxnSpPr>
          <p:cNvPr id="49" name="Straight Connector 48">
            <a:extLst>
              <a:ext uri="{FF2B5EF4-FFF2-40B4-BE49-F238E27FC236}">
                <a16:creationId xmlns:a16="http://schemas.microsoft.com/office/drawing/2014/main" id="{A90AE6F4-7B8A-A338-8CCC-F609954E81D3}"/>
              </a:ext>
            </a:extLst>
          </p:cNvPr>
          <p:cNvCxnSpPr>
            <a:cxnSpLocks/>
          </p:cNvCxnSpPr>
          <p:nvPr/>
        </p:nvCxnSpPr>
        <p:spPr>
          <a:xfrm>
            <a:off x="9228000" y="4431009"/>
            <a:ext cx="0" cy="60612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D2CA6F2-F596-B86F-B980-20A71D411E52}"/>
              </a:ext>
            </a:extLst>
          </p:cNvPr>
          <p:cNvCxnSpPr>
            <a:cxnSpLocks/>
          </p:cNvCxnSpPr>
          <p:nvPr/>
        </p:nvCxnSpPr>
        <p:spPr>
          <a:xfrm>
            <a:off x="8110909" y="5037137"/>
            <a:ext cx="1120867"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51" name="Oval 50">
            <a:extLst>
              <a:ext uri="{FF2B5EF4-FFF2-40B4-BE49-F238E27FC236}">
                <a16:creationId xmlns:a16="http://schemas.microsoft.com/office/drawing/2014/main" id="{0A66C3F8-42EB-201C-42EA-6E4AD5C10162}"/>
              </a:ext>
            </a:extLst>
          </p:cNvPr>
          <p:cNvSpPr/>
          <p:nvPr/>
        </p:nvSpPr>
        <p:spPr>
          <a:xfrm>
            <a:off x="9183000" y="4370304"/>
            <a:ext cx="90000" cy="89154"/>
          </a:xfrm>
          <a:prstGeom prst="ellipse">
            <a:avLst/>
          </a:prstGeom>
          <a:solidFill>
            <a:schemeClr val="bg1"/>
          </a:solidFill>
          <a:ln w="12700">
            <a:solidFill>
              <a:srgbClr val="A6154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sp>
        <p:nvSpPr>
          <p:cNvPr id="52" name="Rectangle 51">
            <a:extLst>
              <a:ext uri="{FF2B5EF4-FFF2-40B4-BE49-F238E27FC236}">
                <a16:creationId xmlns:a16="http://schemas.microsoft.com/office/drawing/2014/main" id="{B7D7789E-8E53-7D5D-FF63-CD37D980D23E}"/>
              </a:ext>
            </a:extLst>
          </p:cNvPr>
          <p:cNvSpPr/>
          <p:nvPr/>
        </p:nvSpPr>
        <p:spPr>
          <a:xfrm>
            <a:off x="6685723" y="4559488"/>
            <a:ext cx="1596895" cy="4571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B3B29CAE-4C8E-CB3D-8832-16A870FE9776}"/>
              </a:ext>
            </a:extLst>
          </p:cNvPr>
          <p:cNvSpPr txBox="1"/>
          <p:nvPr/>
        </p:nvSpPr>
        <p:spPr>
          <a:xfrm>
            <a:off x="6707571" y="4589821"/>
            <a:ext cx="1117091" cy="230832"/>
          </a:xfrm>
          <a:prstGeom prst="rect">
            <a:avLst/>
          </a:prstGeom>
        </p:spPr>
        <p:txBody>
          <a:bodyPr vert="horz" wrap="square" lIns="0" tIns="0" rIns="0" bIns="0" rtlCol="0" anchor="ctr">
            <a:sp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800" dirty="0">
                <a:solidFill>
                  <a:srgbClr val="000000"/>
                </a:solidFill>
                <a:latin typeface="Cera Pro" panose="00000500000000000000" pitchFamily="2" charset="0"/>
              </a:rPr>
              <a:t>Local government elections i</a:t>
            </a:r>
            <a:r>
              <a:rPr lang="en-NZ" sz="800" b="0" cap="none" spc="0" baseline="0" dirty="0">
                <a:solidFill>
                  <a:srgbClr val="000000"/>
                </a:solidFill>
                <a:latin typeface="Cera Pro" panose="00000500000000000000" pitchFamily="2" charset="0"/>
              </a:rPr>
              <a:t>nterregnum</a:t>
            </a:r>
          </a:p>
        </p:txBody>
      </p:sp>
      <p:sp>
        <p:nvSpPr>
          <p:cNvPr id="5" name="TextBox 4">
            <a:extLst>
              <a:ext uri="{FF2B5EF4-FFF2-40B4-BE49-F238E27FC236}">
                <a16:creationId xmlns:a16="http://schemas.microsoft.com/office/drawing/2014/main" id="{34A47A98-D045-FA58-0617-87D60BEE59F4}"/>
              </a:ext>
            </a:extLst>
          </p:cNvPr>
          <p:cNvSpPr txBox="1"/>
          <p:nvPr/>
        </p:nvSpPr>
        <p:spPr>
          <a:xfrm>
            <a:off x="2504884" y="5090484"/>
            <a:ext cx="1117091" cy="692497"/>
          </a:xfrm>
          <a:prstGeom prst="rect">
            <a:avLst/>
          </a:prstGeom>
        </p:spPr>
        <p:txBody>
          <a:bodyPr vert="horz" wrap="square" lIns="0" tIns="0" rIns="0" bIns="0" rtlCol="0" anchor="ctr">
            <a:spAutoFit/>
          </a:bodyPr>
          <a:lstStyle/>
          <a:p>
            <a:pPr marR="0" indent="0" fontAlgn="auto">
              <a:lnSpc>
                <a:spcPts val="850"/>
              </a:lnSpc>
              <a:spcBef>
                <a:spcPts val="0"/>
              </a:spcBef>
              <a:spcAft>
                <a:spcPts val="0"/>
              </a:spcAft>
              <a:buClr>
                <a:schemeClr val="accent1"/>
              </a:buClr>
              <a:buSzTx/>
              <a:buFont typeface="Wingdings 2" pitchFamily="18" charset="2"/>
              <a:buNone/>
              <a:tabLst/>
            </a:pPr>
            <a:r>
              <a:rPr lang="en-NZ" sz="800" b="0" cap="none" spc="0" baseline="0">
                <a:solidFill>
                  <a:srgbClr val="000000"/>
                </a:solidFill>
                <a:latin typeface="Cera Pro" panose="00000500000000000000" pitchFamily="2" charset="0"/>
              </a:rPr>
              <a:t>Council considers final </a:t>
            </a:r>
            <a:r>
              <a:rPr lang="en-NZ" sz="800">
                <a:ea typeface="Open Sans" panose="020B0606030504020204" pitchFamily="34" charset="0"/>
                <a:cs typeface="Arial" panose="020B0604020202020204" pitchFamily="34" charset="0"/>
              </a:rPr>
              <a:t>options assessment report</a:t>
            </a:r>
          </a:p>
          <a:p>
            <a:pPr marR="0" indent="0" fontAlgn="auto">
              <a:lnSpc>
                <a:spcPts val="850"/>
              </a:lnSpc>
              <a:spcBef>
                <a:spcPts val="0"/>
              </a:spcBef>
              <a:spcAft>
                <a:spcPts val="0"/>
              </a:spcAft>
              <a:buClr>
                <a:schemeClr val="accent1"/>
              </a:buClr>
              <a:buSzTx/>
              <a:buFont typeface="Wingdings 2" pitchFamily="18" charset="2"/>
              <a:buNone/>
              <a:tabLst/>
            </a:pPr>
            <a:endParaRPr lang="en-NZ" sz="800">
              <a:ea typeface="Open Sans" panose="020B0606030504020204" pitchFamily="34" charset="0"/>
              <a:cs typeface="Arial" panose="020B0604020202020204" pitchFamily="34" charset="0"/>
            </a:endParaRPr>
          </a:p>
          <a:p>
            <a:pPr marR="0" indent="0" fontAlgn="auto">
              <a:lnSpc>
                <a:spcPts val="850"/>
              </a:lnSpc>
              <a:spcBef>
                <a:spcPts val="0"/>
              </a:spcBef>
              <a:spcAft>
                <a:spcPts val="0"/>
              </a:spcAft>
              <a:buClr>
                <a:schemeClr val="accent1"/>
              </a:buClr>
              <a:buSzTx/>
              <a:buFont typeface="Wingdings 2" pitchFamily="18" charset="2"/>
              <a:buNone/>
              <a:tabLst/>
            </a:pPr>
            <a:r>
              <a:rPr lang="en-NZ" sz="800">
                <a:ea typeface="Open Sans" panose="020B0606030504020204" pitchFamily="34" charset="0"/>
                <a:cs typeface="Arial" panose="020B0604020202020204" pitchFamily="34" charset="0"/>
              </a:rPr>
              <a:t>Consultation document approved </a:t>
            </a:r>
            <a:r>
              <a:rPr lang="en-NZ" sz="800">
                <a:solidFill>
                  <a:srgbClr val="000000"/>
                </a:solidFill>
                <a:latin typeface="Cera Pro" panose="00000500000000000000" pitchFamily="2" charset="0"/>
              </a:rPr>
              <a:t>for release</a:t>
            </a:r>
            <a:endParaRPr lang="en-NZ" sz="800" b="0" cap="none" spc="0" baseline="0">
              <a:solidFill>
                <a:srgbClr val="000000"/>
              </a:solidFill>
              <a:latin typeface="Cera Pro" panose="00000500000000000000" pitchFamily="2" charset="0"/>
            </a:endParaRPr>
          </a:p>
        </p:txBody>
      </p:sp>
      <p:sp>
        <p:nvSpPr>
          <p:cNvPr id="11" name="Rectangle 10">
            <a:extLst>
              <a:ext uri="{FF2B5EF4-FFF2-40B4-BE49-F238E27FC236}">
                <a16:creationId xmlns:a16="http://schemas.microsoft.com/office/drawing/2014/main" id="{55758480-4F4D-FC3C-0520-55FAFB2D7A51}"/>
              </a:ext>
            </a:extLst>
          </p:cNvPr>
          <p:cNvSpPr/>
          <p:nvPr/>
        </p:nvSpPr>
        <p:spPr>
          <a:xfrm>
            <a:off x="2505164" y="4731744"/>
            <a:ext cx="1052091" cy="249299"/>
          </a:xfrm>
          <a:prstGeom prst="rect">
            <a:avLst/>
          </a:prstGeom>
        </p:spPr>
        <p:txBody>
          <a:bodyPr wrap="square" lIns="0" tIns="45720" rIns="0" bIns="45720" anchor="ctr">
            <a:spAutoFit/>
          </a:bodyPr>
          <a:lstStyle/>
          <a:p>
            <a:pPr>
              <a:lnSpc>
                <a:spcPct val="85000"/>
              </a:lnSpc>
            </a:pPr>
            <a:r>
              <a:rPr lang="en-NZ" sz="1200" b="1">
                <a:solidFill>
                  <a:schemeClr val="accent5"/>
                </a:solidFill>
                <a:ea typeface="Open Sans"/>
                <a:cs typeface="Open Sans"/>
              </a:rPr>
              <a:t>10 April 2025</a:t>
            </a:r>
            <a:endParaRPr lang="en-NZ" sz="1200" b="1">
              <a:solidFill>
                <a:schemeClr val="accent5"/>
              </a:solidFill>
              <a:ea typeface="Open Sans" panose="020B0606030504020204" pitchFamily="34" charset="0"/>
              <a:cs typeface="Open Sans" panose="020B0606030504020204" pitchFamily="34" charset="0"/>
            </a:endParaRPr>
          </a:p>
        </p:txBody>
      </p:sp>
      <p:cxnSp>
        <p:nvCxnSpPr>
          <p:cNvPr id="12" name="Straight Connector 11">
            <a:extLst>
              <a:ext uri="{FF2B5EF4-FFF2-40B4-BE49-F238E27FC236}">
                <a16:creationId xmlns:a16="http://schemas.microsoft.com/office/drawing/2014/main" id="{26AFF0F9-33F6-DFC3-D05E-F4E0670DC53A}"/>
              </a:ext>
            </a:extLst>
          </p:cNvPr>
          <p:cNvCxnSpPr>
            <a:cxnSpLocks/>
          </p:cNvCxnSpPr>
          <p:nvPr/>
        </p:nvCxnSpPr>
        <p:spPr>
          <a:xfrm>
            <a:off x="3622256" y="4402962"/>
            <a:ext cx="0" cy="60612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CFF91E7-7B66-120D-BFCB-5F0F3BED815C}"/>
              </a:ext>
            </a:extLst>
          </p:cNvPr>
          <p:cNvCxnSpPr>
            <a:cxnSpLocks/>
          </p:cNvCxnSpPr>
          <p:nvPr/>
        </p:nvCxnSpPr>
        <p:spPr>
          <a:xfrm>
            <a:off x="2505165" y="5009090"/>
            <a:ext cx="1120867"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7AB1846C-E58C-664A-8F1B-D70836389374}"/>
              </a:ext>
            </a:extLst>
          </p:cNvPr>
          <p:cNvSpPr/>
          <p:nvPr/>
        </p:nvSpPr>
        <p:spPr>
          <a:xfrm>
            <a:off x="3583985" y="4368168"/>
            <a:ext cx="90000" cy="89154"/>
          </a:xfrm>
          <a:prstGeom prst="ellipse">
            <a:avLst/>
          </a:prstGeom>
          <a:solidFill>
            <a:schemeClr val="bg1"/>
          </a:solidFill>
          <a:ln w="12700">
            <a:solidFill>
              <a:srgbClr val="A6154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sp>
        <p:nvSpPr>
          <p:cNvPr id="37" name="Rectangle 36">
            <a:extLst>
              <a:ext uri="{FF2B5EF4-FFF2-40B4-BE49-F238E27FC236}">
                <a16:creationId xmlns:a16="http://schemas.microsoft.com/office/drawing/2014/main" id="{E3D44759-59F3-9029-1400-CA0D0E7305A8}"/>
              </a:ext>
            </a:extLst>
          </p:cNvPr>
          <p:cNvSpPr/>
          <p:nvPr/>
        </p:nvSpPr>
        <p:spPr>
          <a:xfrm>
            <a:off x="2215425" y="2508689"/>
            <a:ext cx="1024109" cy="249299"/>
          </a:xfrm>
          <a:prstGeom prst="rect">
            <a:avLst/>
          </a:prstGeom>
        </p:spPr>
        <p:txBody>
          <a:bodyPr wrap="square" lIns="0" tIns="45720" rIns="0" bIns="45720" anchor="ctr">
            <a:spAutoFit/>
          </a:bodyPr>
          <a:lstStyle/>
          <a:p>
            <a:pPr>
              <a:lnSpc>
                <a:spcPct val="85000"/>
              </a:lnSpc>
            </a:pPr>
            <a:r>
              <a:rPr lang="en-NZ" sz="1200" b="1">
                <a:solidFill>
                  <a:schemeClr val="accent5"/>
                </a:solidFill>
                <a:ea typeface="Open Sans"/>
                <a:cs typeface="Open Sans"/>
              </a:rPr>
              <a:t>This meeting</a:t>
            </a:r>
            <a:endParaRPr lang="en-NZ" sz="1200" b="1">
              <a:solidFill>
                <a:schemeClr val="accent5"/>
              </a:solidFill>
              <a:ea typeface="Open Sans" panose="020B0606030504020204" pitchFamily="34" charset="0"/>
              <a:cs typeface="Open Sans" panose="020B0606030504020204" pitchFamily="34" charset="0"/>
            </a:endParaRPr>
          </a:p>
        </p:txBody>
      </p:sp>
      <p:grpSp>
        <p:nvGrpSpPr>
          <p:cNvPr id="38" name="Group 37">
            <a:extLst>
              <a:ext uri="{FF2B5EF4-FFF2-40B4-BE49-F238E27FC236}">
                <a16:creationId xmlns:a16="http://schemas.microsoft.com/office/drawing/2014/main" id="{0B229DCD-210D-88C1-7C8E-CE4B5501DCDD}"/>
              </a:ext>
            </a:extLst>
          </p:cNvPr>
          <p:cNvGrpSpPr/>
          <p:nvPr/>
        </p:nvGrpSpPr>
        <p:grpSpPr>
          <a:xfrm>
            <a:off x="2221649" y="2796785"/>
            <a:ext cx="1070953" cy="1632662"/>
            <a:chOff x="1377131" y="3930979"/>
            <a:chExt cx="1070953" cy="2176883"/>
          </a:xfrm>
        </p:grpSpPr>
        <p:cxnSp>
          <p:nvCxnSpPr>
            <p:cNvPr id="61" name="Straight Connector 60">
              <a:extLst>
                <a:ext uri="{FF2B5EF4-FFF2-40B4-BE49-F238E27FC236}">
                  <a16:creationId xmlns:a16="http://schemas.microsoft.com/office/drawing/2014/main" id="{7C94F0AB-1C09-323E-F997-66199FBD6C0D}"/>
                </a:ext>
              </a:extLst>
            </p:cNvPr>
            <p:cNvCxnSpPr>
              <a:cxnSpLocks/>
            </p:cNvCxnSpPr>
            <p:nvPr/>
          </p:nvCxnSpPr>
          <p:spPr>
            <a:xfrm flipH="1">
              <a:off x="2395464" y="3948198"/>
              <a:ext cx="0" cy="2040792"/>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76C005DF-ED03-132B-FD0D-B370796D9226}"/>
                </a:ext>
              </a:extLst>
            </p:cNvPr>
            <p:cNvSpPr/>
            <p:nvPr/>
          </p:nvSpPr>
          <p:spPr>
            <a:xfrm>
              <a:off x="2358084" y="5988990"/>
              <a:ext cx="90000" cy="118872"/>
            </a:xfrm>
            <a:prstGeom prst="ellipse">
              <a:avLst/>
            </a:prstGeom>
            <a:solidFill>
              <a:schemeClr val="bg1"/>
            </a:solid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NZ" sz="1350"/>
            </a:p>
          </p:txBody>
        </p:sp>
        <p:cxnSp>
          <p:nvCxnSpPr>
            <p:cNvPr id="63" name="Straight Connector 62">
              <a:extLst>
                <a:ext uri="{FF2B5EF4-FFF2-40B4-BE49-F238E27FC236}">
                  <a16:creationId xmlns:a16="http://schemas.microsoft.com/office/drawing/2014/main" id="{B6A03C0A-F8A7-2D49-F6E9-9E0AB69FE543}"/>
                </a:ext>
              </a:extLst>
            </p:cNvPr>
            <p:cNvCxnSpPr>
              <a:cxnSpLocks/>
            </p:cNvCxnSpPr>
            <p:nvPr/>
          </p:nvCxnSpPr>
          <p:spPr>
            <a:xfrm>
              <a:off x="1377131" y="3930979"/>
              <a:ext cx="1024109"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64" name="TextBox 63">
            <a:extLst>
              <a:ext uri="{FF2B5EF4-FFF2-40B4-BE49-F238E27FC236}">
                <a16:creationId xmlns:a16="http://schemas.microsoft.com/office/drawing/2014/main" id="{8E738C0D-33F0-E6B1-0CE7-49355DA9069E}"/>
              </a:ext>
            </a:extLst>
          </p:cNvPr>
          <p:cNvSpPr txBox="1"/>
          <p:nvPr/>
        </p:nvSpPr>
        <p:spPr>
          <a:xfrm>
            <a:off x="2215425" y="2923748"/>
            <a:ext cx="1005291" cy="138499"/>
          </a:xfrm>
          <a:prstGeom prst="rect">
            <a:avLst/>
          </a:prstGeom>
          <a:noFill/>
        </p:spPr>
        <p:txBody>
          <a:bodyPr wrap="square" lIns="0" tIns="0" rIns="0" bIns="0" rtlCol="0">
            <a:spAutoFit/>
          </a:bodyPr>
          <a:lstStyle/>
          <a:p>
            <a:r>
              <a:rPr lang="en-NZ" sz="900" b="1" dirty="0">
                <a:ea typeface="Open Sans" panose="020B0606030504020204" pitchFamily="34" charset="0"/>
                <a:cs typeface="Arial" panose="020B0604020202020204" pitchFamily="34" charset="0"/>
              </a:rPr>
              <a:t>Council briefing</a:t>
            </a:r>
          </a:p>
        </p:txBody>
      </p:sp>
      <p:sp>
        <p:nvSpPr>
          <p:cNvPr id="65" name="TextBox 64">
            <a:extLst>
              <a:ext uri="{FF2B5EF4-FFF2-40B4-BE49-F238E27FC236}">
                <a16:creationId xmlns:a16="http://schemas.microsoft.com/office/drawing/2014/main" id="{FF18DA72-6D1E-215A-9E45-7EB9F63DE15D}"/>
              </a:ext>
            </a:extLst>
          </p:cNvPr>
          <p:cNvSpPr txBox="1"/>
          <p:nvPr/>
        </p:nvSpPr>
        <p:spPr>
          <a:xfrm>
            <a:off x="2217332" y="3141695"/>
            <a:ext cx="866350" cy="738664"/>
          </a:xfrm>
          <a:prstGeom prst="rect">
            <a:avLst/>
          </a:prstGeom>
          <a:noFill/>
        </p:spPr>
        <p:txBody>
          <a:bodyPr wrap="square" lIns="0" tIns="0" rIns="0" bIns="0" rtlCol="0">
            <a:spAutoFit/>
          </a:bodyPr>
          <a:lstStyle/>
          <a:p>
            <a:r>
              <a:rPr lang="en-NZ" sz="800" dirty="0">
                <a:ea typeface="Open Sans" panose="020B0606030504020204" pitchFamily="34" charset="0"/>
                <a:cs typeface="Arial" panose="020B0604020202020204" pitchFamily="34" charset="0"/>
              </a:rPr>
              <a:t>Council briefing to understand options ahead of Council resolution and to indicate preferred option.</a:t>
            </a:r>
          </a:p>
        </p:txBody>
      </p:sp>
      <p:sp>
        <p:nvSpPr>
          <p:cNvPr id="66" name="Rectangle 65">
            <a:extLst>
              <a:ext uri="{FF2B5EF4-FFF2-40B4-BE49-F238E27FC236}">
                <a16:creationId xmlns:a16="http://schemas.microsoft.com/office/drawing/2014/main" id="{2C0C0CD8-4AAE-D9D4-AC07-2542D62EF254}"/>
              </a:ext>
            </a:extLst>
          </p:cNvPr>
          <p:cNvSpPr/>
          <p:nvPr/>
        </p:nvSpPr>
        <p:spPr>
          <a:xfrm>
            <a:off x="2134506" y="2538426"/>
            <a:ext cx="1179457" cy="590858"/>
          </a:xfrm>
          <a:prstGeom prst="rect">
            <a:avLst/>
          </a:prstGeom>
          <a:solidFill>
            <a:schemeClr val="accent5">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dirty="0"/>
          </a:p>
        </p:txBody>
      </p:sp>
    </p:spTree>
    <p:extLst>
      <p:ext uri="{BB962C8B-B14F-4D97-AF65-F5344CB8AC3E}">
        <p14:creationId xmlns:p14="http://schemas.microsoft.com/office/powerpoint/2010/main" val="65249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E5DCEC-419B-A02A-FBEE-C0AB50168E8F}"/>
              </a:ext>
            </a:extLst>
          </p:cNvPr>
          <p:cNvSpPr>
            <a:spLocks noGrp="1"/>
          </p:cNvSpPr>
          <p:nvPr>
            <p:ph type="title"/>
          </p:nvPr>
        </p:nvSpPr>
        <p:spPr>
          <a:xfrm>
            <a:off x="633000" y="538664"/>
            <a:ext cx="4868268" cy="1384040"/>
          </a:xfrm>
        </p:spPr>
        <p:txBody>
          <a:bodyPr/>
          <a:lstStyle/>
          <a:p>
            <a:r>
              <a:rPr lang="en-NZ" dirty="0"/>
              <a:t>Consultation requirements</a:t>
            </a:r>
          </a:p>
        </p:txBody>
      </p:sp>
      <p:sp>
        <p:nvSpPr>
          <p:cNvPr id="5" name="Text Placeholder 4">
            <a:extLst>
              <a:ext uri="{FF2B5EF4-FFF2-40B4-BE49-F238E27FC236}">
                <a16:creationId xmlns:a16="http://schemas.microsoft.com/office/drawing/2014/main" id="{8A3BA5E2-0936-7974-F404-FFFD477AE7CE}"/>
              </a:ext>
            </a:extLst>
          </p:cNvPr>
          <p:cNvSpPr>
            <a:spLocks noGrp="1"/>
          </p:cNvSpPr>
          <p:nvPr>
            <p:ph type="body" sz="half" idx="2"/>
          </p:nvPr>
        </p:nvSpPr>
        <p:spPr>
          <a:xfrm>
            <a:off x="633000" y="1795562"/>
            <a:ext cx="2883198" cy="3888000"/>
          </a:xfrm>
        </p:spPr>
        <p:txBody>
          <a:bodyPr/>
          <a:lstStyle/>
          <a:p>
            <a:r>
              <a:rPr lang="en-US" sz="1300" b="1" i="0" dirty="0">
                <a:solidFill>
                  <a:schemeClr val="accent5"/>
                </a:solidFill>
              </a:rPr>
              <a:t>Engaging your communities</a:t>
            </a:r>
          </a:p>
          <a:p>
            <a:r>
              <a:rPr lang="en-US" sz="1300" i="0" dirty="0"/>
              <a:t>Councils must consult on the anticipated model for delivering water services. The Local Government (Water Services Preliminary Arrangements) Act 2024 (the Act) requires the council to consult prior to determining the proposed model for delivering water services.</a:t>
            </a:r>
          </a:p>
          <a:p>
            <a:endParaRPr lang="en-NZ" sz="1300" i="0" dirty="0"/>
          </a:p>
        </p:txBody>
      </p:sp>
      <p:sp>
        <p:nvSpPr>
          <p:cNvPr id="2" name="Slide Number Placeholder 1">
            <a:extLst>
              <a:ext uri="{FF2B5EF4-FFF2-40B4-BE49-F238E27FC236}">
                <a16:creationId xmlns:a16="http://schemas.microsoft.com/office/drawing/2014/main" id="{CACA0AFE-7BDE-88EE-999D-F4F94EBEC492}"/>
              </a:ext>
            </a:extLst>
          </p:cNvPr>
          <p:cNvSpPr>
            <a:spLocks noGrp="1"/>
          </p:cNvSpPr>
          <p:nvPr>
            <p:ph type="sldNum" sz="quarter" idx="12"/>
          </p:nvPr>
        </p:nvSpPr>
        <p:spPr/>
        <p:txBody>
          <a:bodyPr/>
          <a:lstStyle/>
          <a:p>
            <a:fld id="{5AEC89D8-36C3-40BD-BBB3-9AD7F891C9FD}" type="slidenum">
              <a:rPr lang="en-NL" smtClean="0"/>
              <a:pPr/>
              <a:t>6</a:t>
            </a:fld>
            <a:endParaRPr lang="en-NL"/>
          </a:p>
        </p:txBody>
      </p:sp>
      <p:sp>
        <p:nvSpPr>
          <p:cNvPr id="4" name="Content Placeholder 3">
            <a:extLst>
              <a:ext uri="{FF2B5EF4-FFF2-40B4-BE49-F238E27FC236}">
                <a16:creationId xmlns:a16="http://schemas.microsoft.com/office/drawing/2014/main" id="{8698E2B8-C27F-61B1-4DDB-9E5381040CC4}"/>
              </a:ext>
            </a:extLst>
          </p:cNvPr>
          <p:cNvSpPr>
            <a:spLocks noGrp="1"/>
          </p:cNvSpPr>
          <p:nvPr>
            <p:ph idx="1"/>
          </p:nvPr>
        </p:nvSpPr>
        <p:spPr>
          <a:xfrm>
            <a:off x="3920150" y="1795562"/>
            <a:ext cx="5352850" cy="2984594"/>
          </a:xfrm>
        </p:spPr>
        <p:txBody>
          <a:bodyPr/>
          <a:lstStyle/>
          <a:p>
            <a:pPr>
              <a:lnSpc>
                <a:spcPts val="1500"/>
              </a:lnSpc>
            </a:pPr>
            <a:r>
              <a:rPr lang="en-US" sz="1300" b="1" dirty="0">
                <a:solidFill>
                  <a:schemeClr val="accent5"/>
                </a:solidFill>
              </a:rPr>
              <a:t>Consultation must:</a:t>
            </a:r>
          </a:p>
          <a:p>
            <a:pPr marL="171450" indent="-171450">
              <a:lnSpc>
                <a:spcPts val="1500"/>
              </a:lnSpc>
              <a:buFont typeface="Arial" panose="020B0604020202020204" pitchFamily="34" charset="0"/>
              <a:buChar char="•"/>
            </a:pPr>
            <a:r>
              <a:rPr lang="en-US" sz="1300" dirty="0"/>
              <a:t>Identify at least </a:t>
            </a:r>
            <a:r>
              <a:rPr lang="en-US" sz="1300" b="1" dirty="0">
                <a:solidFill>
                  <a:schemeClr val="accent5"/>
                </a:solidFill>
              </a:rPr>
              <a:t>two options </a:t>
            </a:r>
            <a:r>
              <a:rPr lang="en-US" sz="1300" dirty="0"/>
              <a:t>for delivering water services. Additional options may be identified. An assessment of the advantages and disadvantages of all options identified is required.</a:t>
            </a:r>
          </a:p>
          <a:p>
            <a:pPr marL="171450" indent="-171450">
              <a:lnSpc>
                <a:spcPts val="1500"/>
              </a:lnSpc>
              <a:buFont typeface="Arial" panose="020B0604020202020204" pitchFamily="34" charset="0"/>
              <a:buChar char="•"/>
            </a:pPr>
            <a:r>
              <a:rPr lang="en-US" sz="1300" dirty="0"/>
              <a:t>Consult with its communities </a:t>
            </a:r>
            <a:r>
              <a:rPr lang="en-US" sz="1300" b="1" dirty="0">
                <a:solidFill>
                  <a:schemeClr val="accent5"/>
                </a:solidFill>
              </a:rPr>
              <a:t>on its proposal, </a:t>
            </a:r>
            <a:r>
              <a:rPr lang="en-US" sz="1300" dirty="0"/>
              <a:t>including on the impact on the council’s rates, debt, levels of service, and charges for water services.</a:t>
            </a:r>
          </a:p>
          <a:p>
            <a:pPr marL="171450" indent="-171450">
              <a:lnSpc>
                <a:spcPts val="1500"/>
              </a:lnSpc>
              <a:buFont typeface="Arial" panose="020B0604020202020204" pitchFamily="34" charset="0"/>
              <a:buChar char="•"/>
            </a:pPr>
            <a:r>
              <a:rPr lang="en-US" sz="1300" dirty="0"/>
              <a:t>If the council is considering a joint WSCCO option (whether establishing, or joining), it must also </a:t>
            </a:r>
            <a:r>
              <a:rPr lang="en-US" sz="1300" b="1" dirty="0">
                <a:solidFill>
                  <a:schemeClr val="accent5"/>
                </a:solidFill>
              </a:rPr>
              <a:t>describe the implications for communities throughout the joint service area</a:t>
            </a:r>
            <a:r>
              <a:rPr lang="en-US" sz="1300" dirty="0">
                <a:solidFill>
                  <a:schemeClr val="accent5"/>
                </a:solidFill>
              </a:rPr>
              <a:t>, </a:t>
            </a:r>
            <a:r>
              <a:rPr lang="en-US" sz="1300" dirty="0"/>
              <a:t>and description of any accountability or monitoring arrangements the council will use to assess the performance of the WSCCO.</a:t>
            </a:r>
          </a:p>
        </p:txBody>
      </p:sp>
    </p:spTree>
    <p:extLst>
      <p:ext uri="{BB962C8B-B14F-4D97-AF65-F5344CB8AC3E}">
        <p14:creationId xmlns:p14="http://schemas.microsoft.com/office/powerpoint/2010/main" val="4231927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37A2F0D-BD12-565B-D425-50CED12BF2B5}"/>
              </a:ext>
            </a:extLst>
          </p:cNvPr>
          <p:cNvSpPr>
            <a:spLocks noGrp="1"/>
          </p:cNvSpPr>
          <p:nvPr>
            <p:ph type="ctrTitle"/>
          </p:nvPr>
        </p:nvSpPr>
        <p:spPr/>
        <p:txBody>
          <a:bodyPr/>
          <a:lstStyle/>
          <a:p>
            <a:r>
              <a:rPr lang="en-NZ"/>
              <a:t>Identifying the options for consultation</a:t>
            </a:r>
          </a:p>
        </p:txBody>
      </p:sp>
    </p:spTree>
    <p:extLst>
      <p:ext uri="{BB962C8B-B14F-4D97-AF65-F5344CB8AC3E}">
        <p14:creationId xmlns:p14="http://schemas.microsoft.com/office/powerpoint/2010/main" val="3115875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B65E7D-1B9F-BF2C-4C0B-1D85282F4E66}"/>
              </a:ext>
            </a:extLst>
          </p:cNvPr>
          <p:cNvSpPr>
            <a:spLocks noGrp="1"/>
          </p:cNvSpPr>
          <p:nvPr>
            <p:ph type="sldNum" sz="quarter" idx="4"/>
          </p:nvPr>
        </p:nvSpPr>
        <p:spPr/>
        <p:txBody>
          <a:bodyPr/>
          <a:lstStyle/>
          <a:p>
            <a:fld id="{5AEC89D8-36C3-40BD-BBB3-9AD7F891C9FD}" type="slidenum">
              <a:rPr lang="en-NL" smtClean="0"/>
              <a:pPr/>
              <a:t>8</a:t>
            </a:fld>
            <a:endParaRPr lang="en-NL"/>
          </a:p>
        </p:txBody>
      </p:sp>
      <p:sp>
        <p:nvSpPr>
          <p:cNvPr id="3" name="Title 2">
            <a:extLst>
              <a:ext uri="{FF2B5EF4-FFF2-40B4-BE49-F238E27FC236}">
                <a16:creationId xmlns:a16="http://schemas.microsoft.com/office/drawing/2014/main" id="{D9D47036-9EDB-B55D-8CEC-9666591DCC74}"/>
              </a:ext>
            </a:extLst>
          </p:cNvPr>
          <p:cNvSpPr>
            <a:spLocks noGrp="1"/>
          </p:cNvSpPr>
          <p:nvPr>
            <p:ph type="title"/>
          </p:nvPr>
        </p:nvSpPr>
        <p:spPr/>
        <p:txBody>
          <a:bodyPr/>
          <a:lstStyle/>
          <a:p>
            <a:r>
              <a:rPr lang="en-NZ"/>
              <a:t>Three options have been considered in further analysis</a:t>
            </a:r>
          </a:p>
        </p:txBody>
      </p:sp>
      <p:sp>
        <p:nvSpPr>
          <p:cNvPr id="5" name="Oval 4">
            <a:extLst>
              <a:ext uri="{FF2B5EF4-FFF2-40B4-BE49-F238E27FC236}">
                <a16:creationId xmlns:a16="http://schemas.microsoft.com/office/drawing/2014/main" id="{AD21BF3D-0409-1770-1C80-9065983D40A8}"/>
              </a:ext>
            </a:extLst>
          </p:cNvPr>
          <p:cNvSpPr/>
          <p:nvPr/>
        </p:nvSpPr>
        <p:spPr>
          <a:xfrm>
            <a:off x="676780" y="1171064"/>
            <a:ext cx="1440000" cy="1440000"/>
          </a:xfrm>
          <a:prstGeom prst="ellips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NZ" sz="1600"/>
              <a:t>Internal water services unit</a:t>
            </a:r>
          </a:p>
        </p:txBody>
      </p:sp>
      <p:sp>
        <p:nvSpPr>
          <p:cNvPr id="6" name="TextBox 5">
            <a:extLst>
              <a:ext uri="{FF2B5EF4-FFF2-40B4-BE49-F238E27FC236}">
                <a16:creationId xmlns:a16="http://schemas.microsoft.com/office/drawing/2014/main" id="{1E6F5FB9-E3A8-9189-F453-E62CA4BB8C9F}"/>
              </a:ext>
            </a:extLst>
          </p:cNvPr>
          <p:cNvSpPr txBox="1"/>
          <p:nvPr/>
        </p:nvSpPr>
        <p:spPr>
          <a:xfrm>
            <a:off x="653375" y="1162207"/>
            <a:ext cx="954741" cy="322729"/>
          </a:xfrm>
          <a:prstGeom prst="rect">
            <a:avLst/>
          </a:prstGeom>
        </p:spPr>
        <p:txBody>
          <a:bodyPr vert="horz" wrap="square" lIns="0" tIns="0" rIns="0" bIns="0" rtlCol="0" anchor="ctr">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1600" b="1" cap="none" spc="0" baseline="0">
                <a:solidFill>
                  <a:srgbClr val="B3A3A4"/>
                </a:solidFill>
                <a:latin typeface="Cera Pro" panose="00000500000000000000" pitchFamily="2" charset="0"/>
              </a:rPr>
              <a:t>1.</a:t>
            </a:r>
          </a:p>
        </p:txBody>
      </p:sp>
      <p:sp>
        <p:nvSpPr>
          <p:cNvPr id="7" name="Oval 6">
            <a:extLst>
              <a:ext uri="{FF2B5EF4-FFF2-40B4-BE49-F238E27FC236}">
                <a16:creationId xmlns:a16="http://schemas.microsoft.com/office/drawing/2014/main" id="{BD8E2EAA-CE0D-D04C-8C29-9DE3E0941D69}"/>
              </a:ext>
            </a:extLst>
          </p:cNvPr>
          <p:cNvSpPr/>
          <p:nvPr/>
        </p:nvSpPr>
        <p:spPr>
          <a:xfrm>
            <a:off x="676780" y="2867141"/>
            <a:ext cx="1440000" cy="14400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NZ" sz="1600"/>
              <a:t>West BOP</a:t>
            </a:r>
          </a:p>
          <a:p>
            <a:pPr algn="ctr"/>
            <a:r>
              <a:rPr lang="en-NZ" sz="1600"/>
              <a:t>WSCCO</a:t>
            </a:r>
          </a:p>
        </p:txBody>
      </p:sp>
      <p:sp>
        <p:nvSpPr>
          <p:cNvPr id="8" name="TextBox 7">
            <a:extLst>
              <a:ext uri="{FF2B5EF4-FFF2-40B4-BE49-F238E27FC236}">
                <a16:creationId xmlns:a16="http://schemas.microsoft.com/office/drawing/2014/main" id="{40AF7978-DDCB-BC3E-CDBB-01F86258678E}"/>
              </a:ext>
            </a:extLst>
          </p:cNvPr>
          <p:cNvSpPr txBox="1"/>
          <p:nvPr/>
        </p:nvSpPr>
        <p:spPr>
          <a:xfrm>
            <a:off x="670458" y="2824398"/>
            <a:ext cx="954741" cy="322729"/>
          </a:xfrm>
          <a:prstGeom prst="rect">
            <a:avLst/>
          </a:prstGeom>
        </p:spPr>
        <p:txBody>
          <a:bodyPr vert="horz" wrap="square" lIns="0" tIns="0" rIns="0" bIns="0" rtlCol="0" anchor="ctr">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1600" b="1">
                <a:solidFill>
                  <a:schemeClr val="accent2"/>
                </a:solidFill>
                <a:latin typeface="Cera Pro" panose="00000500000000000000" pitchFamily="2" charset="0"/>
              </a:rPr>
              <a:t>2</a:t>
            </a:r>
            <a:r>
              <a:rPr lang="en-NZ" sz="1600" b="1" cap="none" spc="0" baseline="0">
                <a:solidFill>
                  <a:schemeClr val="accent2"/>
                </a:solidFill>
                <a:latin typeface="Cera Pro" panose="00000500000000000000" pitchFamily="2" charset="0"/>
              </a:rPr>
              <a:t>.</a:t>
            </a:r>
          </a:p>
        </p:txBody>
      </p:sp>
      <p:sp>
        <p:nvSpPr>
          <p:cNvPr id="9" name="Oval 8">
            <a:extLst>
              <a:ext uri="{FF2B5EF4-FFF2-40B4-BE49-F238E27FC236}">
                <a16:creationId xmlns:a16="http://schemas.microsoft.com/office/drawing/2014/main" id="{16611C04-B7D6-7B54-5FB7-6266907A6974}"/>
              </a:ext>
            </a:extLst>
          </p:cNvPr>
          <p:cNvSpPr/>
          <p:nvPr/>
        </p:nvSpPr>
        <p:spPr>
          <a:xfrm>
            <a:off x="676780" y="4563218"/>
            <a:ext cx="1440000" cy="1440000"/>
          </a:xfrm>
          <a:prstGeom prst="ellipse">
            <a:avLst/>
          </a:prstGeom>
          <a:solidFill>
            <a:schemeClr val="accent1"/>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NZ" sz="1600"/>
              <a:t>East BOP WSCOO</a:t>
            </a:r>
          </a:p>
        </p:txBody>
      </p:sp>
      <p:sp>
        <p:nvSpPr>
          <p:cNvPr id="10" name="TextBox 9">
            <a:extLst>
              <a:ext uri="{FF2B5EF4-FFF2-40B4-BE49-F238E27FC236}">
                <a16:creationId xmlns:a16="http://schemas.microsoft.com/office/drawing/2014/main" id="{E7FED1C7-26B6-0190-735D-DC42EBCA7C8C}"/>
              </a:ext>
            </a:extLst>
          </p:cNvPr>
          <p:cNvSpPr txBox="1"/>
          <p:nvPr/>
        </p:nvSpPr>
        <p:spPr>
          <a:xfrm>
            <a:off x="670458" y="4563218"/>
            <a:ext cx="954741" cy="322729"/>
          </a:xfrm>
          <a:prstGeom prst="rect">
            <a:avLst/>
          </a:prstGeom>
        </p:spPr>
        <p:txBody>
          <a:bodyPr vert="horz" wrap="square" lIns="0" tIns="0" rIns="0" bIns="0" rtlCol="0" anchor="ctr">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1600" b="1">
                <a:solidFill>
                  <a:schemeClr val="accent1"/>
                </a:solidFill>
                <a:latin typeface="Cera Pro" panose="00000500000000000000" pitchFamily="2" charset="0"/>
              </a:rPr>
              <a:t>3.</a:t>
            </a:r>
            <a:endParaRPr lang="en-NZ" sz="1600" b="1" cap="none" spc="0" baseline="0">
              <a:solidFill>
                <a:schemeClr val="accent1"/>
              </a:solidFill>
              <a:latin typeface="Cera Pro" panose="00000500000000000000" pitchFamily="2" charset="0"/>
            </a:endParaRPr>
          </a:p>
        </p:txBody>
      </p:sp>
      <p:sp>
        <p:nvSpPr>
          <p:cNvPr id="11" name="Rectangle 10">
            <a:extLst>
              <a:ext uri="{FF2B5EF4-FFF2-40B4-BE49-F238E27FC236}">
                <a16:creationId xmlns:a16="http://schemas.microsoft.com/office/drawing/2014/main" id="{E1A624BE-7009-58BA-9E90-E12E038B6FEA}"/>
              </a:ext>
            </a:extLst>
          </p:cNvPr>
          <p:cNvSpPr/>
          <p:nvPr/>
        </p:nvSpPr>
        <p:spPr>
          <a:xfrm>
            <a:off x="2527308" y="1162207"/>
            <a:ext cx="6818563" cy="1440000"/>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900" b="0" i="0">
              <a:solidFill>
                <a:schemeClr val="tx1"/>
              </a:solidFill>
              <a:latin typeface="+mj-lt"/>
            </a:endParaRPr>
          </a:p>
        </p:txBody>
      </p:sp>
      <p:sp>
        <p:nvSpPr>
          <p:cNvPr id="13" name="Rectangle 12">
            <a:extLst>
              <a:ext uri="{FF2B5EF4-FFF2-40B4-BE49-F238E27FC236}">
                <a16:creationId xmlns:a16="http://schemas.microsoft.com/office/drawing/2014/main" id="{D3BFB545-1D81-7530-E809-CCE301A311B9}"/>
              </a:ext>
            </a:extLst>
          </p:cNvPr>
          <p:cNvSpPr/>
          <p:nvPr/>
        </p:nvSpPr>
        <p:spPr>
          <a:xfrm>
            <a:off x="2527308" y="4563218"/>
            <a:ext cx="6818563" cy="1440000"/>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900" kern="1200">
              <a:solidFill>
                <a:schemeClr val="tx1"/>
              </a:solidFill>
              <a:latin typeface="+mj-lt"/>
              <a:ea typeface="+mn-ea"/>
              <a:cs typeface="+mn-cs"/>
            </a:endParaRPr>
          </a:p>
        </p:txBody>
      </p:sp>
      <p:sp>
        <p:nvSpPr>
          <p:cNvPr id="23" name="Rectangle: Rounded Corners 22">
            <a:extLst>
              <a:ext uri="{FF2B5EF4-FFF2-40B4-BE49-F238E27FC236}">
                <a16:creationId xmlns:a16="http://schemas.microsoft.com/office/drawing/2014/main" id="{75BD1781-AAF9-0A01-70E2-D4AC7CBF45E8}"/>
              </a:ext>
            </a:extLst>
          </p:cNvPr>
          <p:cNvSpPr/>
          <p:nvPr/>
        </p:nvSpPr>
        <p:spPr>
          <a:xfrm>
            <a:off x="7483287" y="4821942"/>
            <a:ext cx="1648659" cy="457006"/>
          </a:xfrm>
          <a:prstGeom prst="roundRect">
            <a:avLst>
              <a:gd name="adj" fmla="val 9572"/>
            </a:avLst>
          </a:prstGeom>
          <a:solidFill>
            <a:schemeClr val="accent1"/>
          </a:solidFill>
          <a:ln w="19050">
            <a:solidFill>
              <a:schemeClr val="bg1"/>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1200" b="1">
                <a:solidFill>
                  <a:schemeClr val="bg1"/>
                </a:solidFill>
              </a:rPr>
              <a:t>Joint WSCCO</a:t>
            </a:r>
            <a:endParaRPr lang="en-NZ" sz="1200" b="1">
              <a:solidFill>
                <a:schemeClr val="bg1"/>
              </a:solidFill>
            </a:endParaRPr>
          </a:p>
        </p:txBody>
      </p:sp>
      <p:sp>
        <p:nvSpPr>
          <p:cNvPr id="24" name="Rectangle: Rounded Corners 23">
            <a:extLst>
              <a:ext uri="{FF2B5EF4-FFF2-40B4-BE49-F238E27FC236}">
                <a16:creationId xmlns:a16="http://schemas.microsoft.com/office/drawing/2014/main" id="{1B01076F-E052-BDCC-E5B8-2A5E8D1CC1B9}"/>
              </a:ext>
            </a:extLst>
          </p:cNvPr>
          <p:cNvSpPr/>
          <p:nvPr/>
        </p:nvSpPr>
        <p:spPr>
          <a:xfrm>
            <a:off x="5869064" y="4826211"/>
            <a:ext cx="983518" cy="457006"/>
          </a:xfrm>
          <a:prstGeom prst="roundRect">
            <a:avLst>
              <a:gd name="adj" fmla="val 14157"/>
            </a:avLst>
          </a:prstGeom>
          <a:solidFill>
            <a:schemeClr val="accent1"/>
          </a:solidFill>
          <a:ln w="19050">
            <a:solidFill>
              <a:schemeClr val="bg1"/>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1000" b="1">
                <a:solidFill>
                  <a:schemeClr val="bg1"/>
                </a:solidFill>
              </a:rPr>
              <a:t>WSCCO Board</a:t>
            </a:r>
            <a:endParaRPr lang="en-NZ" sz="1000" b="1">
              <a:solidFill>
                <a:schemeClr val="bg1"/>
              </a:solidFill>
            </a:endParaRPr>
          </a:p>
        </p:txBody>
      </p:sp>
      <p:sp>
        <p:nvSpPr>
          <p:cNvPr id="25" name="Rectangle: Rounded Corners 24">
            <a:extLst>
              <a:ext uri="{FF2B5EF4-FFF2-40B4-BE49-F238E27FC236}">
                <a16:creationId xmlns:a16="http://schemas.microsoft.com/office/drawing/2014/main" id="{33AAF426-DF6F-3FAB-BBBF-E47E20ECFC06}"/>
              </a:ext>
            </a:extLst>
          </p:cNvPr>
          <p:cNvSpPr/>
          <p:nvPr/>
        </p:nvSpPr>
        <p:spPr>
          <a:xfrm>
            <a:off x="4327348" y="4826211"/>
            <a:ext cx="983518" cy="457006"/>
          </a:xfrm>
          <a:prstGeom prst="roundRect">
            <a:avLst>
              <a:gd name="adj" fmla="val 14157"/>
            </a:avLst>
          </a:prstGeom>
          <a:solidFill>
            <a:schemeClr val="accent1"/>
          </a:solidFill>
          <a:ln w="19050">
            <a:solidFill>
              <a:schemeClr val="bg1"/>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1000" b="1">
                <a:solidFill>
                  <a:schemeClr val="bg1"/>
                </a:solidFill>
              </a:rPr>
              <a:t>Shareholder Council</a:t>
            </a:r>
            <a:endParaRPr lang="en-NZ" sz="1000" b="1">
              <a:solidFill>
                <a:schemeClr val="bg1"/>
              </a:solidFill>
            </a:endParaRPr>
          </a:p>
        </p:txBody>
      </p:sp>
      <p:cxnSp>
        <p:nvCxnSpPr>
          <p:cNvPr id="26" name="Straight Arrow Connector 25">
            <a:extLst>
              <a:ext uri="{FF2B5EF4-FFF2-40B4-BE49-F238E27FC236}">
                <a16:creationId xmlns:a16="http://schemas.microsoft.com/office/drawing/2014/main" id="{BF720B76-A0FA-5AFE-3793-3C9892F1A096}"/>
              </a:ext>
            </a:extLst>
          </p:cNvPr>
          <p:cNvCxnSpPr>
            <a:cxnSpLocks/>
            <a:stCxn id="25" idx="3"/>
            <a:endCxn id="24" idx="1"/>
          </p:cNvCxnSpPr>
          <p:nvPr/>
        </p:nvCxnSpPr>
        <p:spPr>
          <a:xfrm>
            <a:off x="5310866" y="5054714"/>
            <a:ext cx="558198" cy="0"/>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C7ADB861-0CFA-C5B9-D737-1D11CF438DD3}"/>
              </a:ext>
            </a:extLst>
          </p:cNvPr>
          <p:cNvSpPr txBox="1"/>
          <p:nvPr/>
        </p:nvSpPr>
        <p:spPr>
          <a:xfrm>
            <a:off x="4381195" y="5310792"/>
            <a:ext cx="1143609" cy="679579"/>
          </a:xfrm>
          <a:prstGeom prst="rect">
            <a:avLst/>
          </a:prstGeom>
        </p:spPr>
        <p:txBody>
          <a:bodyPr vert="horz" wrap="square" lIns="0" tIns="0" rIns="0" bIns="0" rtlCol="0" anchor="ctr">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800" b="1" cap="none" spc="0" baseline="0">
                <a:solidFill>
                  <a:srgbClr val="000000"/>
                </a:solidFill>
                <a:latin typeface="Cera Pro" panose="00000500000000000000" pitchFamily="2" charset="0"/>
              </a:rPr>
              <a:t>Issues</a:t>
            </a:r>
            <a:r>
              <a:rPr lang="en-NZ" sz="800" cap="none" spc="0" baseline="0">
                <a:solidFill>
                  <a:srgbClr val="000000"/>
                </a:solidFill>
                <a:latin typeface="Cera Pro" panose="00000500000000000000" pitchFamily="2" charset="0"/>
              </a:rPr>
              <a:t> Statement of Expectations</a:t>
            </a:r>
          </a:p>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800" b="1">
                <a:solidFill>
                  <a:srgbClr val="000000"/>
                </a:solidFill>
                <a:latin typeface="Cera Pro" panose="00000500000000000000" pitchFamily="2" charset="0"/>
              </a:rPr>
              <a:t>Appoints</a:t>
            </a:r>
            <a:r>
              <a:rPr lang="en-NZ" sz="800">
                <a:solidFill>
                  <a:srgbClr val="000000"/>
                </a:solidFill>
                <a:latin typeface="Cera Pro" panose="00000500000000000000" pitchFamily="2" charset="0"/>
              </a:rPr>
              <a:t> / removes water organisation Board members</a:t>
            </a:r>
            <a:endParaRPr lang="en-NZ" sz="800" cap="none" spc="0" baseline="0">
              <a:solidFill>
                <a:srgbClr val="000000"/>
              </a:solidFill>
              <a:latin typeface="Cera Pro" panose="00000500000000000000" pitchFamily="2" charset="0"/>
            </a:endParaRPr>
          </a:p>
        </p:txBody>
      </p:sp>
      <p:cxnSp>
        <p:nvCxnSpPr>
          <p:cNvPr id="30" name="Straight Arrow Connector 29">
            <a:extLst>
              <a:ext uri="{FF2B5EF4-FFF2-40B4-BE49-F238E27FC236}">
                <a16:creationId xmlns:a16="http://schemas.microsoft.com/office/drawing/2014/main" id="{CDBDCE39-DE04-D062-D8F3-2CF3E0F25891}"/>
              </a:ext>
            </a:extLst>
          </p:cNvPr>
          <p:cNvCxnSpPr>
            <a:cxnSpLocks/>
            <a:stCxn id="24" idx="3"/>
            <a:endCxn id="23" idx="1"/>
          </p:cNvCxnSpPr>
          <p:nvPr/>
        </p:nvCxnSpPr>
        <p:spPr>
          <a:xfrm flipV="1">
            <a:off x="6852582" y="5050445"/>
            <a:ext cx="630705" cy="4269"/>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3F167DED-4C5F-12FF-DA39-9CB6B1C30A31}"/>
              </a:ext>
            </a:extLst>
          </p:cNvPr>
          <p:cNvSpPr txBox="1"/>
          <p:nvPr/>
        </p:nvSpPr>
        <p:spPr>
          <a:xfrm>
            <a:off x="5877473" y="5342402"/>
            <a:ext cx="1298218" cy="601630"/>
          </a:xfrm>
          <a:prstGeom prst="rect">
            <a:avLst/>
          </a:prstGeom>
        </p:spPr>
        <p:txBody>
          <a:bodyPr vert="horz" wrap="square" lIns="0" tIns="0" rIns="0" bIns="0" rtlCol="0" anchor="ctr">
            <a:noAutofit/>
          </a:bodyPr>
          <a:lstStyle/>
          <a:p>
            <a:pPr marL="0" marR="0" indent="0"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800" b="1" cap="none" spc="0" baseline="0">
                <a:solidFill>
                  <a:srgbClr val="000000"/>
                </a:solidFill>
                <a:latin typeface="Cera Pro" panose="00000500000000000000" pitchFamily="2" charset="0"/>
              </a:rPr>
              <a:t>Responsible</a:t>
            </a:r>
            <a:r>
              <a:rPr lang="en-NZ" sz="800" cap="none" spc="0" baseline="0">
                <a:solidFill>
                  <a:srgbClr val="000000"/>
                </a:solidFill>
                <a:latin typeface="Cera Pro" panose="00000500000000000000" pitchFamily="2" charset="0"/>
              </a:rPr>
              <a:t> for operational and financial decisions consistent with Statement of Expectations and statutory objectives</a:t>
            </a:r>
          </a:p>
        </p:txBody>
      </p:sp>
      <p:sp>
        <p:nvSpPr>
          <p:cNvPr id="37" name="Rectangle: Rounded Corners 36">
            <a:extLst>
              <a:ext uri="{FF2B5EF4-FFF2-40B4-BE49-F238E27FC236}">
                <a16:creationId xmlns:a16="http://schemas.microsoft.com/office/drawing/2014/main" id="{8488E6A8-E94A-4C63-489B-AFEC3CA4D7CA}"/>
              </a:ext>
            </a:extLst>
          </p:cNvPr>
          <p:cNvSpPr/>
          <p:nvPr/>
        </p:nvSpPr>
        <p:spPr>
          <a:xfrm>
            <a:off x="2719689" y="1427141"/>
            <a:ext cx="6431025" cy="897006"/>
          </a:xfrm>
          <a:prstGeom prst="roundRect">
            <a:avLst/>
          </a:prstGeom>
          <a:solidFill>
            <a:srgbClr val="B3A3A4">
              <a:alpha val="50000"/>
            </a:srgbClr>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r>
              <a:rPr lang="en-NZ" sz="1600" b="1">
                <a:solidFill>
                  <a:schemeClr val="bg1"/>
                </a:solidFill>
              </a:rPr>
              <a:t>WDC</a:t>
            </a:r>
          </a:p>
        </p:txBody>
      </p:sp>
      <p:sp>
        <p:nvSpPr>
          <p:cNvPr id="38" name="Rectangle: Rounded Corners 37">
            <a:extLst>
              <a:ext uri="{FF2B5EF4-FFF2-40B4-BE49-F238E27FC236}">
                <a16:creationId xmlns:a16="http://schemas.microsoft.com/office/drawing/2014/main" id="{B4D0B94C-296A-281D-A9B5-AF9A213C8944}"/>
              </a:ext>
            </a:extLst>
          </p:cNvPr>
          <p:cNvSpPr/>
          <p:nvPr/>
        </p:nvSpPr>
        <p:spPr>
          <a:xfrm>
            <a:off x="6978582" y="1752575"/>
            <a:ext cx="1980000" cy="246137"/>
          </a:xfrm>
          <a:prstGeom prst="roundRect">
            <a:avLst>
              <a:gd name="adj" fmla="val 9572"/>
            </a:avLst>
          </a:prstGeom>
          <a:solidFill>
            <a:srgbClr val="B3A3A4"/>
          </a:solidFill>
          <a:ln w="19050">
            <a:solidFill>
              <a:schemeClr val="bg1"/>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1000" b="1">
                <a:solidFill>
                  <a:schemeClr val="bg1"/>
                </a:solidFill>
              </a:rPr>
              <a:t>Internal water services unit</a:t>
            </a:r>
            <a:endParaRPr lang="en-NZ" sz="1000" b="1">
              <a:solidFill>
                <a:schemeClr val="bg1"/>
              </a:solidFill>
            </a:endParaRPr>
          </a:p>
        </p:txBody>
      </p:sp>
      <p:sp>
        <p:nvSpPr>
          <p:cNvPr id="39" name="Rectangle: Rounded Corners 38">
            <a:extLst>
              <a:ext uri="{FF2B5EF4-FFF2-40B4-BE49-F238E27FC236}">
                <a16:creationId xmlns:a16="http://schemas.microsoft.com/office/drawing/2014/main" id="{39BF05F0-AC8B-488E-8794-6D2FB56275ED}"/>
              </a:ext>
            </a:extLst>
          </p:cNvPr>
          <p:cNvSpPr/>
          <p:nvPr/>
        </p:nvSpPr>
        <p:spPr>
          <a:xfrm>
            <a:off x="5774732" y="1647044"/>
            <a:ext cx="684913" cy="457200"/>
          </a:xfrm>
          <a:prstGeom prst="roundRect">
            <a:avLst>
              <a:gd name="adj" fmla="val 9572"/>
            </a:avLst>
          </a:prstGeom>
          <a:solidFill>
            <a:srgbClr val="B3A3A4"/>
          </a:solidFill>
          <a:ln w="19050">
            <a:solidFill>
              <a:schemeClr val="bg1"/>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1000" b="1">
                <a:solidFill>
                  <a:schemeClr val="bg1"/>
                </a:solidFill>
              </a:rPr>
              <a:t>ELT</a:t>
            </a:r>
            <a:endParaRPr lang="en-NZ" sz="1000" b="1">
              <a:solidFill>
                <a:schemeClr val="bg1"/>
              </a:solidFill>
            </a:endParaRPr>
          </a:p>
        </p:txBody>
      </p:sp>
      <p:sp>
        <p:nvSpPr>
          <p:cNvPr id="41" name="Rectangle: Rounded Corners 40">
            <a:extLst>
              <a:ext uri="{FF2B5EF4-FFF2-40B4-BE49-F238E27FC236}">
                <a16:creationId xmlns:a16="http://schemas.microsoft.com/office/drawing/2014/main" id="{5C6158D7-5B8C-2BFF-1CE8-DD40510FD2ED}"/>
              </a:ext>
            </a:extLst>
          </p:cNvPr>
          <p:cNvSpPr/>
          <p:nvPr/>
        </p:nvSpPr>
        <p:spPr>
          <a:xfrm>
            <a:off x="4381195" y="1647044"/>
            <a:ext cx="935881" cy="457200"/>
          </a:xfrm>
          <a:prstGeom prst="roundRect">
            <a:avLst>
              <a:gd name="adj" fmla="val 9572"/>
            </a:avLst>
          </a:prstGeom>
          <a:solidFill>
            <a:srgbClr val="B3A3A4"/>
          </a:solidFill>
          <a:ln w="19050">
            <a:solidFill>
              <a:schemeClr val="bg1"/>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1000" b="1">
                <a:solidFill>
                  <a:schemeClr val="bg1"/>
                </a:solidFill>
              </a:rPr>
              <a:t>Councilors</a:t>
            </a:r>
            <a:endParaRPr lang="en-NZ" sz="1000" b="1">
              <a:solidFill>
                <a:schemeClr val="bg1"/>
              </a:solidFill>
            </a:endParaRPr>
          </a:p>
        </p:txBody>
      </p:sp>
      <p:cxnSp>
        <p:nvCxnSpPr>
          <p:cNvPr id="43" name="Straight Arrow Connector 42">
            <a:extLst>
              <a:ext uri="{FF2B5EF4-FFF2-40B4-BE49-F238E27FC236}">
                <a16:creationId xmlns:a16="http://schemas.microsoft.com/office/drawing/2014/main" id="{53C27016-E616-66E8-D91F-EFCAF65A7BA9}"/>
              </a:ext>
            </a:extLst>
          </p:cNvPr>
          <p:cNvCxnSpPr>
            <a:cxnSpLocks/>
            <a:stCxn id="41" idx="3"/>
            <a:endCxn id="39" idx="1"/>
          </p:cNvCxnSpPr>
          <p:nvPr/>
        </p:nvCxnSpPr>
        <p:spPr>
          <a:xfrm>
            <a:off x="5317076" y="1875644"/>
            <a:ext cx="457656"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9B1FDC26-8B3F-6AC6-F19A-A2473AEE92A7}"/>
              </a:ext>
            </a:extLst>
          </p:cNvPr>
          <p:cNvSpPr txBox="1"/>
          <p:nvPr/>
        </p:nvSpPr>
        <p:spPr>
          <a:xfrm>
            <a:off x="7528360" y="5342402"/>
            <a:ext cx="1648659" cy="670194"/>
          </a:xfrm>
          <a:prstGeom prst="rect">
            <a:avLst/>
          </a:prstGeom>
        </p:spPr>
        <p:txBody>
          <a:bodyPr vert="horz" wrap="square" lIns="0" tIns="0" rIns="0" bIns="0" rtlCol="0" anchor="t">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800" b="1" cap="none" spc="0" baseline="0">
                <a:solidFill>
                  <a:srgbClr val="000000"/>
                </a:solidFill>
                <a:latin typeface="Cera Pro" panose="00000500000000000000" pitchFamily="2" charset="0"/>
              </a:rPr>
              <a:t>Shares</a:t>
            </a:r>
            <a:r>
              <a:rPr lang="en-NZ" sz="800" cap="none" spc="0" baseline="0">
                <a:solidFill>
                  <a:srgbClr val="000000"/>
                </a:solidFill>
                <a:latin typeface="Cera Pro" panose="00000500000000000000" pitchFamily="2" charset="0"/>
              </a:rPr>
              <a:t> owned in accordance with agreed allocation plan (jointly owned)</a:t>
            </a:r>
          </a:p>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endParaRPr lang="en-NZ" sz="800" cap="none" spc="0" baseline="0">
              <a:solidFill>
                <a:srgbClr val="000000"/>
              </a:solidFill>
              <a:latin typeface="Cera Pro" panose="00000500000000000000" pitchFamily="2" charset="0"/>
            </a:endParaRPr>
          </a:p>
          <a:p>
            <a:pPr defTabSz="914400">
              <a:lnSpc>
                <a:spcPts val="850"/>
              </a:lnSpc>
              <a:buClr>
                <a:schemeClr val="accent1"/>
              </a:buClr>
            </a:pPr>
            <a:r>
              <a:rPr lang="en-NZ" sz="800" b="1" cap="none" spc="0" baseline="0">
                <a:solidFill>
                  <a:srgbClr val="000000"/>
                </a:solidFill>
                <a:latin typeface="Cera Pro" panose="00000500000000000000" pitchFamily="2" charset="0"/>
              </a:rPr>
              <a:t>Councils support financing</a:t>
            </a:r>
          </a:p>
        </p:txBody>
      </p:sp>
      <p:sp>
        <p:nvSpPr>
          <p:cNvPr id="48" name="Rectangle 47">
            <a:extLst>
              <a:ext uri="{FF2B5EF4-FFF2-40B4-BE49-F238E27FC236}">
                <a16:creationId xmlns:a16="http://schemas.microsoft.com/office/drawing/2014/main" id="{1B4C3D92-E385-4B73-7506-5A4C124216FE}"/>
              </a:ext>
            </a:extLst>
          </p:cNvPr>
          <p:cNvSpPr/>
          <p:nvPr/>
        </p:nvSpPr>
        <p:spPr>
          <a:xfrm>
            <a:off x="2527308" y="2858023"/>
            <a:ext cx="6818563" cy="14400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900" kern="1200">
              <a:solidFill>
                <a:schemeClr val="tx1"/>
              </a:solidFill>
              <a:latin typeface="+mj-lt"/>
              <a:ea typeface="+mn-ea"/>
              <a:cs typeface="+mn-cs"/>
            </a:endParaRPr>
          </a:p>
        </p:txBody>
      </p:sp>
      <p:sp>
        <p:nvSpPr>
          <p:cNvPr id="49" name="Rectangle: Rounded Corners 48">
            <a:extLst>
              <a:ext uri="{FF2B5EF4-FFF2-40B4-BE49-F238E27FC236}">
                <a16:creationId xmlns:a16="http://schemas.microsoft.com/office/drawing/2014/main" id="{B4A492FD-520B-3CFB-5857-F11F6B8BB863}"/>
              </a:ext>
            </a:extLst>
          </p:cNvPr>
          <p:cNvSpPr/>
          <p:nvPr/>
        </p:nvSpPr>
        <p:spPr>
          <a:xfrm>
            <a:off x="2719689" y="2950720"/>
            <a:ext cx="1201819" cy="228504"/>
          </a:xfrm>
          <a:prstGeom prst="roundRect">
            <a:avLst/>
          </a:prstGeom>
          <a:solidFill>
            <a:schemeClr val="accent2">
              <a:lumMod val="75000"/>
            </a:schemeClr>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NZ" sz="1600" b="1">
                <a:solidFill>
                  <a:schemeClr val="bg1"/>
                </a:solidFill>
              </a:rPr>
              <a:t>WDC</a:t>
            </a:r>
          </a:p>
        </p:txBody>
      </p:sp>
      <p:sp>
        <p:nvSpPr>
          <p:cNvPr id="50" name="Rectangle: Rounded Corners 49">
            <a:extLst>
              <a:ext uri="{FF2B5EF4-FFF2-40B4-BE49-F238E27FC236}">
                <a16:creationId xmlns:a16="http://schemas.microsoft.com/office/drawing/2014/main" id="{174371DE-10D2-8968-F1EA-2BE5E3D2D7BF}"/>
              </a:ext>
            </a:extLst>
          </p:cNvPr>
          <p:cNvSpPr/>
          <p:nvPr/>
        </p:nvSpPr>
        <p:spPr>
          <a:xfrm>
            <a:off x="2719688" y="3265044"/>
            <a:ext cx="1201819" cy="256077"/>
          </a:xfrm>
          <a:prstGeom prst="roundRect">
            <a:avLst/>
          </a:prstGeom>
          <a:solidFill>
            <a:schemeClr val="accent2">
              <a:lumMod val="75000"/>
            </a:schemeClr>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NZ" sz="1600" b="1">
                <a:solidFill>
                  <a:schemeClr val="bg1"/>
                </a:solidFill>
              </a:rPr>
              <a:t>TCC</a:t>
            </a:r>
          </a:p>
        </p:txBody>
      </p:sp>
      <p:sp>
        <p:nvSpPr>
          <p:cNvPr id="52" name="Rectangle: Rounded Corners 51">
            <a:extLst>
              <a:ext uri="{FF2B5EF4-FFF2-40B4-BE49-F238E27FC236}">
                <a16:creationId xmlns:a16="http://schemas.microsoft.com/office/drawing/2014/main" id="{F8166006-3148-4567-D058-2CEC3B0B7087}"/>
              </a:ext>
            </a:extLst>
          </p:cNvPr>
          <p:cNvSpPr/>
          <p:nvPr/>
        </p:nvSpPr>
        <p:spPr>
          <a:xfrm>
            <a:off x="7483287" y="3116747"/>
            <a:ext cx="1648659" cy="457006"/>
          </a:xfrm>
          <a:prstGeom prst="roundRect">
            <a:avLst>
              <a:gd name="adj" fmla="val 9572"/>
            </a:avLst>
          </a:prstGeom>
          <a:solidFill>
            <a:schemeClr val="accent2">
              <a:lumMod val="75000"/>
            </a:schemeClr>
          </a:solidFill>
          <a:ln w="19050">
            <a:solidFill>
              <a:schemeClr val="bg1"/>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1200" b="1">
                <a:solidFill>
                  <a:schemeClr val="bg1"/>
                </a:solidFill>
              </a:rPr>
              <a:t>Joint WSCCO</a:t>
            </a:r>
            <a:endParaRPr lang="en-NZ" sz="1200" b="1">
              <a:solidFill>
                <a:schemeClr val="bg1"/>
              </a:solidFill>
            </a:endParaRPr>
          </a:p>
        </p:txBody>
      </p:sp>
      <p:sp>
        <p:nvSpPr>
          <p:cNvPr id="53" name="Rectangle: Rounded Corners 52">
            <a:extLst>
              <a:ext uri="{FF2B5EF4-FFF2-40B4-BE49-F238E27FC236}">
                <a16:creationId xmlns:a16="http://schemas.microsoft.com/office/drawing/2014/main" id="{9FB6D3AA-25F8-B685-F326-92558D70C36B}"/>
              </a:ext>
            </a:extLst>
          </p:cNvPr>
          <p:cNvSpPr/>
          <p:nvPr/>
        </p:nvSpPr>
        <p:spPr>
          <a:xfrm>
            <a:off x="5869064" y="3121016"/>
            <a:ext cx="983518" cy="457006"/>
          </a:xfrm>
          <a:prstGeom prst="roundRect">
            <a:avLst>
              <a:gd name="adj" fmla="val 14157"/>
            </a:avLst>
          </a:prstGeom>
          <a:solidFill>
            <a:schemeClr val="accent2">
              <a:lumMod val="75000"/>
            </a:schemeClr>
          </a:solidFill>
          <a:ln w="19050">
            <a:solidFill>
              <a:schemeClr val="bg1"/>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1000" b="1">
                <a:solidFill>
                  <a:schemeClr val="bg1"/>
                </a:solidFill>
              </a:rPr>
              <a:t>WSCCO Board</a:t>
            </a:r>
            <a:endParaRPr lang="en-NZ" sz="1000" b="1">
              <a:solidFill>
                <a:schemeClr val="bg1"/>
              </a:solidFill>
            </a:endParaRPr>
          </a:p>
        </p:txBody>
      </p:sp>
      <p:sp>
        <p:nvSpPr>
          <p:cNvPr id="54" name="Rectangle: Rounded Corners 53">
            <a:extLst>
              <a:ext uri="{FF2B5EF4-FFF2-40B4-BE49-F238E27FC236}">
                <a16:creationId xmlns:a16="http://schemas.microsoft.com/office/drawing/2014/main" id="{F66A76FD-888A-D6FB-666B-105A909D2BB0}"/>
              </a:ext>
            </a:extLst>
          </p:cNvPr>
          <p:cNvSpPr/>
          <p:nvPr/>
        </p:nvSpPr>
        <p:spPr>
          <a:xfrm>
            <a:off x="4327348" y="3121016"/>
            <a:ext cx="983518" cy="457006"/>
          </a:xfrm>
          <a:prstGeom prst="roundRect">
            <a:avLst>
              <a:gd name="adj" fmla="val 14157"/>
            </a:avLst>
          </a:prstGeom>
          <a:solidFill>
            <a:schemeClr val="accent2">
              <a:lumMod val="75000"/>
            </a:schemeClr>
          </a:solidFill>
          <a:ln w="19050">
            <a:solidFill>
              <a:schemeClr val="bg1"/>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1000" b="1">
                <a:solidFill>
                  <a:schemeClr val="bg1"/>
                </a:solidFill>
              </a:rPr>
              <a:t>Shareholder Council</a:t>
            </a:r>
            <a:endParaRPr lang="en-NZ" sz="1000" b="1">
              <a:solidFill>
                <a:schemeClr val="bg1"/>
              </a:solidFill>
            </a:endParaRPr>
          </a:p>
        </p:txBody>
      </p:sp>
      <p:cxnSp>
        <p:nvCxnSpPr>
          <p:cNvPr id="55" name="Straight Arrow Connector 54">
            <a:extLst>
              <a:ext uri="{FF2B5EF4-FFF2-40B4-BE49-F238E27FC236}">
                <a16:creationId xmlns:a16="http://schemas.microsoft.com/office/drawing/2014/main" id="{7F795905-7A75-CFC2-6B3F-CB081135FAF7}"/>
              </a:ext>
            </a:extLst>
          </p:cNvPr>
          <p:cNvCxnSpPr>
            <a:cxnSpLocks/>
            <a:stCxn id="54" idx="3"/>
            <a:endCxn id="53" idx="1"/>
          </p:cNvCxnSpPr>
          <p:nvPr/>
        </p:nvCxnSpPr>
        <p:spPr>
          <a:xfrm>
            <a:off x="5310866" y="3349519"/>
            <a:ext cx="558198" cy="0"/>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Connector: Elbow 55">
            <a:extLst>
              <a:ext uri="{FF2B5EF4-FFF2-40B4-BE49-F238E27FC236}">
                <a16:creationId xmlns:a16="http://schemas.microsoft.com/office/drawing/2014/main" id="{D1D7786A-7B09-041E-CB1A-4FE4950FC37E}"/>
              </a:ext>
            </a:extLst>
          </p:cNvPr>
          <p:cNvCxnSpPr>
            <a:cxnSpLocks/>
            <a:stCxn id="49" idx="3"/>
            <a:endCxn id="54" idx="1"/>
          </p:cNvCxnSpPr>
          <p:nvPr/>
        </p:nvCxnSpPr>
        <p:spPr>
          <a:xfrm>
            <a:off x="3921508" y="3064972"/>
            <a:ext cx="405840" cy="284547"/>
          </a:xfrm>
          <a:prstGeom prst="bentConnector3">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57" name="Connector: Elbow 56">
            <a:extLst>
              <a:ext uri="{FF2B5EF4-FFF2-40B4-BE49-F238E27FC236}">
                <a16:creationId xmlns:a16="http://schemas.microsoft.com/office/drawing/2014/main" id="{70C290C2-031B-9464-DC7D-2D608C63BFFE}"/>
              </a:ext>
            </a:extLst>
          </p:cNvPr>
          <p:cNvCxnSpPr>
            <a:cxnSpLocks/>
            <a:endCxn id="54" idx="1"/>
          </p:cNvCxnSpPr>
          <p:nvPr/>
        </p:nvCxnSpPr>
        <p:spPr>
          <a:xfrm flipV="1">
            <a:off x="3921507" y="3349519"/>
            <a:ext cx="405841" cy="670194"/>
          </a:xfrm>
          <a:prstGeom prst="bentConnector3">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15741916-10A2-0288-A7F3-520C74A563B3}"/>
              </a:ext>
            </a:extLst>
          </p:cNvPr>
          <p:cNvSpPr txBox="1"/>
          <p:nvPr/>
        </p:nvSpPr>
        <p:spPr>
          <a:xfrm>
            <a:off x="4381195" y="3605597"/>
            <a:ext cx="1143609" cy="679579"/>
          </a:xfrm>
          <a:prstGeom prst="rect">
            <a:avLst/>
          </a:prstGeom>
        </p:spPr>
        <p:txBody>
          <a:bodyPr vert="horz" wrap="square" lIns="0" tIns="0" rIns="0" bIns="0" rtlCol="0" anchor="ctr">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800" b="1" cap="none" spc="0" baseline="0">
                <a:solidFill>
                  <a:srgbClr val="000000"/>
                </a:solidFill>
                <a:latin typeface="Cera Pro" panose="00000500000000000000" pitchFamily="2" charset="0"/>
              </a:rPr>
              <a:t>Issues</a:t>
            </a:r>
            <a:r>
              <a:rPr lang="en-NZ" sz="800" cap="none" spc="0" baseline="0">
                <a:solidFill>
                  <a:srgbClr val="000000"/>
                </a:solidFill>
                <a:latin typeface="Cera Pro" panose="00000500000000000000" pitchFamily="2" charset="0"/>
              </a:rPr>
              <a:t> Statement of Expectations</a:t>
            </a:r>
          </a:p>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800" b="1">
                <a:solidFill>
                  <a:srgbClr val="000000"/>
                </a:solidFill>
                <a:latin typeface="Cera Pro" panose="00000500000000000000" pitchFamily="2" charset="0"/>
              </a:rPr>
              <a:t>Appoints</a:t>
            </a:r>
            <a:r>
              <a:rPr lang="en-NZ" sz="800">
                <a:solidFill>
                  <a:srgbClr val="000000"/>
                </a:solidFill>
                <a:latin typeface="Cera Pro" panose="00000500000000000000" pitchFamily="2" charset="0"/>
              </a:rPr>
              <a:t> / removes water organisation Board members</a:t>
            </a:r>
            <a:endParaRPr lang="en-NZ" sz="800" cap="none" spc="0" baseline="0">
              <a:solidFill>
                <a:srgbClr val="000000"/>
              </a:solidFill>
              <a:latin typeface="Cera Pro" panose="00000500000000000000" pitchFamily="2" charset="0"/>
            </a:endParaRPr>
          </a:p>
        </p:txBody>
      </p:sp>
      <p:cxnSp>
        <p:nvCxnSpPr>
          <p:cNvPr id="59" name="Straight Arrow Connector 58">
            <a:extLst>
              <a:ext uri="{FF2B5EF4-FFF2-40B4-BE49-F238E27FC236}">
                <a16:creationId xmlns:a16="http://schemas.microsoft.com/office/drawing/2014/main" id="{24D2B7DB-23E3-E4AF-252B-7F172B335E4A}"/>
              </a:ext>
            </a:extLst>
          </p:cNvPr>
          <p:cNvCxnSpPr>
            <a:cxnSpLocks/>
            <a:stCxn id="53" idx="3"/>
            <a:endCxn id="52" idx="1"/>
          </p:cNvCxnSpPr>
          <p:nvPr/>
        </p:nvCxnSpPr>
        <p:spPr>
          <a:xfrm flipV="1">
            <a:off x="6852582" y="3345250"/>
            <a:ext cx="630705" cy="4269"/>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Connector: Elbow 59">
            <a:extLst>
              <a:ext uri="{FF2B5EF4-FFF2-40B4-BE49-F238E27FC236}">
                <a16:creationId xmlns:a16="http://schemas.microsoft.com/office/drawing/2014/main" id="{6A2BEDEE-84AC-63DF-82EA-5647A9F2F59C}"/>
              </a:ext>
            </a:extLst>
          </p:cNvPr>
          <p:cNvCxnSpPr>
            <a:cxnSpLocks/>
            <a:stCxn id="50" idx="3"/>
            <a:endCxn id="54" idx="1"/>
          </p:cNvCxnSpPr>
          <p:nvPr/>
        </p:nvCxnSpPr>
        <p:spPr>
          <a:xfrm flipV="1">
            <a:off x="3921507" y="3349519"/>
            <a:ext cx="405841" cy="43564"/>
          </a:xfrm>
          <a:prstGeom prst="bentConnector3">
            <a:avLst>
              <a:gd name="adj1" fmla="val 50000"/>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AC782179-87C1-9BB5-CB64-DC0EDF29D45B}"/>
              </a:ext>
            </a:extLst>
          </p:cNvPr>
          <p:cNvSpPr txBox="1"/>
          <p:nvPr/>
        </p:nvSpPr>
        <p:spPr>
          <a:xfrm>
            <a:off x="5877473" y="3637207"/>
            <a:ext cx="1298218" cy="601630"/>
          </a:xfrm>
          <a:prstGeom prst="rect">
            <a:avLst/>
          </a:prstGeom>
        </p:spPr>
        <p:txBody>
          <a:bodyPr vert="horz" wrap="square" lIns="0" tIns="0" rIns="0" bIns="0" rtlCol="0" anchor="ctr">
            <a:noAutofit/>
          </a:bodyPr>
          <a:lstStyle/>
          <a:p>
            <a:pPr marL="0" marR="0" indent="0"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800" b="1" cap="none" spc="0" baseline="0">
                <a:solidFill>
                  <a:srgbClr val="000000"/>
                </a:solidFill>
                <a:latin typeface="Cera Pro" panose="00000500000000000000" pitchFamily="2" charset="0"/>
              </a:rPr>
              <a:t>Responsible</a:t>
            </a:r>
            <a:r>
              <a:rPr lang="en-NZ" sz="800" cap="none" spc="0" baseline="0">
                <a:solidFill>
                  <a:srgbClr val="000000"/>
                </a:solidFill>
                <a:latin typeface="Cera Pro" panose="00000500000000000000" pitchFamily="2" charset="0"/>
              </a:rPr>
              <a:t> for operational and financial decisions consistent with Statement of Expectations and statutory objectives</a:t>
            </a:r>
          </a:p>
        </p:txBody>
      </p:sp>
      <p:sp>
        <p:nvSpPr>
          <p:cNvPr id="62" name="TextBox 61">
            <a:extLst>
              <a:ext uri="{FF2B5EF4-FFF2-40B4-BE49-F238E27FC236}">
                <a16:creationId xmlns:a16="http://schemas.microsoft.com/office/drawing/2014/main" id="{41CF6054-236E-87E3-8E61-0CD5EACC09D7}"/>
              </a:ext>
            </a:extLst>
          </p:cNvPr>
          <p:cNvSpPr txBox="1"/>
          <p:nvPr/>
        </p:nvSpPr>
        <p:spPr>
          <a:xfrm>
            <a:off x="7528360" y="3637207"/>
            <a:ext cx="1648659" cy="670194"/>
          </a:xfrm>
          <a:prstGeom prst="rect">
            <a:avLst/>
          </a:prstGeom>
        </p:spPr>
        <p:txBody>
          <a:bodyPr vert="horz" wrap="square" lIns="0" tIns="0" rIns="0" bIns="0" rtlCol="0" anchor="t">
            <a:noAutofit/>
          </a:bodyPr>
          <a:lstStyle/>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r>
              <a:rPr lang="en-NZ" sz="800" b="1" cap="none" spc="0" baseline="0">
                <a:solidFill>
                  <a:srgbClr val="000000"/>
                </a:solidFill>
                <a:latin typeface="Cera Pro" panose="00000500000000000000" pitchFamily="2" charset="0"/>
              </a:rPr>
              <a:t>Shares</a:t>
            </a:r>
            <a:r>
              <a:rPr lang="en-NZ" sz="800" cap="none" spc="0" baseline="0">
                <a:solidFill>
                  <a:srgbClr val="000000"/>
                </a:solidFill>
                <a:latin typeface="Cera Pro" panose="00000500000000000000" pitchFamily="2" charset="0"/>
              </a:rPr>
              <a:t> owned in accordance with agreed allocation plan (jointly owned)</a:t>
            </a:r>
          </a:p>
          <a:p>
            <a: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pPr>
            <a:endParaRPr lang="en-NZ" sz="800" cap="none" spc="0" baseline="0">
              <a:solidFill>
                <a:srgbClr val="000000"/>
              </a:solidFill>
              <a:latin typeface="Cera Pro" panose="00000500000000000000" pitchFamily="2" charset="0"/>
            </a:endParaRPr>
          </a:p>
          <a:p>
            <a:pPr defTabSz="914400">
              <a:lnSpc>
                <a:spcPts val="850"/>
              </a:lnSpc>
              <a:buClr>
                <a:schemeClr val="accent1"/>
              </a:buClr>
            </a:pPr>
            <a:r>
              <a:rPr lang="en-NZ" sz="800" b="1" cap="none" spc="0" baseline="0">
                <a:solidFill>
                  <a:srgbClr val="000000"/>
                </a:solidFill>
                <a:latin typeface="Cera Pro" panose="00000500000000000000" pitchFamily="2" charset="0"/>
              </a:rPr>
              <a:t>Councils support financing</a:t>
            </a:r>
          </a:p>
        </p:txBody>
      </p:sp>
      <p:sp>
        <p:nvSpPr>
          <p:cNvPr id="66" name="Rectangle: Rounded Corners 65">
            <a:extLst>
              <a:ext uri="{FF2B5EF4-FFF2-40B4-BE49-F238E27FC236}">
                <a16:creationId xmlns:a16="http://schemas.microsoft.com/office/drawing/2014/main" id="{285802C1-F6F1-DD56-071A-92C5C57DF6A0}"/>
              </a:ext>
            </a:extLst>
          </p:cNvPr>
          <p:cNvSpPr/>
          <p:nvPr/>
        </p:nvSpPr>
        <p:spPr>
          <a:xfrm>
            <a:off x="2728321" y="3622175"/>
            <a:ext cx="1201819" cy="256077"/>
          </a:xfrm>
          <a:prstGeom prst="roundRect">
            <a:avLst/>
          </a:prstGeom>
          <a:solidFill>
            <a:schemeClr val="accent2">
              <a:lumMod val="75000"/>
            </a:schemeClr>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NZ" sz="1400" b="1" dirty="0">
                <a:solidFill>
                  <a:schemeClr val="bg1"/>
                </a:solidFill>
              </a:rPr>
              <a:t>WBOPDC</a:t>
            </a:r>
          </a:p>
        </p:txBody>
      </p:sp>
      <p:sp>
        <p:nvSpPr>
          <p:cNvPr id="67" name="Rectangle: Rounded Corners 66">
            <a:extLst>
              <a:ext uri="{FF2B5EF4-FFF2-40B4-BE49-F238E27FC236}">
                <a16:creationId xmlns:a16="http://schemas.microsoft.com/office/drawing/2014/main" id="{81A9E8A8-560F-0409-17B1-3E186CFCD887}"/>
              </a:ext>
            </a:extLst>
          </p:cNvPr>
          <p:cNvSpPr/>
          <p:nvPr/>
        </p:nvSpPr>
        <p:spPr>
          <a:xfrm>
            <a:off x="2728320" y="3957496"/>
            <a:ext cx="1201819" cy="256077"/>
          </a:xfrm>
          <a:prstGeom prst="roundRect">
            <a:avLst/>
          </a:prstGeom>
          <a:solidFill>
            <a:schemeClr val="accent2">
              <a:lumMod val="75000"/>
            </a:schemeClr>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NZ" sz="1600" b="1" dirty="0">
                <a:solidFill>
                  <a:schemeClr val="bg1"/>
                </a:solidFill>
              </a:rPr>
              <a:t>TCDC</a:t>
            </a:r>
          </a:p>
        </p:txBody>
      </p:sp>
      <p:cxnSp>
        <p:nvCxnSpPr>
          <p:cNvPr id="71" name="Straight Connector 70">
            <a:extLst>
              <a:ext uri="{FF2B5EF4-FFF2-40B4-BE49-F238E27FC236}">
                <a16:creationId xmlns:a16="http://schemas.microsoft.com/office/drawing/2014/main" id="{C79C2CD5-601D-637C-97F7-134E85FA9076}"/>
              </a:ext>
            </a:extLst>
          </p:cNvPr>
          <p:cNvCxnSpPr/>
          <p:nvPr/>
        </p:nvCxnSpPr>
        <p:spPr>
          <a:xfrm flipV="1">
            <a:off x="3930139" y="3728992"/>
            <a:ext cx="204321" cy="6987"/>
          </a:xfrm>
          <a:prstGeom prst="line">
            <a:avLst/>
          </a:prstGeom>
        </p:spPr>
        <p:style>
          <a:lnRef idx="3">
            <a:schemeClr val="accent1"/>
          </a:lnRef>
          <a:fillRef idx="0">
            <a:schemeClr val="accent1"/>
          </a:fillRef>
          <a:effectRef idx="2">
            <a:schemeClr val="accent1"/>
          </a:effectRef>
          <a:fontRef idx="minor">
            <a:schemeClr val="tx1"/>
          </a:fontRef>
        </p:style>
      </p:cxnSp>
      <p:sp>
        <p:nvSpPr>
          <p:cNvPr id="72" name="Rectangle: Rounded Corners 71">
            <a:extLst>
              <a:ext uri="{FF2B5EF4-FFF2-40B4-BE49-F238E27FC236}">
                <a16:creationId xmlns:a16="http://schemas.microsoft.com/office/drawing/2014/main" id="{76DB5F59-CB18-2A37-86AF-020E7A06BAD9}"/>
              </a:ext>
            </a:extLst>
          </p:cNvPr>
          <p:cNvSpPr/>
          <p:nvPr/>
        </p:nvSpPr>
        <p:spPr>
          <a:xfrm>
            <a:off x="2706370" y="4651087"/>
            <a:ext cx="1201819" cy="228504"/>
          </a:xfrm>
          <a:prstGeom prst="roundRect">
            <a:avLst/>
          </a:prstGeom>
          <a:solidFill>
            <a:schemeClr val="accent1"/>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NZ" sz="1600" b="1">
                <a:solidFill>
                  <a:schemeClr val="bg1"/>
                </a:solidFill>
              </a:rPr>
              <a:t>WDC</a:t>
            </a:r>
          </a:p>
        </p:txBody>
      </p:sp>
      <p:sp>
        <p:nvSpPr>
          <p:cNvPr id="73" name="Rectangle: Rounded Corners 72">
            <a:extLst>
              <a:ext uri="{FF2B5EF4-FFF2-40B4-BE49-F238E27FC236}">
                <a16:creationId xmlns:a16="http://schemas.microsoft.com/office/drawing/2014/main" id="{C8B167FC-667E-31A8-2D4E-98EB7814D812}"/>
              </a:ext>
            </a:extLst>
          </p:cNvPr>
          <p:cNvSpPr/>
          <p:nvPr/>
        </p:nvSpPr>
        <p:spPr>
          <a:xfrm>
            <a:off x="2706369" y="4965411"/>
            <a:ext cx="1201819" cy="256077"/>
          </a:xfrm>
          <a:prstGeom prst="roundRect">
            <a:avLst/>
          </a:prstGeom>
          <a:solidFill>
            <a:schemeClr val="accent1"/>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NZ" sz="1600" b="1">
                <a:solidFill>
                  <a:schemeClr val="bg1"/>
                </a:solidFill>
              </a:rPr>
              <a:t>RLC</a:t>
            </a:r>
          </a:p>
        </p:txBody>
      </p:sp>
      <p:cxnSp>
        <p:nvCxnSpPr>
          <p:cNvPr id="74" name="Connector: Elbow 73">
            <a:extLst>
              <a:ext uri="{FF2B5EF4-FFF2-40B4-BE49-F238E27FC236}">
                <a16:creationId xmlns:a16="http://schemas.microsoft.com/office/drawing/2014/main" id="{3E29DC13-107D-3E68-8B0A-AD8FBAC43517}"/>
              </a:ext>
            </a:extLst>
          </p:cNvPr>
          <p:cNvCxnSpPr>
            <a:cxnSpLocks/>
            <a:stCxn id="72" idx="3"/>
          </p:cNvCxnSpPr>
          <p:nvPr/>
        </p:nvCxnSpPr>
        <p:spPr>
          <a:xfrm>
            <a:off x="3908189" y="4765339"/>
            <a:ext cx="405840" cy="284547"/>
          </a:xfrm>
          <a:prstGeom prst="bentConnector3">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75" name="Connector: Elbow 74">
            <a:extLst>
              <a:ext uri="{FF2B5EF4-FFF2-40B4-BE49-F238E27FC236}">
                <a16:creationId xmlns:a16="http://schemas.microsoft.com/office/drawing/2014/main" id="{A19D1615-3B6F-E40E-0E21-C8CEF7013479}"/>
              </a:ext>
            </a:extLst>
          </p:cNvPr>
          <p:cNvCxnSpPr>
            <a:cxnSpLocks/>
          </p:cNvCxnSpPr>
          <p:nvPr/>
        </p:nvCxnSpPr>
        <p:spPr>
          <a:xfrm flipV="1">
            <a:off x="3908188" y="5049886"/>
            <a:ext cx="405841" cy="670194"/>
          </a:xfrm>
          <a:prstGeom prst="bentConnector3">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76" name="Connector: Elbow 75">
            <a:extLst>
              <a:ext uri="{FF2B5EF4-FFF2-40B4-BE49-F238E27FC236}">
                <a16:creationId xmlns:a16="http://schemas.microsoft.com/office/drawing/2014/main" id="{CB26CF47-3544-5349-C58C-B42FB3C9FED3}"/>
              </a:ext>
            </a:extLst>
          </p:cNvPr>
          <p:cNvCxnSpPr>
            <a:cxnSpLocks/>
            <a:stCxn id="73" idx="3"/>
          </p:cNvCxnSpPr>
          <p:nvPr/>
        </p:nvCxnSpPr>
        <p:spPr>
          <a:xfrm flipV="1">
            <a:off x="3908188" y="5049886"/>
            <a:ext cx="405841" cy="43564"/>
          </a:xfrm>
          <a:prstGeom prst="bentConnector3">
            <a:avLst>
              <a:gd name="adj1" fmla="val 50000"/>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77" name="Rectangle: Rounded Corners 76">
            <a:extLst>
              <a:ext uri="{FF2B5EF4-FFF2-40B4-BE49-F238E27FC236}">
                <a16:creationId xmlns:a16="http://schemas.microsoft.com/office/drawing/2014/main" id="{01066054-0105-D003-8661-586CDAF7E6FD}"/>
              </a:ext>
            </a:extLst>
          </p:cNvPr>
          <p:cNvSpPr/>
          <p:nvPr/>
        </p:nvSpPr>
        <p:spPr>
          <a:xfrm>
            <a:off x="2715002" y="5322542"/>
            <a:ext cx="1201819" cy="256077"/>
          </a:xfrm>
          <a:prstGeom prst="roundRect">
            <a:avLst/>
          </a:prstGeom>
          <a:solidFill>
            <a:schemeClr val="accent1"/>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NZ" sz="1600" b="1">
                <a:solidFill>
                  <a:schemeClr val="bg1"/>
                </a:solidFill>
              </a:rPr>
              <a:t>KDC</a:t>
            </a:r>
            <a:endParaRPr lang="en-NZ" sz="1400" b="1">
              <a:solidFill>
                <a:schemeClr val="bg1"/>
              </a:solidFill>
            </a:endParaRPr>
          </a:p>
        </p:txBody>
      </p:sp>
      <p:sp>
        <p:nvSpPr>
          <p:cNvPr id="78" name="Rectangle: Rounded Corners 77">
            <a:extLst>
              <a:ext uri="{FF2B5EF4-FFF2-40B4-BE49-F238E27FC236}">
                <a16:creationId xmlns:a16="http://schemas.microsoft.com/office/drawing/2014/main" id="{88926D40-1EE7-9EA3-C502-521FAF662D75}"/>
              </a:ext>
            </a:extLst>
          </p:cNvPr>
          <p:cNvSpPr/>
          <p:nvPr/>
        </p:nvSpPr>
        <p:spPr>
          <a:xfrm>
            <a:off x="2715001" y="5657863"/>
            <a:ext cx="1201819" cy="256077"/>
          </a:xfrm>
          <a:prstGeom prst="roundRect">
            <a:avLst/>
          </a:prstGeom>
          <a:solidFill>
            <a:schemeClr val="accent1"/>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NZ" sz="1600" b="1">
                <a:solidFill>
                  <a:schemeClr val="bg1"/>
                </a:solidFill>
              </a:rPr>
              <a:t>ŌDC</a:t>
            </a:r>
          </a:p>
        </p:txBody>
      </p:sp>
      <p:cxnSp>
        <p:nvCxnSpPr>
          <p:cNvPr id="79" name="Straight Connector 78">
            <a:extLst>
              <a:ext uri="{FF2B5EF4-FFF2-40B4-BE49-F238E27FC236}">
                <a16:creationId xmlns:a16="http://schemas.microsoft.com/office/drawing/2014/main" id="{FB87C3C6-FDC1-6CDA-36F6-9F3FEF4E48C6}"/>
              </a:ext>
            </a:extLst>
          </p:cNvPr>
          <p:cNvCxnSpPr/>
          <p:nvPr/>
        </p:nvCxnSpPr>
        <p:spPr>
          <a:xfrm flipV="1">
            <a:off x="3916820" y="5429359"/>
            <a:ext cx="204321" cy="6987"/>
          </a:xfrm>
          <a:prstGeom prst="line">
            <a:avLst/>
          </a:prstGeom>
        </p:spPr>
        <p:style>
          <a:lnRef idx="3">
            <a:schemeClr val="accent1"/>
          </a:lnRef>
          <a:fillRef idx="0">
            <a:schemeClr val="accent1"/>
          </a:fillRef>
          <a:effectRef idx="2">
            <a:schemeClr val="accent1"/>
          </a:effectRef>
          <a:fontRef idx="minor">
            <a:schemeClr val="tx1"/>
          </a:fontRef>
        </p:style>
      </p:cxnSp>
      <p:cxnSp>
        <p:nvCxnSpPr>
          <p:cNvPr id="81" name="Straight Arrow Connector 80">
            <a:extLst>
              <a:ext uri="{FF2B5EF4-FFF2-40B4-BE49-F238E27FC236}">
                <a16:creationId xmlns:a16="http://schemas.microsoft.com/office/drawing/2014/main" id="{90B519B0-2563-5191-588D-620C20C87D2E}"/>
              </a:ext>
            </a:extLst>
          </p:cNvPr>
          <p:cNvCxnSpPr>
            <a:cxnSpLocks/>
            <a:stCxn id="39" idx="3"/>
            <a:endCxn id="38" idx="1"/>
          </p:cNvCxnSpPr>
          <p:nvPr/>
        </p:nvCxnSpPr>
        <p:spPr>
          <a:xfrm>
            <a:off x="6459645" y="1875644"/>
            <a:ext cx="518937"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6367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32C109-14F0-2D37-70DA-33DC3A17DB75}"/>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C569DF0-8C3E-5D65-5705-7AB60164F748}"/>
              </a:ext>
            </a:extLst>
          </p:cNvPr>
          <p:cNvSpPr>
            <a:spLocks noGrp="1"/>
          </p:cNvSpPr>
          <p:nvPr>
            <p:ph type="ctrTitle"/>
          </p:nvPr>
        </p:nvSpPr>
        <p:spPr/>
        <p:txBody>
          <a:bodyPr/>
          <a:lstStyle/>
          <a:p>
            <a:r>
              <a:rPr lang="en-NZ"/>
              <a:t>Comparing the options</a:t>
            </a:r>
          </a:p>
        </p:txBody>
      </p:sp>
    </p:spTree>
    <p:extLst>
      <p:ext uri="{BB962C8B-B14F-4D97-AF65-F5344CB8AC3E}">
        <p14:creationId xmlns:p14="http://schemas.microsoft.com/office/powerpoint/2010/main" val="8285090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NTAINEDIMAGEPATH" val="C:\Users\MikeChatterley\AppData\Local\Templafy\AddIns\PowerPointVsto\c0d98fe9-5121-4b77-b9ea-cd493094b177.jpeg"/>
</p:tagLst>
</file>

<file path=ppt/theme/theme1.xml><?xml version="1.0" encoding="utf-8"?>
<a:theme xmlns:a="http://schemas.openxmlformats.org/drawingml/2006/main" name="Content Layout">
  <a:themeElements>
    <a:clrScheme name="MJ LBR recolour 2022">
      <a:dk1>
        <a:sysClr val="windowText" lastClr="000000"/>
      </a:dk1>
      <a:lt1>
        <a:sysClr val="window" lastClr="FFFFFF"/>
      </a:lt1>
      <a:dk2>
        <a:srgbClr val="333F48"/>
      </a:dk2>
      <a:lt2>
        <a:srgbClr val="E7E6E6"/>
      </a:lt2>
      <a:accent1>
        <a:srgbClr val="436E73"/>
      </a:accent1>
      <a:accent2>
        <a:srgbClr val="549D9E"/>
      </a:accent2>
      <a:accent3>
        <a:srgbClr val="A49E9B"/>
      </a:accent3>
      <a:accent4>
        <a:srgbClr val="C97378"/>
      </a:accent4>
      <a:accent5>
        <a:srgbClr val="A6154B"/>
      </a:accent5>
      <a:accent6>
        <a:srgbClr val="6D2A4A"/>
      </a:accent6>
      <a:hlink>
        <a:srgbClr val="64CCC9"/>
      </a:hlink>
      <a:folHlink>
        <a:srgbClr val="549D9E"/>
      </a:folHlink>
    </a:clrScheme>
    <a:fontScheme name="MJ New fonts">
      <a:majorFont>
        <a:latin typeface="Cera Pro"/>
        <a:ea typeface=""/>
        <a:cs typeface=""/>
      </a:majorFont>
      <a:minorFont>
        <a:latin typeface="Cera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wrap="square" lIns="0" tIns="0" rIns="0" bIns="0" rtlCol="0" anchor="ctr">
        <a:noAutofit/>
      </a:bodyPr>
      <a:lstStyle>
        <a:defPPr marL="0" marR="0" indent="0" algn="l" defTabSz="914400" rtl="0" eaLnBrk="1" fontAlgn="auto" latinLnBrk="0" hangingPunct="1">
          <a:lnSpc>
            <a:spcPts val="850"/>
          </a:lnSpc>
          <a:spcBef>
            <a:spcPts val="0"/>
          </a:spcBef>
          <a:spcAft>
            <a:spcPts val="0"/>
          </a:spcAft>
          <a:buClr>
            <a:schemeClr val="accent1"/>
          </a:buClr>
          <a:buSzTx/>
          <a:buFont typeface="Wingdings 2" pitchFamily="18" charset="2"/>
          <a:buNone/>
          <a:tabLst/>
          <a:defRPr sz="900" b="0" cap="none" spc="0" baseline="0" dirty="0" err="1">
            <a:solidFill>
              <a:srgbClr val="000000"/>
            </a:solidFill>
            <a:latin typeface="Cera Pro" panose="00000500000000000000" pitchFamily="2"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1 6 " ? > < T e m p l a f y S l i d e C o l l e c t i o n C o n f i g u r a t i o n s   x m l n s : x s d = " h t t p : / / w w w . w 3 . o r g / 2 0 0 1 / X M L S c h e m a "   x m l n s : x s i = " h t t p : / / w w w . w 3 . o r g / 2 0 0 1 / X M L S c h e m a - i n s t a n c e " > < S l i d e C o l l e c t i o n   E l e m e n t M e t a d a t a L i n k I d = " 3 b 7 a b 3 2 0 - a c 1 9 - 4 1 6 d - b 0 9 4 - 5 2 6 2 6 0 7 4 5 d 8 0 "   T e m p l a t e I d = " 6 3 7 9 8 8 8 7 9 2 9 2 2 8 7 6 0 4 " > < T e m p l a t e C o n f i g u r a t i o n > { " e l e m e n t s M e t a d a t a " : [ { " t y p e " : " s h a p e " , " i d " : " 9 1 9 1 a 7 e 9 - a 4 8 9 - 4 4 7 2 - 8 2 d 5 - a a 6 f 8 3 d 1 b c 3 f " , " e l e m e n t C o n f i g u r a t i o n " : { " t y p e " : " t e x t " , " d i s a b l e U p d a t e s " : f a l s e } } , { " t y p e " : " s h a p e " , " i d " : " 3 e 2 5 b a 1 8 - f f 4 9 - 4 a 6 a - b f 5 3 - e 8 3 9 9 e 2 8 3 0 8 7 " , " e l e m e n t C o n f i g u r a t i o n " : { " b i n d i n g " : " { { F o r m . F o o t e r } } " , " t y p e " : " t e x t " , " d i s a b l e U p d a t e s " : f a l s e } } , { " t y p e " : " s h a p e " , " i d " : " 9 7 8 5 b a 2 5 - 0 a 0 7 - 4 7 e 3 - a 1 e a - 6 0 b c c c 5 6 a 5 3 f " , " e l e m e n t C o n f i g u r a t i o n " : { " b i n d i n g " : " { { F o r m . T i t l e } } " , " v i s i b i l i t y " : " " , " t y p e " : " t e x t " , " d i s a b l e U p d a t e s " : f a l s e } } , { " t y p e " : " s h a p e " , " i d " : " 4 8 4 2 2 3 7 d - 5 5 7 7 - 4 c 8 2 - 9 9 5 b - 2 1 c d 8 b 5 d a 2 9 a " , " e l e m e n t C o n f i g u r a t i o n " : { " b i n d i n g " : " { { F o r m a t D a t e T i m e ( F o r m . D a t e ,   \ " d d   M M M M   y y y y \ " ) } } " , " v i s i b i l i t y " : " " , " t y p e " : " t e x t " , " d i s a b l e U p d a t e s " : f a l s e } } , { " t y p e " : " s h a p e " , " i d " : " 4 e 1 c 3 9 f 5 - b b 5 a - 4 9 a 4 - 9 c 8 b - 4 b 4 2 9 5 b 3 0 1 8 3 " , " e l e m e n t C o n f i g u r a t i o n " : { " b i n d i n g " : " { { F o r m . F o o t e r } } " , " v i s i b i l i t y " : " " , " t y p e " : " t e x t " , " d i s a b l e U p d a t e s " : f a l s e } } , { " t y p e " : " s h a p e " , " i d " : " 4 b 2 5 2 3 1 5 - a b a 3 - 4 5 4 3 - 8 3 c e - 7 8 8 9 9 f 7 9 6 b 2 b " , " e l e m e n t C o n f i g u r a t i o n " : { " b i n d i n g " : " { { I f E l s e ( E q u a l s ( F o r m . S u b t i t l e ,   \ " \ " ) ,   \ " P r o p o s a l \ " ,   F o r m . S u b t i t l e ) } } " , " v i s i b i l i t y " : " " , " t y p e " : " t e x t " , " d i s a b l e U p d a t e s " : f a l s e } } , { " t y p e " : " s h a p e " , " i d " : " e a 9 9 6 6 1 3 - 1 c e f - 4 f 7 6 - 8 4 5 7 - 0 5 2 1 8 5 f e f 1 e 0 " , " e l e m e n t C o n f i g u r a t i o n " : { " b i n d i n g " : " { { I f E l s e ( E q u a l s ( F o r m . S u b t i t l e ,   \ " \ " ) ,   \ " \ " ,   \ " P r o p o s a l \ " ) } } " , " v i s i b i l i t y " : " " , " t y p e " : " t e x t " , " d i s a b l e U p d a t e s " : f a l s e } } , { " t y p e " : " s h a p e " , " i d " : " 8 4 7 0 2 8 e a - 0 c e 2 - 4 1 b c - b 6 5 7 - f a a c 7 0 1 a 4 3 5 e " , " e l e m e n t C o n f i g u r a t i o n " : { " b i n d i n g " : " { { F o r m . T i t l e } } " , " v i s i b i l i t y " : " " , " t y p e " : " t e x t " , " d i s a b l e U p d a t e s " : f a l s e } } , { " t y p e " : " s h a p e " , " i d " : " 3 3 7 3 d f f 7 - 8 a e 5 - 4 3 7 3 - 8 2 1 d - e 2 5 e 6 0 b e 8 c e 2 " , " e l e m e n t C o n f i g u r a t i o n " : { " b i n d i n g " : " { { F o r m a t D a t e T i m e ( F o r m . D a t e ,   \ " d d   M M M M   y y y y \ " ) } } " , " v i s i b i l i t y " : " " , " t y p e " : " t e x t " , " d i s a b l e U p d a t e s " : f a l s e } } , { " t y p e " : " s h a p e " , " i d " : " d 1 c c 0 3 8 5 - d 0 6 d - 4 6 4 3 - 8 0 7 6 - 3 6 9 5 4 e 5 4 9 b a c " , " e l e m e n t C o n f i g u r a t i o n " : { " b i n d i n g " : " { { F o r m . F o o t e r } } " , " v i s i b i l i t y " : " " , " t y p e " : " t e x t " , " d i s a b l e U p d a t e s " : f a l s e } } , { " t y p e " : " s h a p e " , " i d " : " e 8 4 8 a 0 9 4 - 9 4 6 7 - 4 f e c - a e e b - e 4 d e 2 6 3 9 f c c 8 " , " e l e m e n t C o n f i g u r a t i o n " : { " b i n d i n g " : " { { I f E l s e ( E q u a l s ( F o r m . S u b t i t l e ,   \ " \ " ) ,   \ " P r o p o s a l \ " ,   F o r m . S u b t i t l e ) } } " , " v i s i b i l i t y " : " " , " t y p e " : " t e x t " , " d i s a b l e U p d a t e s " : f a l s e } } , { " t y p e " : " s h a p e " , " i d " : " f 3 b f e 5 0 3 - 8 0 b 2 - 4 9 9 8 - a e 5 0 - 3 6 4 2 d 9 1 8 7 a 7 e " , " e l e m e n t C o n f i g u r a t i o n " : { " b i n d i n g " : " { { I f E l s e ( E q u a l s ( F o r m . S u b t i t l e ,   \ " \ " ) ,   \ " \ " ,   \ " P r o p o s a l \ " ) } } " , " v i s i b i l i t y " : " " , " t y p e " : " t e x t " , " d i s a b l e U p d a t e s " : f a l s e } } , { " t y p e " : " s h a p e " , " i d " : " a 6 f 8 7 a 1 b - 9 d 7 d - 4 f 9 a - 9 f c 9 - 2 2 9 0 a 3 3 1 7 b 6 8 " , " e l e m e n t C o n f i g u r a t i o n " : { " b i n d i n g " : " { { F o r m . T i t l e } } " , " v i s i b i l i t y " : " " , " t y p e " : " t e x t " , " d i s a b l e U p d a t e s " : f a l s e } } , { " t y p e " : " s h a p e " , " i d " : " 0 3 6 4 9 d 4 7 - e 6 3 4 - 4 f 1 6 - a d 7 f - c 9 e f 5 2 0 4 2 b 1 4 " , " e l e m e n t C o n f i g u r a t i o n " : { " b i n d i n g " : " { { F o r m a t D a t e T i m e ( F o r m . D a t e ,   \ " d d   M M M M   y y y y \ " ) } } " , " v i s i b i l i t y " : " " , " t y p e " : " t e x t " , " d i s a b l e U p d a t e s " : f a l s e } } , { " t y p e " : " s h a p e " , " i d " : " 0 0 1 b e a 7 d - 0 c f 8 - 4 7 f c - b 3 b 9 - 6 e 5 d 3 1 a 6 8 6 9 c " , " e l e m e n t C o n f i g u r a t i o n " : { " b i n d i n g " : " { { F o r m . F o o t e r } } " , " v i s i b i l i t y " : " " , " t y p e " : " t e x t " , " d i s a b l e U p d a t e s " : f a l s e } } , { " t y p e " : " s h a p e " , " i d " : " 5 6 e e a b 7 a - f 8 1 5 - 4 b 1 f - b a d 8 - a 5 4 7 a 7 f 3 f 9 7 e " , " e l e m e n t C o n f i g u r a t i o n " : { " b i n d i n g " : " { { F o r m . S u b t i t l e } } " , " v i s i b i l i t y " : " " , " t y p e " : " t e x t " , " d i s a b l e U p d a t e s " : f a l s e } } , { " t y p e " : " s h a p e " , " i d " : " d f 7 9 b e 6 2 - f 3 e 6 - 4 9 c 3 - 8 1 c 8 - 9 5 d 3 d 3 6 d c a 1 e " , " e l e m e n t C o n f i g u r a t i o n " : { " b i n d i n g " : " { { F o r m . T i t l e } } " , " v i s i b i l i t y " : " " , " t y p e " : " t e x t " , " d i s a b l e U p d a t e s " : f a l s e } } ] , " t r a n s f o r m a t i o n C o n f i g u r a t i o n s " : [ ] , " t e m p l a t e N a m e " : " b l a n k p r e s e n t a t i o n " , " t e m p l a t e D e s c r i p t i o n " : " " , " e n a b l e D o c u m e n t C o n t e n t U p d a t e r " : t r u e , " v e r s i o n " : " 2 . 0 " } < / T e m p l a t e C o n f i g u r a t i o n > < F o r m C o n f i g u r a t i o n > { " f o r m F i e l d s " : [ { " r e q u i r e d " : t r u e , " p l a c e h o l d e r " : " " , " l i n e s " : 1 , " s h a r e V a l u e " : t r u e , " t y p e " : " t e x t B o x " , " n a m e " : " T i t l e " , " l a b e l " : " P r o p o s a l   t i t l e " } , { " r e q u i r e d " : f a l s e , " p l a c e h o l d e r " : " " , " l i n e s " : 1 , " s h a r e V a l u e " : t r u e , " t y p e " : " t e x t B o x " , " n a m e " : " S u b t i t l e " , " l a b e l " : " P r o p o s a l   s u b t i t l e " } , { " r e q u i r e d " : t r u e , " s h a r e V a l u e " : t r u e , " t y p e " : " d a t e P i c k e r " , " n a m e " : " D a t e " , " l a b e l " : " P r o p o s a l   d a t e " } , { " r e q u i r e d " : f a l s e , " p l a c e h o l d e r " : " " , " l i n e s " : 1 , " d e f a u l t V a l u e " : " C o m m e r c i a l   i n   C o n f i d e n c e " , " s h a r e V a l u e " : t r u e , " t y p e " : " t e x t B o x " , " n a m e " : " F o o t e r " , " l a b e l " : " F o o t e r " } ] , " f o r m D a t a E n t r i e s " : [ { " n a m e " : " T i t l e " , " v a l u e " : " V a E u j c T g M / 5 3 H L G u G s G k 6 p T K J Z z l r P C I g S / Q s f + 0 c M 8 y Y 6 A W S l G A z J s P 8 p v + j 3 + 8 " } , { " n a m e " : " D a t e " , " v a l u e " : " a h 0 e K R n N r Z a w s 6 F A x Q H Z i A = = " } , { " n a m e " : " F o o t e r " , " v a l u e " : " 4 2 B 1 h L A G Y 2 x 0 w 9 P V T e 9 h A v H / I G D L k b 5 I 4 L u 6 s G F h 4 t M = " } ] } < / F o r m C o n f i g u r a t i o n > < / S l i d e C o l l e c t i o n > < S l i d e C o l l e c t i o n   E l e m e n t M e t a d a t a L i n k I d = " f 2 a 3 9 6 8 8 - 9 7 9 f - 4 d 5 f - 9 f 1 7 - e 6 d a b 4 2 3 0 e e 2 "   T e m p l a t e I d = " 6 3 8 0 2 4 2 1 7 2 5 0 1 9 0 3 5 1 " > < T e m p l a t e C o n f i g u r a t i o n > { " e l e m e n t s M e t a d a t a " : [ { " t y p e " : " s h a p e " , " i d " : " 8 d 0 6 c 3 e d - 7 1 e 2 - 4 a 3 f - a 5 1 a - c 1 5 e 9 5 4 7 a 0 f 2 " , " e l e m e n t C o n f i g u r a t i o n " : { " b i n d i n g " : " { { F o r m . F o o t e r } } " , " t y p e " : " t e x t " , " d i s a b l e U p d a t e s " : f a l s e } } , { " t y p e " : " s h a p e " , " i d " : " a e 0 8 9 6 9 7 - 2 f 4 b - 4 2 8 2 - 8 3 6 c - 5 a 3 6 1 d a d 5 d c 7 " , " e l e m e n t C o n f i g u r a t i o n " : { " b i n d i n g " : " { { I f E l s e ( E q u a l s ( F o r m . D o c u m e n t T y p e . N a m e ,   \ " D r a f t \ " ) ,   \ " D R A F T \ " ,   \ " \ " ) } } " , " v i s i b i l i t y " : " " , " t y p e " : " t e x t " , " d i s a b l e U p d a t e s " : f a l s e } } , { " t y p e " : " s h a p e " , " i d " : " 5 1 c 9 6 0 0 f - c b 8 3 - 4 3 1 6 - 9 c f c - 1 6 8 9 f c a 3 9 b 4 7 " , " e l e m e n t C o n f i g u r a t i o n " : { " b i n d i n g " : " { { F o r m . T i t l e } } " , " v i s i b i l i t y " : " " , " t y p e " : " t e x t " , " d i s a b l e U p d a t e s " : f a l s e } } , { " t y p e " : " s h a p e " , " i d " : " 0 e 7 9 b f a 0 - 1 d 1 8 - 4 8 7 8 - b 6 2 e - b 9 d 3 8 7 4 a f 7 1 d " , " e l e m e n t C o n f i g u r a t i o n " : { " b i n d i n g " : " { { I f E l s e ( E q u a l s ( F o r m . S u b t i t l e ,   \ " \ " ) ,   I f E l s e ( E q u a l s ( F o r m . D o c u m e n t T y p e . N a m e ,   \ " D r a f t \ " ) ,   \ " D r a f t   R e p o r t \ " ,   \ " F i n a l   R e p o r t \ " ) ,   F o r m . S u b t i t l e ) } } " , " v i s i b i l i t y " : " " , " t y p e " : " t e x t " , " d i s a b l e U p d a t e s " : f a l s e } } , { " t y p e " : " s h a p e " , " i d " : " 6 2 5 2 b 4 e 3 - f 4 1 9 - 4 a e a - 8 f a 6 - b 0 4 9 f b 3 8 c 2 7 2 " , " e l e m e n t C o n f i g u r a t i o n " : { " b i n d i n g " : " { { I f E l s e ( E q u a l s ( F o r m . S u b t i t l e ,   \ " \ " ) ,   \ " \ " ,   I f E l s e ( E q u a l s ( F o r m . D o c u m e n t T y p e . N a m e ,   \ " D r a f t \ " ) ,   \ " D r a f t   R e p o r t \ " ,   \ " F i n a l   R e p o r t \ " ) ) } } " , " v i s i b i l i t y " : " " , " t y p e " : " t e x t " , " d i s a b l e U p d a t e s " : f a l s e } } , { " t y p e " : " s h a p e " , " i d " : " 5 8 d 2 3 6 8 8 - a f 2 f - 4 2 7 d - 9 c a 6 - 2 c 8 5 d b f 2 8 6 1 5 " , " e l e m e n t C o n f i g u r a t i o n " : { " b i n d i n g " : " { { F o r m a t D a t e T i m e ( F o r m . D a t e ,   \ " d d   M M M M   y y y y \ " ) } } " , " v i s i b i l i t y " : " " , " t y p e " : " t e x t " , " d i s a b l e U p d a t e s " : f a l s e } } , { " t y p e " : " s h a p e " , " i d " : " 3 1 a d 9 b 7 4 - 5 f 5 6 - 4 0 3 7 - 8 c d 3 - 9 5 0 f 9 c 9 b 0 e c 5 " , " e l e m e n t C o n f i g u r a t i o n " : { " b i n d i n g " : " { { F o r m . F o o t e r } } " , " v i s i b i l i t y " : " " , " t y p e " : " t e x t " , " d i s a b l e U p d a t e s " : f a l s e } } , { " t y p e " : " s h a p e " , " i d " : " 0 6 9 6 8 d 7 2 - 3 6 d 1 - 4 d d c - a 6 8 3 - 5 0 f 8 1 3 3 5 a e 0 2 " , " e l e m e n t C o n f i g u r a t i o n " : { " b i n d i n g " : " { { F o r m . T i t l e } } " , " v i s i b i l i t y " : " " , " t y p e " : " t e x t " , " d i s a b l e U p d a t e s " : f a l s e } } , { " t y p e " : " s h a p e " , " i d " : " d 5 4 0 c 4 1 0 - f 7 1 4 - 4 d 5 0 - 8 5 d 1 - a 0 b 8 e 5 2 1 8 4 8 9 " , " e l e m e n t C o n f i g u r a t i o n " : { " b i n d i n g " : " { { F o r m a t D a t e T i m e ( F o r m . D a t e ,   \ " d d   M M M M   y y y y \ " ) } } " , " v i s i b i l i t y " : " " , " t y p e " : " t e x t " , " d i s a b l e U p d a t e s " : f a l s e } } , { " t y p e " : " s h a p e " , " i d " : " 9 a 7 9 7 9 1 4 - e d e 1 - 4 f 0 7 - 8 6 8 5 - 9 2 9 d c 6 f b 2 1 5 4 " , " e l e m e n t C o n f i g u r a t i o n " : { " b i n d i n g " : " { { F o r m . F o o t e r } } " , " v i s i b i l i t y " : " " , " t y p e " : " t e x t " , " d i s a b l e U p d a t e s " : f a l s e } } , { " t y p e " : " s h a p e " , " i d " : " 0 8 6 b d 3 8 0 - f 8 1 7 - 4 8 d 6 - a 4 9 0 - a 8 9 3 4 2 b 5 6 8 3 9 " , " e l e m e n t C o n f i g u r a t i o n " : { " b i n d i n g " : " { { I f E l s e ( E q u a l s ( F o r m . S u b t i t l e ,   \ " \ " ) ,   I f E l s e ( E q u a l s ( F o r m . D o c u m e n t T y p e . N a m e ,   \ " D r a f t \ " ) ,   \ " D r a f t   R e p o r t \ " ,   \ " F i n a l   R e p o r t \ " ) ,   F o r m . S u b t i t l e ) } } " , " v i s i b i l i t y " : " " , " t y p e " : " t e x t " , " d i s a b l e U p d a t e s " : f a l s e } } , { " t y p e " : " s h a p e " , " i d " : " 5 d 5 1 8 4 d 5 - 8 4 f b - 4 1 0 7 - b 4 2 a - d 4 5 d 7 9 f d e 6 7 a " , " e l e m e n t C o n f i g u r a t i o n " : { " b i n d i n g " : " { { I f E l s e ( E q u a l s ( F o r m . S u b t i t l e ,   \ " \ " ) ,   \ " \ " ,   I f E l s e ( E q u a l s ( F o r m . D o c u m e n t T y p e . N a m e ,   \ " D r a f t \ " ) ,   \ " D r a f t   R e p o r t \ " ,   \ " F i n a l   R e p o r t \ " ) ) } } " , " v i s i b i l i t y " : " " , " t y p e " : " t e x t " , " d i s a b l e U p d a t e s " : f a l s e } } , { " t y p e " : " s h a p e " , " i d " : " 3 b 6 b a 3 1 1 - c a 1 3 - 4 4 b 9 - 9 7 c 4 - d a 2 5 0 a 4 c 9 0 f 9 " , " e l e m e n t C o n f i g u r a t i o n " : { " b i n d i n g " : " { { F o r m . T i t l e } } " , " v i s i b i l i t y " : " " , " t y p e " : " t e x t " , " d i s a b l e U p d a t e s " : f a l s e } } , { " t y p e " : " s h a p e " , " i d " : " 0 4 6 f 8 d d 6 - 3 8 d 6 - 4 3 6 b - a 2 3 0 - d 7 5 f b 2 f e 5 9 7 5 " , " e l e m e n t C o n f i g u r a t i o n " : { " b i n d i n g " : " { { F o r m a t D a t e T i m e ( F o r m . D a t e ,   \ " d d   M M M M   y y y y \ " ) } } " , " v i s i b i l i t y " : " " , " t y p e " : " t e x t " , " d i s a b l e U p d a t e s " : f a l s e } } , { " t y p e " : " s h a p e " , " i d " : " 0 9 0 6 e 7 6 d - 2 2 8 c - 4 f 5 c - 9 0 a d - 5 5 3 0 9 0 b 7 e 2 2 8 " , " e l e m e n t C o n f i g u r a t i o n " : { " b i n d i n g " : " { { F o r m . F o o t e r } } " , " v i s i b i l i t y " : " " , " t y p e " : " t e x t " , " d i s a b l e U p d a t e s " : f a l s e } } , { " t y p e " : " s h a p e " , " i d " : " 2 4 a c d e f b - 5 4 4 d - 4 1 c 4 - b 3 2 7 - a 9 0 0 2 1 3 9 4 1 2 d " , " e l e m e n t C o n f i g u r a t i o n " : { " b i n d i n g " : " { { F o r m . S u b t i t l e } } " , " v i s i b i l i t y " : " " , " t y p e " : " t e x t " , " d i s a b l e U p d a t e s " : f a l s e } } , { " t y p e " : " s h a p e " , " i d " : " 9 7 d 0 0 e d c - a d 8 0 - 4 7 3 a - b 3 1 2 - f b 9 f e 1 0 2 2 7 0 0 " , " e l e m e n t C o n f i g u r a t i o n " : { " b i n d i n g " : " { { I f E l s e ( E q u a l s ( F o r m . D o c u m e n t T y p e . N a m e ,   \ " D r a f t \ " ) ,   \ " D r a f t   R e p o r t \ " ,   \ " F i n a l   R e p o r t \ " ) } } " , " v i s i b i l i t y " : " " , " t y p e " : " t e x t " , " d i s a b l e U p d a t e s " : f a l s e } } , { " t y p e " : " s h a p e " , " i d " : " e 8 2 2 6 a 4 9 - 1 d 7 3 - 4 0 c 5 - a 1 6 a - 9 1 9 0 d c 8 5 6 c 3 2 " , " e l e m e n t C o n f i g u r a t i o n " : { " b i n d i n g " : " { { F o r m . T i t l e } } " , " v i s i b i l i t y " : " " , " t y p e " : " t e x t " , " d i s a b l e U p d a t e s " : f a l s e } } ] , " t r a n s f o r m a t i o n C o n f i g u r a t i o n s " : [ ] , " e n a b l e D o c u m e n t C o n t e n t U p d a t e r " : t r u e , " v e r s i o n " : " 2 . 0 " } < / T e m p l a t e C o n f i g u r a t i o n > < F o r m C o n f i g u r a t i o n > { " f o r m F i e l d s " : [ { " r e q u i r e d " : t r u e , " p l a c e h o l d e r " : " " , " l i n e s " : 1 , " s h a r e V a l u e " : t r u e , " t y p e " : " t e x t B o x " , " n a m e " : " T i t l e " , " l a b e l " : " R e p o r t   t i t l e " } , { " r e q u i r e d " : f a l s e , " p l a c e h o l d e r " : " " , " l i n e s " : 1 , " s h a r e V a l u e " : t r u e , " t y p e " : " t e x t B o x " , " n a m e " : " S u b t i t l e " , " l a b e l " : " R e p o r t   s u b t i t l e " } , { " r e q u i r e d " : t r u e , " s h a r e V a l u e " : t r u e , " t y p e " : " d a t e P i c k e r " , " n a m e " : " D a t e " , " l a b e l " : " R e p o r t   d a t e " } , { " d i s t i n c t " : f a l s e , " h i d e I f N o U s e r I n t e r a c t i o n R e q u i r e d " : f a l s e , " r e q u i r e d " : t r u e , " a u t o S e l e c t F i r s t O p t i o n " : f a l s e , " s h a r e V a l u e " : t r u e , " t y p e " : " d r o p D o w n " , " d a t a S o u r c e N a m e " : " D o c T y p e " , " d a t a S o u r c e F i e l d N a m e " : " N a m e " , " n a m e " : " D o c u m e n t T y p e " , " l a b e l " : " D o c u m e n t   T y p e " } , { " r e q u i r e d " : f a l s e , " p l a c e h o l d e r " : " " , " l i n e s " : 1 , " d e f a u l t V a l u e " : " C o m m e r c i a l   i n   C o n f i d e n c e " , " s h a r e V a l u e " : t r u e , " t y p e " : " t e x t B o x " , " n a m e " : " F o o t e r " , " l a b e l " : " F o o t e r " } ] , " f o r m D a t a E n t r i e s " : [ { " n a m e " : " T i t l e " , " v a l u e " : " V a E u j c T g M / 5 3 H L G u G s G k 6 p T K J Z z l r P C I g S / Q s f + 0 c M 8 y Y 6 A W S l G A z J s P 8 p v + j 3 + 8 " } , { " n a m e " : " D a t e " , " v a l u e " : " a h 0 e K R n N r Z a w s 6 F A x Q H Z i A = = " } , { " n a m e " : " D o c u m e n t T y p e " , " v a l u e " : " 9 + y C 3 s G f s i 1 x u Y s s d z U p 9 h O V H D N r L o F c 2 K t y c L r W 3 e c = " } , { " n a m e " : " F o o t e r " , " v a l u e " : " 4 2 B 1 h L A G Y 2 x 0 w 9 P V T e 9 h A v H / I G D L k b 5 I 4 L u 6 s G F h 4 t M = " } ] } < / F o r m C o n f i g u r a t i o n > < / S l i d e C o l l e c t i o n > < / T e m p l a f y S l i d e C o l l e c t i o n C o n f i g u r a t i o n s > 
</file>

<file path=customXml/item10.xml><?xml version="1.0" encoding="utf-8"?>
<ct:contentTypeSchema xmlns:ct="http://schemas.microsoft.com/office/2006/metadata/contentType" xmlns:ma="http://schemas.microsoft.com/office/2006/metadata/properties/metaAttributes" ct:_="" ma:_="" ma:contentTypeName="Consultant Document" ma:contentTypeID="0x0101001D6B8EECF106BB419C03AD670A4727B70064825051D1010A429948A7B6012D99ED" ma:contentTypeVersion="6" ma:contentTypeDescription="" ma:contentTypeScope="" ma:versionID="1b4858d1033ae1b8eb9fc3f32f5e151a">
  <xsd:schema xmlns:xsd="http://www.w3.org/2001/XMLSchema" xmlns:xs="http://www.w3.org/2001/XMLSchema" xmlns:p="http://schemas.microsoft.com/office/2006/metadata/properties" xmlns:ns2="f3b9fd03-0889-4d51-bd8f-1187a7c244ba" xmlns:ns3="6d02cdec-12de-4046-b447-af7c900ff21d" targetNamespace="http://schemas.microsoft.com/office/2006/metadata/properties" ma:root="true" ma:fieldsID="6041625e11310a56cebb1b9858d2f0ac" ns2:_="" ns3:_="">
    <xsd:import namespace="f3b9fd03-0889-4d51-bd8f-1187a7c244ba"/>
    <xsd:import namespace="6d02cdec-12de-4046-b447-af7c900ff21d"/>
    <xsd:element name="properties">
      <xsd:complexType>
        <xsd:sequence>
          <xsd:element name="documentManagement">
            <xsd:complexType>
              <xsd:all>
                <xsd:element ref="ns2:ccc95de9a77e419b9f0c198cec6da4c0" minOccurs="0"/>
                <xsd:element ref="ns2:TaxCatchAll" minOccurs="0"/>
                <xsd:element ref="ns2:TaxCatchAllLabel" minOccurs="0"/>
                <xsd:element ref="ns2:n113a86c99da40d58aa63fa7a6d7c24b"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b9fd03-0889-4d51-bd8f-1187a7c244ba" elementFormDefault="qualified">
    <xsd:import namespace="http://schemas.microsoft.com/office/2006/documentManagement/types"/>
    <xsd:import namespace="http://schemas.microsoft.com/office/infopath/2007/PartnerControls"/>
    <xsd:element name="ccc95de9a77e419b9f0c198cec6da4c0" ma:index="8" nillable="true" ma:taxonomy="true" ma:internalName="ccc95de9a77e419b9f0c198cec6da4c0" ma:taxonomyFieldName="Business_x0020_Unit" ma:displayName="Business Unit" ma:default="" ma:fieldId="{ccc95de9-a77e-419b-9f0c-198cec6da4c0}" ma:sspId="f8d9cf72-2d5d-413b-b73f-c1879ccadfcc" ma:termSetId="ec50f622-87ea-4ff2-977d-0b021d22657e"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8d8b7f8a-e89d-427f-b7ab-a7059db92a4f}" ma:internalName="TaxCatchAll" ma:showField="CatchAllData" ma:web="6d02cdec-12de-4046-b447-af7c900ff21d">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8d8b7f8a-e89d-427f-b7ab-a7059db92a4f}" ma:internalName="TaxCatchAllLabel" ma:readOnly="true" ma:showField="CatchAllDataLabel" ma:web="6d02cdec-12de-4046-b447-af7c900ff21d">
      <xsd:complexType>
        <xsd:complexContent>
          <xsd:extension base="dms:MultiChoiceLookup">
            <xsd:sequence>
              <xsd:element name="Value" type="dms:Lookup" maxOccurs="unbounded" minOccurs="0" nillable="true"/>
            </xsd:sequence>
          </xsd:extension>
        </xsd:complexContent>
      </xsd:complexType>
    </xsd:element>
    <xsd:element name="n113a86c99da40d58aa63fa7a6d7c24b" ma:index="12" nillable="true" ma:taxonomy="true" ma:internalName="n113a86c99da40d58aa63fa7a6d7c24b" ma:taxonomyFieldName="Doc_x0020_Type" ma:displayName="Doc Type" ma:default="" ma:fieldId="{7113a86c-99da-40d5-8aa6-3fa7a6d7c24b}" ma:taxonomyMulti="true" ma:sspId="f8d9cf72-2d5d-413b-b73f-c1879ccadfcc" ma:termSetId="7aff5c68-1d14-4315-9bda-558a19fbb4d6"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d02cdec-12de-4046-b447-af7c900ff21d" elementFormDefault="qualified">
    <xsd:import namespace="http://schemas.microsoft.com/office/2006/documentManagement/types"/>
    <xsd:import namespace="http://schemas.microsoft.com/office/infopath/2007/PartnerControls"/>
    <xsd:element name="_dlc_DocId" ma:index="14" nillable="true" ma:displayName="Document ID Value" ma:description="The value of the document ID assigned to this item." ma:indexed="true" ma:internalName="_dlc_DocId" ma:readOnly="true">
      <xsd:simpleType>
        <xsd:restriction base="dms:Text"/>
      </xsd:simpleType>
    </xsd:element>
    <xsd:element name="_dlc_DocIdUrl" ma:index="1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6"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1.xml><?xml version="1.0" encoding="utf-8"?>
<TemplafySlideFormConfiguration><![CDATA[{"formFields":[],"formDataEntries":[]}]]></TemplafySlideFormConfiguration>
</file>

<file path=customXml/item12.xml><?xml version="1.0" encoding="utf-8"?>
<TemplafySlideTemplateConfiguration><![CDATA[{"slideVersion":1,"isValidatorEnabled":false,"isLocked":false,"elementsMetadata":[],"slideId":"638026719454797967","enableDocumentContentUpdater":false,"version":"2.0"}]]></TemplafySlideTemplateConfiguration>
</file>

<file path=customXml/item2.xml><?xml version="1.0" encoding="utf-8"?>
<p:properties xmlns:p="http://schemas.microsoft.com/office/2006/metadata/properties" xmlns:xsi="http://www.w3.org/2001/XMLSchema-instance" xmlns:pc="http://schemas.microsoft.com/office/infopath/2007/PartnerControls">
  <documentManagement>
    <TaxCatchAll xmlns="f3b9fd03-0889-4d51-bd8f-1187a7c244ba">
      <Value>2</Value>
      <Value>10</Value>
    </TaxCatchAll>
    <n113a86c99da40d58aa63fa7a6d7c24b xmlns="f3b9fd03-0889-4d51-bd8f-1187a7c244ba">
      <Terms xmlns="http://schemas.microsoft.com/office/infopath/2007/PartnerControls">
        <TermInfo xmlns="http://schemas.microsoft.com/office/infopath/2007/PartnerControls">
          <TermName xmlns="http://schemas.microsoft.com/office/infopath/2007/PartnerControls">Working Docs</TermName>
          <TermId xmlns="http://schemas.microsoft.com/office/infopath/2007/PartnerControls">0bb43b32-7ab0-45b3-a871-71680d39500b</TermId>
        </TermInfo>
      </Terms>
    </n113a86c99da40d58aa63fa7a6d7c24b>
    <ccc95de9a77e419b9f0c198cec6da4c0 xmlns="f3b9fd03-0889-4d51-bd8f-1187a7c244ba">
      <Terms xmlns="http://schemas.microsoft.com/office/infopath/2007/PartnerControls">
        <TermInfo xmlns="http://schemas.microsoft.com/office/infopath/2007/PartnerControls">
          <TermName xmlns="http://schemas.microsoft.com/office/infopath/2007/PartnerControls">FEE</TermName>
          <TermId xmlns="http://schemas.microsoft.com/office/infopath/2007/PartnerControls">39b848ba-4a56-4602-b824-efa99fd25509</TermId>
        </TermInfo>
      </Terms>
    </ccc95de9a77e419b9f0c198cec6da4c0>
    <_dlc_DocId xmlns="6d02cdec-12de-4046-b447-af7c900ff21d">PF4FNYKWH7H2-927851536-250</_dlc_DocId>
    <_dlc_DocIdUrl xmlns="6d02cdec-12de-4046-b447-af7c900ff21d">
      <Url>https://martinjenkins.sharepoint.com/sites/WhakataneDistrictCouncil/_layouts/15/DocIdRedir.aspx?ID=PF4FNYKWH7H2-927851536-250</Url>
      <Description>PF4FNYKWH7H2-927851536-250</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TemplafyFormConfiguration><![CDATA[{"formFields":[{"required":true,"placeholder":"","lines":1,"shareValue":true,"type":"textBox","name":"Title","label":"Report title"},{"required":false,"placeholder":"","lines":1,"shareValue":true,"type":"textBox","name":"Subtitle","label":"Report subtitle"},{"required":true,"shareValue":true,"type":"datePicker","name":"Date","label":"Report date"},{"distinct":false,"hideIfNoUserInteractionRequired":false,"required":true,"autoSelectFirstOption":false,"shareValue":true,"type":"dropDown","dataSourceName":"DocType","dataSourceFieldName":"Name","name":"DocumentType","label":"Document Type"},{"distinct":false,"hideIfNoUserInteractionRequired":false,"required":true,"autoSelectFirstOption":false,"shareValue":false,"type":"dropDown","dataSourceName":"ReportCover","dataSourceFieldName":"Description","name":"CoverSlide","label":"Front cover slide"},{"distinct":false,"hideIfNoUserInteractionRequired":false,"required":true,"autoSelectFirstOption":false,"shareValue":false,"type":"dropDown","dataSourceName":"BackCover","dataSourceFieldName":"Name","name":"BackCover","label":"Back cover slide"},{"required":false,"placeholder":"","lines":1,"defaultValue":"Commercial in Confidence","shareValue":true,"type":"textBox","name":"Footer","label":"Footer"},{"type":"slidesElementPlaceholder","name":"SlidesElement1","label":"Placeholder 1"},{"type":"slidesElementPlaceholder","name":"SlidesElement2","label":"Placeholder 2"}],"formDataEntries":[{"name":"Title","value":"VaEujcTgM/53HLGuGsGk6pTKJZzlrPCIgS/Qsf+0cM8yY6AWSlGAzJsP8pv+j3+8"},{"name":"Date","value":"ah0eKRnNrZaws6FAxQHZiA=="},{"name":"DocumentType","value":"9+yC3sGfsi1xuYssdzUp9hOVHDNrLoFc2KtycLrW3ec="},{"name":"CoverSlide","value":"DJo/2yHN0Zf3XCIvtBjuyQCejKy5FPipV0FFGTVUh1I="},{"name":"BackCover","value":"h9bZT0iXZuXsmLPFzUeqcD5lqnt9hIf5q0yx+5gljy4="},{"name":"Footer","value":"42B1hLAGY2x0w9PVTe9hAvH/IGDLkb5I4Lu6sGFh4tM="}]}]]></TemplafyFormConfiguration>
</file>

<file path=customXml/item5.xml><?xml version="1.0" encoding="utf-8"?>
<TemplafySlideTemplateConfiguration><![CDATA[{"slideVersion":1,"isValidatorEnabled":false,"isLocked":false,"elementsMetadata":[{"type":"shape","elementConfiguration":{"binding":"{{FormatDateTime(Form.Date, \"dd MMMM yyyy\")}}","visibility":"","type":"text","disableUpdates":false}},{"type":"shape","elementConfiguration":{"binding":"{{Form.Footer}}","visibility":"","type":"text","disableUpdates":false}},{"type":"shape","elementConfiguration":{"binding":"{{IfElse(Equals(Form.Subtitle, \"\"), IfElse(Equals(Form.DocumentType.Name, \"Draft\"), \"Draft Report\", \"Final Report\"), Form.Subtitle)}}","visibility":"","type":"text","disableUpdates":false}},{"type":"shape","elementConfiguration":{"binding":"{{IfElse(Equals(Form.Subtitle, \"\"), \"\", IfElse(Equals(Form.DocumentType.Name, \"Draft\"), \"Draft Report\", \"Final Report\"))}}","visibility":"","type":"text","disableUpdates":false}},{"type":"shape","elementConfiguration":{"binding":"{{Form.Title}}","visibility":"","type":"text","disableUpdates":false}}],"slideId":"638025019336198725","enableDocumentContentUpdater":false,"version":"2.0"}]]></TemplafySlideTemplateConfiguration>
</file>

<file path=customXml/item6.xml><?xml version="1.0" encoding="utf-8"?>
<TemplafyTemplateConfiguration><![CDATA[{"elementsMetadata":[{"type":"shape","id":"74f5fd67-fdb1-4385-ac12-12c8e29bbf0f","elementConfiguration":{"binding":"{{Form.Footer}}","type":"text","disableUpdates":false}},{"type":"shape","id":"bceef5f0-1210-48db-a07c-11db69c0c1ef","elementConfiguration":{"binding":"{{IfElse(Equals(Form.DocumentType.Name, \"Draft\"), \"DRAFT\", \"\")}}","visibility":"","type":"text","disableUpdates":false}},{"type":"shape","id":"c2879d89-3b04-43c7-bcda-b5f0fa248ac2","elementConfiguration":{"binding":"{{Form.Title}}","visibility":"","type":"text","disableUpdates":false}},{"type":"shape","id":"1f1d4e14-bfe0-4926-aac8-892a751bbd0a","elementConfiguration":{"binding":"{{IfElse(Equals(Form.Subtitle, \"\"), IfElse(Equals(Form.DocumentType.Name, \"Draft\"), \"Draft Report\", \"Final Report\"), Form.Subtitle)}}","visibility":"","type":"text","disableUpdates":false}},{"type":"shape","id":"88c1a902-d521-46e8-9638-88f11af42ead","elementConfiguration":{"binding":"{{IfElse(Equals(Form.Subtitle, \"\"), \"\", IfElse(Equals(Form.DocumentType.Name, \"Draft\"), \"Draft Report\", \"Final Report\"))}}","visibility":"","type":"text","disableUpdates":false}},{"type":"shape","id":"f15560e1-34ae-4b84-aaeb-82fb4f7b17d7","elementConfiguration":{"binding":"{{FormatDateTime(Form.Date, \"dd MMMM yyyy\")}}","visibility":"","type":"text","disableUpdates":false}},{"type":"shape","id":"fff826be-dc57-47ac-8484-e283e5d4ad9e","elementConfiguration":{"binding":"{{Form.Footer}}","visibility":"","type":"text","disableUpdates":false}},{"type":"shape","id":"da1fdef5-bc4e-46f7-ba7c-abc461534664","elementConfiguration":{"binding":"{{Form.Title}}","visibility":"","type":"text","disableUpdates":false}},{"type":"shape","id":"1557630f-9e7a-4c54-bcb2-01c6c0ec1c3a","elementConfiguration":{"binding":"{{FormatDateTime(Form.Date, \"dd MMMM yyyy\")}}","visibility":"","type":"text","disableUpdates":false}},{"type":"shape","id":"f8799556-5ab0-4ec5-a5e9-1f9087f91fe6","elementConfiguration":{"binding":"{{Form.Footer}}","visibility":"","type":"text","disableUpdates":false}},{"type":"shape","id":"5f3a25d7-ba12-4b01-84a4-f835b0634082","elementConfiguration":{"binding":"{{IfElse(Equals(Form.Subtitle, \"\"), IfElse(Equals(Form.DocumentType.Name, \"Draft\"), \"Draft Report\", \"Final Report\"), Form.Subtitle)}}","visibility":"","type":"text","disableUpdates":false}},{"type":"shape","id":"ae675ff7-3816-4646-95ec-9d2d8fef8a45","elementConfiguration":{"binding":"{{IfElse(Equals(Form.Subtitle, \"\"), \"\", IfElse(Equals(Form.DocumentType.Name, \"Draft\"), \"Draft Report\", \"Final Report\"))}}","visibility":"","type":"text","disableUpdates":false}},{"type":"shape","id":"1ecd514f-b632-4b21-9bb6-c951d589baed","elementConfiguration":{"binding":"{{Form.Title}}","visibility":"","type":"text","disableUpdates":false}},{"type":"shape","id":"52fbc3e4-2fd6-48c5-bf12-571d02bd68c3","elementConfiguration":{"binding":"{{FormatDateTime(Form.Date, \"dd MMMM yyyy\")}}","visibility":"","type":"text","disableUpdates":false}},{"type":"shape","id":"85974c82-9285-412d-bc4c-727858b79e60","elementConfiguration":{"binding":"{{Form.Footer}}","visibility":"","type":"text","disableUpdates":false}},{"type":"shape","id":"7a2862ac-2748-49b6-8b1a-8e8410be67ee","elementConfiguration":{"binding":"{{Form.Subtitle}}","visibility":"","type":"text","disableUpdates":false}},{"type":"shape","id":"39440afd-3292-4543-8561-d22deda6c8f0","elementConfiguration":{"binding":"{{IfElse(Equals(Form.DocumentType.Name, \"Draft\"), \"Draft Report\", \"Final Report\")}}","visibility":"","type":"text","disableUpdates":false}},{"type":"shape","id":"d4acbf2a-40a2-4101-9bd5-c97d42a49877","elementConfiguration":{"binding":"{{Form.Title}}","visibility":"","type":"text","disableUpdates":false}},{"type":"shape","id":"3b7ab320-ac19-416d-b094-526260745d80","elementConfiguration":{"slideTitle":"BackCover","binding":"{{Form.BackCover.SlideCover}}","slidesElementPlaceholderName":"SlidesElement2","type":"slide(s)"}},{"type":"shape","id":"f2a39688-979f-4d5f-9f17-e6dab4230ee2","elementConfiguration":{"slideTitle":"FrontCover","binding":"{{Form.CoverSlide.SlideCover}}","slidesElementPlaceholderName":"SlidesElement1","type":"slide(s)"}}],"transformationConfigurations":[],"templateName":"Report","templateDescription":"Use this for reports that will be easily printed. Format is A4.","enableDocumentContentUpdater":true,"version":"2.0"}]]></TemplafyTemplateConfiguration>
</file>

<file path=customXml/item7.xml><?xml version="1.0" encoding="utf-8"?>
<?mso-contentType ?>
<FormTemplates xmlns="http://schemas.microsoft.com/sharepoint/v3/contenttype/forms">
  <Display>DocumentLibraryForm</Display>
  <Edit>DocumentLibraryForm</Edit>
  <New>DocumentLibraryForm</New>
</FormTemplates>
</file>

<file path=customXml/item8.xml><?xml version="1.0" encoding="utf-8"?>
<TemplafySlideFormConfiguration><![CDATA[{"formFields":[{"required":true,"placeholder":"","lines":1,"shareValue":true,"type":"textBox","name":"Title","label":"Report title"},{"required":false,"placeholder":"","lines":1,"shareValue":true,"type":"textBox","name":"Subtitle","label":"Report subtitle"},{"required":true,"shareValue":true,"type":"datePicker","name":"Date","label":"Report date"},{"distinct":false,"hideIfNoUserInteractionRequired":false,"required":true,"autoSelectFirstOption":false,"shareValue":true,"type":"dropDown","dataSourceName":"DocType","dataSourceFieldName":"Name","name":"DocumentType","label":"Document Type"},{"required":false,"placeholder":"","lines":1,"defaultValue":"Commercial in Confidence","shareValue":true,"type":"textBox","name":"Footer","label":"Footer"}],"formDataEntries":[]}]]></TemplafySlideFormConfiguration>
</file>

<file path=customXml/item9.xml><?xml version="1.0" encoding="utf-8"?>
<?mso-contentType ?>
<SharedContentType xmlns="Microsoft.SharePoint.Taxonomy.ContentTypeSync" SourceId="f8d9cf72-2d5d-413b-b73f-c1879ccadfcc" ContentTypeId="0x0101001D6B8EECF106BB419C03AD670A4727B7" PreviousValue="false" LastSyncTimeStamp="2021-11-04T01:19:18.133Z"/>
</file>

<file path=customXml/itemProps1.xml><?xml version="1.0" encoding="utf-8"?>
<ds:datastoreItem xmlns:ds="http://schemas.openxmlformats.org/officeDocument/2006/customXml" ds:itemID="{40827FC3-1D00-4B54-8A71-E920FD049308}">
  <ds:schemaRefs>
    <ds:schemaRef ds:uri="http://www.w3.org/2001/XMLSchema"/>
  </ds:schemaRefs>
</ds:datastoreItem>
</file>

<file path=customXml/itemProps10.xml><?xml version="1.0" encoding="utf-8"?>
<ds:datastoreItem xmlns:ds="http://schemas.openxmlformats.org/officeDocument/2006/customXml" ds:itemID="{1988436B-1814-4820-8708-0210FF1287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b9fd03-0889-4d51-bd8f-1187a7c244ba"/>
    <ds:schemaRef ds:uri="6d02cdec-12de-4046-b447-af7c900ff2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11.xml><?xml version="1.0" encoding="utf-8"?>
<ds:datastoreItem xmlns:ds="http://schemas.openxmlformats.org/officeDocument/2006/customXml" ds:itemID="{9B9B955C-76D8-4BFD-B1EE-944D1799227A}">
  <ds:schemaRefs/>
</ds:datastoreItem>
</file>

<file path=customXml/itemProps12.xml><?xml version="1.0" encoding="utf-8"?>
<ds:datastoreItem xmlns:ds="http://schemas.openxmlformats.org/officeDocument/2006/customXml" ds:itemID="{2CFF3322-B39E-49D2-9447-40695C743985}">
  <ds:schemaRefs/>
</ds:datastoreItem>
</file>

<file path=customXml/itemProps2.xml><?xml version="1.0" encoding="utf-8"?>
<ds:datastoreItem xmlns:ds="http://schemas.openxmlformats.org/officeDocument/2006/customXml" ds:itemID="{901B9077-B7BE-4C4D-8EBD-B642D36F310C}">
  <ds:schemaRefs>
    <ds:schemaRef ds:uri="6d02cdec-12de-4046-b447-af7c900ff21d"/>
    <ds:schemaRef ds:uri="http://schemas.microsoft.com/office/2006/metadata/properties"/>
    <ds:schemaRef ds:uri="http://schemas.openxmlformats.org/package/2006/metadata/core-properties"/>
    <ds:schemaRef ds:uri="http://www.w3.org/XML/1998/namespace"/>
    <ds:schemaRef ds:uri="http://purl.org/dc/terms/"/>
    <ds:schemaRef ds:uri="http://schemas.microsoft.com/office/infopath/2007/PartnerControls"/>
    <ds:schemaRef ds:uri="http://schemas.microsoft.com/office/2006/documentManagement/types"/>
    <ds:schemaRef ds:uri="f3b9fd03-0889-4d51-bd8f-1187a7c244ba"/>
    <ds:schemaRef ds:uri="http://purl.org/dc/dcmitype/"/>
    <ds:schemaRef ds:uri="http://purl.org/dc/elements/1.1/"/>
  </ds:schemaRefs>
</ds:datastoreItem>
</file>

<file path=customXml/itemProps3.xml><?xml version="1.0" encoding="utf-8"?>
<ds:datastoreItem xmlns:ds="http://schemas.openxmlformats.org/officeDocument/2006/customXml" ds:itemID="{6793D8A4-C646-46C3-8F74-E4CBD7A18076}">
  <ds:schemaRefs>
    <ds:schemaRef ds:uri="http://schemas.microsoft.com/sharepoint/events"/>
  </ds:schemaRefs>
</ds:datastoreItem>
</file>

<file path=customXml/itemProps4.xml><?xml version="1.0" encoding="utf-8"?>
<ds:datastoreItem xmlns:ds="http://schemas.openxmlformats.org/officeDocument/2006/customXml" ds:itemID="{F423A140-55FD-46C8-B583-1AA72F6D672A}">
  <ds:schemaRefs/>
</ds:datastoreItem>
</file>

<file path=customXml/itemProps5.xml><?xml version="1.0" encoding="utf-8"?>
<ds:datastoreItem xmlns:ds="http://schemas.openxmlformats.org/officeDocument/2006/customXml" ds:itemID="{E6F50C9D-0FB4-4ACA-ADD7-DEBD145D3230}">
  <ds:schemaRefs/>
</ds:datastoreItem>
</file>

<file path=customXml/itemProps6.xml><?xml version="1.0" encoding="utf-8"?>
<ds:datastoreItem xmlns:ds="http://schemas.openxmlformats.org/officeDocument/2006/customXml" ds:itemID="{F87FDB74-434B-48F4-B5FC-C1BE5F22F784}">
  <ds:schemaRefs/>
</ds:datastoreItem>
</file>

<file path=customXml/itemProps7.xml><?xml version="1.0" encoding="utf-8"?>
<ds:datastoreItem xmlns:ds="http://schemas.openxmlformats.org/officeDocument/2006/customXml" ds:itemID="{07A7A826-C045-41AF-9EA4-C793465E69BD}">
  <ds:schemaRefs>
    <ds:schemaRef ds:uri="http://schemas.microsoft.com/sharepoint/v3/contenttype/forms"/>
  </ds:schemaRefs>
</ds:datastoreItem>
</file>

<file path=customXml/itemProps8.xml><?xml version="1.0" encoding="utf-8"?>
<ds:datastoreItem xmlns:ds="http://schemas.openxmlformats.org/officeDocument/2006/customXml" ds:itemID="{09371ECD-A6AB-4048-8517-5CF6E30BA691}">
  <ds:schemaRefs/>
</ds:datastoreItem>
</file>

<file path=customXml/itemProps9.xml><?xml version="1.0" encoding="utf-8"?>
<ds:datastoreItem xmlns:ds="http://schemas.openxmlformats.org/officeDocument/2006/customXml" ds:itemID="{FE6DFD19-77A3-4F80-A0C6-91E45363D54E}">
  <ds:schemaRefs>
    <ds:schemaRef ds:uri="Microsoft.SharePoint.Taxonomy.ContentTypeSync"/>
  </ds:schemaRefs>
</ds:datastoreItem>
</file>

<file path=docMetadata/LabelInfo.xml><?xml version="1.0" encoding="utf-8"?>
<clbl:labelList xmlns:clbl="http://schemas.microsoft.com/office/2020/mipLabelMetadata">
  <clbl:label id="{a30ee736-9350-4b29-845a-c3944302326f}" enabled="1" method="Standard" siteId="{ed6fb0f7-ec68-46f1-b035-fe5de3a02568}" removed="0"/>
</clbl:labelList>
</file>

<file path=docProps/app.xml><?xml version="1.0" encoding="utf-8"?>
<Properties xmlns="http://schemas.openxmlformats.org/officeDocument/2006/extended-properties" xmlns:vt="http://schemas.openxmlformats.org/officeDocument/2006/docPropsVTypes">
  <Template>Office Theme</Template>
  <TotalTime>2503</TotalTime>
  <Words>2725</Words>
  <Application>Microsoft Office PowerPoint</Application>
  <PresentationFormat>A4 Paper (210x297 mm)</PresentationFormat>
  <Paragraphs>299</Paragraphs>
  <Slides>21</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Cera Pro</vt:lpstr>
      <vt:lpstr>Cera Pro</vt:lpstr>
      <vt:lpstr>Open Sans</vt:lpstr>
      <vt:lpstr>Wingdings</vt:lpstr>
      <vt:lpstr>Wingdings 2</vt:lpstr>
      <vt:lpstr>Content Layout</vt:lpstr>
      <vt:lpstr>PowerPoint Presentation</vt:lpstr>
      <vt:lpstr>Guidance sought from Whakatāne District Council</vt:lpstr>
      <vt:lpstr>Recap on WDC strategic context and challenges</vt:lpstr>
      <vt:lpstr>Recap: Summary of decisions in December</vt:lpstr>
      <vt:lpstr>Timeline</vt:lpstr>
      <vt:lpstr>Consultation requirements</vt:lpstr>
      <vt:lpstr>Identifying the options for consultation</vt:lpstr>
      <vt:lpstr>Three options have been considered in further analysis</vt:lpstr>
      <vt:lpstr>Comparing the options</vt:lpstr>
      <vt:lpstr>Assumptions</vt:lpstr>
      <vt:lpstr>Key judgements to inform decision making</vt:lpstr>
      <vt:lpstr>Your agreed strategic objectives</vt:lpstr>
      <vt:lpstr>Part 1: Summary of assessment against strategic objectives </vt:lpstr>
      <vt:lpstr>Part 2: Comparative financial analysis against key metrics</vt:lpstr>
      <vt:lpstr>Part 3: Ownership, decision making and accountability</vt:lpstr>
      <vt:lpstr>Part 4: Rest of Council considerations</vt:lpstr>
      <vt:lpstr>Conclusions</vt:lpstr>
      <vt:lpstr>Best option for WDC depends on what you value</vt:lpstr>
      <vt:lpstr>Next steps</vt:lpstr>
      <vt:lpstr>Guidance sought from Whakatāne District Council</vt:lpstr>
      <vt:lpstr>Summary of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Placeholder</dc:title>
  <dc:creator>Sharyn Jones</dc:creator>
  <cp:lastModifiedBy>Andrew Horwood</cp:lastModifiedBy>
  <cp:revision>22</cp:revision>
  <cp:lastPrinted>2025-02-26T23:55:48Z</cp:lastPrinted>
  <dcterms:created xsi:type="dcterms:W3CDTF">2025-01-29T21:34:41Z</dcterms:created>
  <dcterms:modified xsi:type="dcterms:W3CDTF">2025-03-24T09:08:59Z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30ee736-9350-4b29-845a-c3944302326f_Enabled">
    <vt:lpwstr>true</vt:lpwstr>
  </property>
  <property fmtid="{D5CDD505-2E9C-101B-9397-08002B2CF9AE}" pid="3" name="MSIP_Label_a30ee736-9350-4b29-845a-c3944302326f_SetDate">
    <vt:lpwstr>2024-08-29T05:00:53Z</vt:lpwstr>
  </property>
  <property fmtid="{D5CDD505-2E9C-101B-9397-08002B2CF9AE}" pid="4" name="MSIP_Label_a30ee736-9350-4b29-845a-c3944302326f_Method">
    <vt:lpwstr>Standard</vt:lpwstr>
  </property>
  <property fmtid="{D5CDD505-2E9C-101B-9397-08002B2CF9AE}" pid="5" name="MSIP_Label_a30ee736-9350-4b29-845a-c3944302326f_Name">
    <vt:lpwstr>General</vt:lpwstr>
  </property>
  <property fmtid="{D5CDD505-2E9C-101B-9397-08002B2CF9AE}" pid="6" name="MSIP_Label_a30ee736-9350-4b29-845a-c3944302326f_SiteId">
    <vt:lpwstr>ed6fb0f7-ec68-46f1-b035-fe5de3a02568</vt:lpwstr>
  </property>
  <property fmtid="{D5CDD505-2E9C-101B-9397-08002B2CF9AE}" pid="7" name="MSIP_Label_a30ee736-9350-4b29-845a-c3944302326f_ActionId">
    <vt:lpwstr>a86f43d9-9185-4ef4-b333-ab0b0bdf437a</vt:lpwstr>
  </property>
  <property fmtid="{D5CDD505-2E9C-101B-9397-08002B2CF9AE}" pid="8" name="MSIP_Label_a30ee736-9350-4b29-845a-c3944302326f_ContentBits">
    <vt:lpwstr>0</vt:lpwstr>
  </property>
  <property fmtid="{D5CDD505-2E9C-101B-9397-08002B2CF9AE}" pid="9" name="TemplafyTimeStamp">
    <vt:lpwstr>2024-08-29T05:01:25</vt:lpwstr>
  </property>
  <property fmtid="{D5CDD505-2E9C-101B-9397-08002B2CF9AE}" pid="10" name="TemplafyTenantId">
    <vt:lpwstr>martinjenkins</vt:lpwstr>
  </property>
  <property fmtid="{D5CDD505-2E9C-101B-9397-08002B2CF9AE}" pid="11" name="TemplafyTemplateId">
    <vt:lpwstr>638017932209206755</vt:lpwstr>
  </property>
  <property fmtid="{D5CDD505-2E9C-101B-9397-08002B2CF9AE}" pid="12" name="TemplafyUserProfileId">
    <vt:lpwstr>637976745593577998</vt:lpwstr>
  </property>
  <property fmtid="{D5CDD505-2E9C-101B-9397-08002B2CF9AE}" pid="13" name="TemplafyFromBlank">
    <vt:bool>false</vt:bool>
  </property>
  <property fmtid="{D5CDD505-2E9C-101B-9397-08002B2CF9AE}" pid="14" name="Business Unit">
    <vt:lpwstr>10;#FEE|39b848ba-4a56-4602-b824-efa99fd25509</vt:lpwstr>
  </property>
  <property fmtid="{D5CDD505-2E9C-101B-9397-08002B2CF9AE}" pid="15" name="MediaServiceImageTags">
    <vt:lpwstr/>
  </property>
  <property fmtid="{D5CDD505-2E9C-101B-9397-08002B2CF9AE}" pid="16" name="Business_x0020_Unit">
    <vt:lpwstr>10;#FEE|39b848ba-4a56-4602-b824-efa99fd25509</vt:lpwstr>
  </property>
  <property fmtid="{D5CDD505-2E9C-101B-9397-08002B2CF9AE}" pid="17" name="lcf76f155ced4ddcb4097134ff3c332f">
    <vt:lpwstr/>
  </property>
  <property fmtid="{D5CDD505-2E9C-101B-9397-08002B2CF9AE}" pid="18" name="_dlc_DocIdItemGuid">
    <vt:lpwstr>142d7c91-648f-4a70-a467-619385b2f323</vt:lpwstr>
  </property>
  <property fmtid="{D5CDD505-2E9C-101B-9397-08002B2CF9AE}" pid="19" name="Doc Type">
    <vt:lpwstr>2;#Working Docs|0bb43b32-7ab0-45b3-a871-71680d39500b</vt:lpwstr>
  </property>
  <property fmtid="{D5CDD505-2E9C-101B-9397-08002B2CF9AE}" pid="20" name="Doc_x0020_Type">
    <vt:lpwstr>2;#Working Docs|0bb43b32-7ab0-45b3-a871-71680d39500b</vt:lpwstr>
  </property>
  <property fmtid="{D5CDD505-2E9C-101B-9397-08002B2CF9AE}" pid="21" name="ContentTypeId">
    <vt:lpwstr>0x0101001D6B8EECF106BB419C03AD670A4727B70064825051D1010A429948A7B6012D99ED</vt:lpwstr>
  </property>
</Properties>
</file>