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0" r:id="rId6"/>
  </p:sldMasterIdLst>
  <p:notesMasterIdLst>
    <p:notesMasterId r:id="rId18"/>
  </p:notesMasterIdLst>
  <p:handoutMasterIdLst>
    <p:handoutMasterId r:id="rId19"/>
  </p:handoutMasterIdLst>
  <p:sldIdLst>
    <p:sldId id="580" r:id="rId7"/>
    <p:sldId id="285" r:id="rId8"/>
    <p:sldId id="688" r:id="rId9"/>
    <p:sldId id="697" r:id="rId10"/>
    <p:sldId id="698" r:id="rId11"/>
    <p:sldId id="701" r:id="rId12"/>
    <p:sldId id="699" r:id="rId13"/>
    <p:sldId id="693" r:id="rId14"/>
    <p:sldId id="641" r:id="rId15"/>
    <p:sldId id="695" r:id="rId16"/>
    <p:sldId id="64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B5E0B-AA3C-077C-405F-60E77921FAB0}" name="Glenn Cooper" initials="GC" userId="S::Glenn.Cooper@whakatane.govt.nz::3a0a5205-25c2-4f39-ad54-fd08599de16b" providerId="AD"/>
  <p188:author id="{8B61D81A-D272-1177-7D89-FC9FED3C33B4}" name="Janeane Joyce" initials="" userId="S::Janeane.Joyce@whakatane.govt.nz::7d9a8e29-04cc-40f4-a55e-aef59869dbaa" providerId="AD"/>
  <p188:author id="{F0EA4EA9-7326-0089-4E25-E03809AAB995}" name="Glenn Cooper" initials="GC" userId="S::Glenn@Intosea.nz::b4ccd2cc-3415-44f5-821f-ae999a49b7de" providerId="AD"/>
  <p188:author id="{1F57CFDF-BAA2-4A12-652C-74633A5AF06A}" name="Jessica Sinclair" initials="JS" userId="S::Jessica.Browne@whakatane.govt.nz::629077c6-34d6-4df2-a209-837b95ce81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  <a:srgbClr val="F3FBFF"/>
    <a:srgbClr val="13469B"/>
    <a:srgbClr val="000000"/>
    <a:srgbClr val="E7F8FF"/>
    <a:srgbClr val="CD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9B206-34E9-443B-95B0-267380DF9108}" v="24" dt="2025-08-04T21:31:49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6395" autoAdjust="0"/>
  </p:normalViewPr>
  <p:slideViewPr>
    <p:cSldViewPr>
      <p:cViewPr varScale="1">
        <p:scale>
          <a:sx n="52" d="100"/>
          <a:sy n="52" d="100"/>
        </p:scale>
        <p:origin x="816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4076" y="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CBB5A-28C9-4C0E-9ABF-D11FEE271E3D}" type="datetimeFigureOut">
              <a:rPr lang="en-NZ" smtClean="0"/>
              <a:t>9/10/2025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0ED1B-0022-44AB-AACF-B3621272354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64990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12435-2D10-443A-B281-A533C464106F}" type="datetimeFigureOut">
              <a:rPr lang="en-NZ" smtClean="0"/>
              <a:t>9/10/2025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A0A92-35EE-4A1F-988A-5824E1373E0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568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552" y="26302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1275606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400" i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31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1784" y="897564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067694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57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1784" y="897564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2067694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15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553" y="26303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3" y="1275606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400" i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359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1785" y="897564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3" y="2067694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653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1785" y="897564"/>
            <a:ext cx="6622504" cy="117013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NZ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3" y="2067694"/>
            <a:ext cx="576064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887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0"/>
            <a:ext cx="7344816" cy="95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9556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0"/>
            <a:ext cx="7344816" cy="95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128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378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b="0" kern="1200" cap="none" spc="0">
          <a:ln w="0"/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ACC8-1454-247E-2DA7-FDCBF3B8B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9178"/>
            <a:ext cx="6768752" cy="792088"/>
          </a:xfrm>
        </p:spPr>
        <p:txBody>
          <a:bodyPr/>
          <a:lstStyle/>
          <a:p>
            <a:r>
              <a:rPr lang="en-NZ" b="1" dirty="0"/>
              <a:t>Matatā Wastewater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877B4-3BCC-4C26-60FE-6831CDFF4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699542"/>
            <a:ext cx="6552728" cy="1368152"/>
          </a:xfrm>
        </p:spPr>
        <p:txBody>
          <a:bodyPr>
            <a:normAutofit/>
          </a:bodyPr>
          <a:lstStyle/>
          <a:p>
            <a:r>
              <a:rPr lang="en-US" dirty="0"/>
              <a:t>Te Niaotanga </a:t>
            </a:r>
            <a:r>
              <a:rPr lang="en-GB" dirty="0">
                <a:effectLst/>
                <a:ea typeface="Times New Roman" panose="02020603050405020304" pitchFamily="18" charset="0"/>
              </a:rPr>
              <a:t>ō</a:t>
            </a:r>
            <a:r>
              <a:rPr lang="en-US" dirty="0"/>
              <a:t> Mataatua </a:t>
            </a:r>
            <a:r>
              <a:rPr lang="en-GB" dirty="0">
                <a:effectLst/>
                <a:ea typeface="Times New Roman" panose="02020603050405020304" pitchFamily="18" charset="0"/>
              </a:rPr>
              <a:t>ō </a:t>
            </a:r>
            <a:r>
              <a:rPr lang="en-US" dirty="0"/>
              <a:t>Te Arawa Co-Design</a:t>
            </a:r>
            <a:br>
              <a:rPr lang="en-US" dirty="0"/>
            </a:br>
            <a:r>
              <a:rPr lang="en-US" dirty="0"/>
              <a:t>Infrastructure and Planning Committee</a:t>
            </a:r>
          </a:p>
          <a:p>
            <a:r>
              <a:rPr lang="en-US" dirty="0"/>
              <a:t>                                                      4</a:t>
            </a:r>
            <a:r>
              <a:rPr lang="en-US" baseline="30000" dirty="0"/>
              <a:t>th</a:t>
            </a:r>
            <a:r>
              <a:rPr lang="en-US" dirty="0"/>
              <a:t> September 2025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393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24033-A0D6-3371-94AC-8850628A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90AE47-662F-04B8-2D60-0423D29B5961}"/>
              </a:ext>
            </a:extLst>
          </p:cNvPr>
          <p:cNvSpPr txBox="1">
            <a:spLocks/>
          </p:cNvSpPr>
          <p:nvPr/>
        </p:nvSpPr>
        <p:spPr>
          <a:xfrm>
            <a:off x="251520" y="189017"/>
            <a:ext cx="6622504" cy="5400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Option 3: Moderate / Intermediate scale 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48CBB1-2846-5422-704B-3A8748C426B4}"/>
              </a:ext>
            </a:extLst>
          </p:cNvPr>
          <p:cNvSpPr txBox="1">
            <a:spLocks/>
          </p:cNvSpPr>
          <p:nvPr/>
        </p:nvSpPr>
        <p:spPr>
          <a:xfrm>
            <a:off x="385378" y="1275606"/>
            <a:ext cx="6850919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9143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200" b="0" i="0" u="none" strike="noStrike" kern="1200" cap="none" spc="0" normalizeH="0" baseline="0" noProof="0" dirty="0">
              <a:ln w="0"/>
              <a:solidFill>
                <a:srgbClr val="00447C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NZ" sz="2000" b="0" i="0" u="none" strike="noStrike" kern="1200" cap="none" spc="0" normalizeH="0" baseline="0" noProof="0" dirty="0">
              <a:ln w="0"/>
              <a:solidFill>
                <a:srgbClr val="3F3F3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FE59C5-6894-4429-AA5F-27D07A837888}"/>
              </a:ext>
            </a:extLst>
          </p:cNvPr>
          <p:cNvGrpSpPr/>
          <p:nvPr/>
        </p:nvGrpSpPr>
        <p:grpSpPr>
          <a:xfrm>
            <a:off x="282488" y="771550"/>
            <a:ext cx="4845970" cy="3888432"/>
            <a:chOff x="282488" y="771550"/>
            <a:chExt cx="4721560" cy="3888432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0C5F0200-DF86-133A-F66B-26280107B19A}"/>
                </a:ext>
              </a:extLst>
            </p:cNvPr>
            <p:cNvSpPr txBox="1">
              <a:spLocks/>
            </p:cNvSpPr>
            <p:nvPr/>
          </p:nvSpPr>
          <p:spPr>
            <a:xfrm>
              <a:off x="282488" y="771550"/>
              <a:ext cx="4721560" cy="38884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i="0" kern="1200" cap="none" spc="0">
                  <a:ln w="0"/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b="0" kern="1200" cap="none" spc="0">
                  <a:ln w="0"/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b="0" kern="1200" cap="none" spc="0">
                  <a:ln w="0"/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 cap="none" spc="0">
                  <a:ln w="0"/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b="0" kern="1200" cap="none" spc="0">
                  <a:ln w="0"/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0" indent="-285750" defTabSz="914378" fontAlgn="base">
                <a:lnSpc>
                  <a:spcPct val="114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1500" dirty="0">
                  <a:solidFill>
                    <a:srgbClr val="00447C"/>
                  </a:solidFill>
                  <a:ea typeface="Times New Roman" panose="02020603050405020304" pitchFamily="18" charset="0"/>
                  <a:cs typeface="Calibri Light" panose="020F0302020204030204" pitchFamily="34" charset="0"/>
                </a:rPr>
                <a:t>Wastewater is treated centrally via a medium technology, modular treatment plant. </a:t>
              </a:r>
            </a:p>
            <a:p>
              <a:pPr marL="285750" lvl="0" indent="-285750" defTabSz="914378" fontAlgn="base">
                <a:lnSpc>
                  <a:spcPct val="114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1500" dirty="0">
                  <a:solidFill>
                    <a:srgbClr val="00447C"/>
                  </a:solidFill>
                  <a:ea typeface="Times New Roman" panose="02020603050405020304" pitchFamily="18" charset="0"/>
                  <a:cs typeface="Calibri Light" panose="020F0302020204030204" pitchFamily="34" charset="0"/>
                </a:rPr>
                <a:t>Low sludge.  </a:t>
              </a:r>
            </a:p>
            <a:p>
              <a:pPr marL="285750" lvl="0" indent="-285750" defTabSz="914378" fontAlgn="base">
                <a:lnSpc>
                  <a:spcPct val="114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1500" dirty="0">
                  <a:solidFill>
                    <a:srgbClr val="00447C"/>
                  </a:solidFill>
                  <a:ea typeface="Times New Roman" panose="02020603050405020304" pitchFamily="18" charset="0"/>
                  <a:cs typeface="Calibri Light" panose="020F0302020204030204" pitchFamily="34" charset="0"/>
                </a:rPr>
                <a:t>Liquid effluent is suitable for land-based disposal methods.</a:t>
              </a:r>
              <a:endParaRPr kumimoji="0" lang="en-US" sz="15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lvl="0" defTabSz="914378" fontAlgn="base">
                <a:lnSpc>
                  <a:spcPct val="114000"/>
                </a:lnSpc>
                <a:defRPr/>
              </a:pPr>
              <a:r>
                <a:rPr lang="en-US" sz="1500" dirty="0">
                  <a:solidFill>
                    <a:srgbClr val="00447C"/>
                  </a:solidFill>
                  <a:highlight>
                    <a:srgbClr val="FFFFFF"/>
                  </a:highlight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This option includes: </a:t>
              </a:r>
              <a:endParaRPr kumimoji="0" lang="en-US" sz="15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457189" marR="0" lvl="0" indent="-457189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AutoNum type="arabicPeriod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Reticulation: </a:t>
              </a: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Pressurised system</a:t>
              </a:r>
              <a:endParaRPr kumimoji="0" lang="en-US" sz="1500" b="1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457189" marR="0" lvl="0" indent="-457189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AutoNum type="arabicPeriod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Household Collection</a:t>
              </a: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:  STEP system</a:t>
              </a:r>
            </a:p>
            <a:p>
              <a:pPr marL="457189" marR="0" lvl="0" indent="-457189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AutoNum type="arabicPeriod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Treatment:</a:t>
              </a: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 Packed bed bioreactor</a:t>
              </a:r>
            </a:p>
            <a:p>
              <a:pPr marL="457189" marR="0" lvl="0" indent="-457189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AutoNum type="arabicPeriod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Disposal:</a:t>
              </a: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 Low-rate irrigation</a:t>
              </a:r>
            </a:p>
            <a:p>
              <a:pPr marL="0" marR="0" lvl="0" indent="0" algn="l" defTabSz="914378" rtl="0" eaLnBrk="1" fontAlgn="base" latinLnBrk="0" hangingPunct="1">
                <a:lnSpc>
                  <a:spcPct val="114000"/>
                </a:lnSpc>
                <a:spcBef>
                  <a:spcPts val="11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Includes drainage and recontouring of Tahi Hill Farm to </a:t>
              </a:r>
              <a:r>
                <a:rPr kumimoji="0" lang="en-US" sz="1500" b="0" i="0" u="none" strike="noStrike" kern="1200" cap="none" spc="0" normalizeH="0" baseline="0" noProof="0" dirty="0" err="1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maximise</a:t>
              </a:r>
              <a:r>
                <a:rPr kumimoji="0" lang="en-US" sz="1500" b="0" i="0" u="none" strike="noStrike" kern="1200" cap="none" spc="0" normalizeH="0" baseline="0" noProof="0" dirty="0">
                  <a:ln w="0"/>
                  <a:solidFill>
                    <a:srgbClr val="00447C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 Light"/>
                  <a:ea typeface="Times New Roman" panose="02020603050405020304" pitchFamily="18" charset="0"/>
                  <a:cs typeface="Calibri Light" panose="020F0302020204030204" pitchFamily="34" charset="0"/>
                </a:rPr>
                <a:t> area available for land application (including up to 700 homes), avoiding need for additional land.</a:t>
              </a:r>
              <a:endParaRPr kumimoji="0" lang="en-US" sz="18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285750" marR="0" lvl="0" indent="-285750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0" marR="0" lvl="0" indent="0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342892" marR="0" lvl="0" indent="-342892" algn="l" defTabSz="914378" rtl="0" eaLnBrk="1" fontAlgn="base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44A995-BB18-5505-794D-496AB5622B30}"/>
                </a:ext>
              </a:extLst>
            </p:cNvPr>
            <p:cNvGrpSpPr/>
            <p:nvPr/>
          </p:nvGrpSpPr>
          <p:grpSpPr>
            <a:xfrm>
              <a:off x="3575971" y="2526210"/>
              <a:ext cx="1060850" cy="396665"/>
              <a:chOff x="3627584" y="1310989"/>
              <a:chExt cx="1060850" cy="396665"/>
            </a:xfrm>
          </p:grpSpPr>
          <p:sp>
            <p:nvSpPr>
              <p:cNvPr id="2" name="Right Brace 1">
                <a:extLst>
                  <a:ext uri="{FF2B5EF4-FFF2-40B4-BE49-F238E27FC236}">
                    <a16:creationId xmlns:a16="http://schemas.microsoft.com/office/drawing/2014/main" id="{B3B6D6C8-F3E7-9C2A-DEBE-095B0B52FEC7}"/>
                  </a:ext>
                </a:extLst>
              </p:cNvPr>
              <p:cNvSpPr/>
              <p:nvPr/>
            </p:nvSpPr>
            <p:spPr>
              <a:xfrm>
                <a:off x="3627584" y="1310989"/>
                <a:ext cx="215428" cy="396665"/>
              </a:xfrm>
              <a:prstGeom prst="rightBrac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80994AA-7523-BEC9-3E5C-9340FF4FB264}"/>
                  </a:ext>
                </a:extLst>
              </p:cNvPr>
              <p:cNvSpPr/>
              <p:nvPr/>
            </p:nvSpPr>
            <p:spPr>
              <a:xfrm>
                <a:off x="3801204" y="1370821"/>
                <a:ext cx="887230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 w="0">
                      <a:solidFill>
                        <a:srgbClr val="00447C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Unchanged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AEC5F1-BC27-F780-26BD-84509A4EEE2C}"/>
                </a:ext>
              </a:extLst>
            </p:cNvPr>
            <p:cNvGrpSpPr/>
            <p:nvPr/>
          </p:nvGrpSpPr>
          <p:grpSpPr>
            <a:xfrm>
              <a:off x="3575971" y="3271072"/>
              <a:ext cx="1077685" cy="276999"/>
              <a:chOff x="3611875" y="2073210"/>
              <a:chExt cx="1077685" cy="276999"/>
            </a:xfrm>
          </p:grpSpPr>
          <p:sp>
            <p:nvSpPr>
              <p:cNvPr id="6" name="Right Brace 5">
                <a:extLst>
                  <a:ext uri="{FF2B5EF4-FFF2-40B4-BE49-F238E27FC236}">
                    <a16:creationId xmlns:a16="http://schemas.microsoft.com/office/drawing/2014/main" id="{D60576EE-AA3A-43EA-ABDF-88EA9DB9AAFB}"/>
                  </a:ext>
                </a:extLst>
              </p:cNvPr>
              <p:cNvSpPr/>
              <p:nvPr/>
            </p:nvSpPr>
            <p:spPr>
              <a:xfrm>
                <a:off x="3611875" y="2073210"/>
                <a:ext cx="215428" cy="276999"/>
              </a:xfrm>
              <a:prstGeom prst="rightBrac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6A38BBF-1269-C5A9-BA36-A20A0B8E3D6A}"/>
                  </a:ext>
                </a:extLst>
              </p:cNvPr>
              <p:cNvSpPr/>
              <p:nvPr/>
            </p:nvSpPr>
            <p:spPr>
              <a:xfrm>
                <a:off x="3802330" y="2073210"/>
                <a:ext cx="887230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 w="0">
                      <a:solidFill>
                        <a:srgbClr val="00447C"/>
                      </a:solidFill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Unchanged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4897F5-191E-554E-AAE2-C0AC403D8C04}"/>
              </a:ext>
            </a:extLst>
          </p:cNvPr>
          <p:cNvGrpSpPr/>
          <p:nvPr/>
        </p:nvGrpSpPr>
        <p:grpSpPr>
          <a:xfrm>
            <a:off x="5128458" y="1563638"/>
            <a:ext cx="3909053" cy="2931790"/>
            <a:chOff x="5148064" y="1563638"/>
            <a:chExt cx="3909053" cy="29317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52143F-FB79-17DF-E6A1-EFE70D95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8064" y="1563638"/>
              <a:ext cx="3909053" cy="29317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5D511-3148-6E98-A9E6-51DA9EB2973D}"/>
                </a:ext>
              </a:extLst>
            </p:cNvPr>
            <p:cNvSpPr txBox="1"/>
            <p:nvPr/>
          </p:nvSpPr>
          <p:spPr>
            <a:xfrm>
              <a:off x="5239602" y="1707654"/>
              <a:ext cx="3415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Jacks Point, Queenstown</a:t>
              </a:r>
              <a:endParaRPr kumimoji="0" lang="en-NZ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6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C253-FE9B-DEBA-1137-08751D22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97F4AE-0786-4020-A0FC-616008CFBDD3}"/>
              </a:ext>
            </a:extLst>
          </p:cNvPr>
          <p:cNvSpPr txBox="1">
            <a:spLocks/>
          </p:cNvSpPr>
          <p:nvPr/>
        </p:nvSpPr>
        <p:spPr>
          <a:xfrm>
            <a:off x="323528" y="35294"/>
            <a:ext cx="6622504" cy="5405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Next steps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A2AA51A-8847-42F8-23B9-2C066864CD7F}"/>
              </a:ext>
            </a:extLst>
          </p:cNvPr>
          <p:cNvSpPr txBox="1">
            <a:spLocks/>
          </p:cNvSpPr>
          <p:nvPr/>
        </p:nvSpPr>
        <p:spPr>
          <a:xfrm>
            <a:off x="385378" y="1275606"/>
            <a:ext cx="6850919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9143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200" b="0" i="0" u="none" strike="noStrike" kern="1200" cap="none" spc="0" normalizeH="0" baseline="0" noProof="0" dirty="0">
              <a:ln w="0"/>
              <a:solidFill>
                <a:srgbClr val="00447C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NZ" sz="2000" b="0" i="0" u="none" strike="noStrike" kern="1200" cap="none" spc="0" normalizeH="0" baseline="0" noProof="0" dirty="0">
              <a:ln w="0"/>
              <a:solidFill>
                <a:srgbClr val="3F3F3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B5EF196-BEF1-13FE-ED2D-3D1DE3E9BFC6}"/>
              </a:ext>
            </a:extLst>
          </p:cNvPr>
          <p:cNvSpPr txBox="1">
            <a:spLocks/>
          </p:cNvSpPr>
          <p:nvPr/>
        </p:nvSpPr>
        <p:spPr>
          <a:xfrm>
            <a:off x="385378" y="1274642"/>
            <a:ext cx="6947225" cy="279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marR="0" lvl="0" indent="-342892" algn="l" defTabSz="9143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 w="0"/>
              <a:solidFill>
                <a:srgbClr val="00447C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94D10A-46AD-6719-9C18-80C3A1E2F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78478"/>
              </p:ext>
            </p:extLst>
          </p:nvPr>
        </p:nvGraphicFramePr>
        <p:xfrm>
          <a:off x="251520" y="1491630"/>
          <a:ext cx="8507102" cy="3603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7721">
                  <a:extLst>
                    <a:ext uri="{9D8B030D-6E8A-4147-A177-3AD203B41FA5}">
                      <a16:colId xmlns:a16="http://schemas.microsoft.com/office/drawing/2014/main" val="2604992377"/>
                    </a:ext>
                  </a:extLst>
                </a:gridCol>
                <a:gridCol w="6329381">
                  <a:extLst>
                    <a:ext uri="{9D8B030D-6E8A-4147-A177-3AD203B41FA5}">
                      <a16:colId xmlns:a16="http://schemas.microsoft.com/office/drawing/2014/main" val="1572646144"/>
                    </a:ext>
                  </a:extLst>
                </a:gridCol>
              </a:tblGrid>
              <a:tr h="307908">
                <a:tc>
                  <a:txBody>
                    <a:bodyPr/>
                    <a:lstStyle/>
                    <a:p>
                      <a:r>
                        <a:rPr lang="en-US" sz="1600" b="1" dirty="0"/>
                        <a:t>Workstream</a:t>
                      </a:r>
                      <a:endParaRPr lang="en-N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Next Steps</a:t>
                      </a:r>
                      <a:endParaRPr lang="en-N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600208"/>
                  </a:ext>
                </a:extLst>
              </a:tr>
              <a:tr h="422530">
                <a:tc>
                  <a:txBody>
                    <a:bodyPr/>
                    <a:lstStyle/>
                    <a:p>
                      <a:r>
                        <a:rPr lang="en-US" sz="1200" b="1" dirty="0"/>
                        <a:t>Costing and Funding 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Undertake further detailed costing on the preferred option.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Work with elected members on the different tools and levers that could be used to fund and finance the project to ensure delivery and affordability principles are appropriate.</a:t>
                      </a:r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13867"/>
                  </a:ext>
                </a:extLst>
              </a:tr>
              <a:tr h="422530">
                <a:tc>
                  <a:txBody>
                    <a:bodyPr/>
                    <a:lstStyle/>
                    <a:p>
                      <a:r>
                        <a:rPr lang="en-US" sz="1200" b="1" dirty="0"/>
                        <a:t>Cultural Narrative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Develop archaeological report (underway) and Cultural Impact Assessment for Tahi Hill Farm.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76283"/>
                  </a:ext>
                </a:extLst>
              </a:tr>
              <a:tr h="422530">
                <a:tc>
                  <a:txBody>
                    <a:bodyPr/>
                    <a:lstStyle/>
                    <a:p>
                      <a:r>
                        <a:rPr lang="en-US" sz="1200" b="1" dirty="0"/>
                        <a:t>Wastewater System Analysis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Determine treated effluent quality requirements for irrigation to Tahi Hill Farm.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51429"/>
                  </a:ext>
                </a:extLst>
              </a:tr>
              <a:tr h="422530">
                <a:tc>
                  <a:txBody>
                    <a:bodyPr/>
                    <a:lstStyle/>
                    <a:p>
                      <a:r>
                        <a:rPr lang="en-US" sz="1200" b="1" dirty="0"/>
                        <a:t>Land Analysis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Determine land requirements to support both treatment and irrigation including future drainage and/or earthworks. </a:t>
                      </a:r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48691"/>
                  </a:ext>
                </a:extLst>
              </a:tr>
              <a:tr h="298017">
                <a:tc>
                  <a:txBody>
                    <a:bodyPr/>
                    <a:lstStyle/>
                    <a:p>
                      <a:r>
                        <a:rPr lang="en-US" sz="1200" b="1" dirty="0"/>
                        <a:t>Environment Monitoring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Complete Assessment of Environmental Effects (AEE) for Tahi Hill Farm and overall project.</a:t>
                      </a:r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852496"/>
                  </a:ext>
                </a:extLst>
              </a:tr>
              <a:tr h="513789">
                <a:tc>
                  <a:txBody>
                    <a:bodyPr/>
                    <a:lstStyle/>
                    <a:p>
                      <a:r>
                        <a:rPr lang="en-US" sz="1200" b="1" dirty="0"/>
                        <a:t>Resource consent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Develop consenting strategy.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Engage Stakeholder Liaison role to support community engagement.</a:t>
                      </a:r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29098"/>
                  </a:ext>
                </a:extLst>
              </a:tr>
              <a:tr h="513789">
                <a:tc>
                  <a:txBody>
                    <a:bodyPr/>
                    <a:lstStyle/>
                    <a:p>
                      <a:r>
                        <a:rPr lang="en-US" sz="1200" b="1" dirty="0"/>
                        <a:t>Business case</a:t>
                      </a:r>
                      <a:endParaRPr lang="en-N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Update business case to include additional information on options analysis and preferred option.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Seek funding support including from MoH subsidy and key partners.</a:t>
                      </a:r>
                      <a:endParaRPr lang="en-N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6106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C875F5C-566E-C27C-74A4-AE32EC0F96CE}"/>
              </a:ext>
            </a:extLst>
          </p:cNvPr>
          <p:cNvSpPr txBox="1"/>
          <p:nvPr/>
        </p:nvSpPr>
        <p:spPr>
          <a:xfrm>
            <a:off x="310496" y="575863"/>
            <a:ext cx="6552728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n-US" sz="1350" dirty="0"/>
              <a:t>The project technical workstreams for options analysis are complete. </a:t>
            </a:r>
          </a:p>
          <a:p>
            <a:pPr marL="179388" indent="-179388"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n-US" sz="1350" dirty="0"/>
              <a:t>Next steps would include development of a consenting strategy on the preferred option  (if approved by Council). This would include the following:</a:t>
            </a:r>
            <a:endParaRPr lang="en-NZ" sz="1350" dirty="0"/>
          </a:p>
        </p:txBody>
      </p:sp>
    </p:spTree>
    <p:extLst>
      <p:ext uri="{BB962C8B-B14F-4D97-AF65-F5344CB8AC3E}">
        <p14:creationId xmlns:p14="http://schemas.microsoft.com/office/powerpoint/2010/main" val="42925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EF559A6D-F5CE-0DDF-7ACE-A07A3488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253" y="987574"/>
            <a:ext cx="5587899" cy="360040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b="1" dirty="0">
                <a:solidFill>
                  <a:srgbClr val="00447C"/>
                </a:solidFill>
              </a:rPr>
              <a:t>The coastal township of </a:t>
            </a:r>
            <a:r>
              <a:rPr lang="en-NZ" b="1" dirty="0" err="1">
                <a:solidFill>
                  <a:srgbClr val="00447C"/>
                </a:solidFill>
              </a:rPr>
              <a:t>Matatā</a:t>
            </a:r>
            <a:r>
              <a:rPr lang="en-NZ" b="1" dirty="0">
                <a:solidFill>
                  <a:srgbClr val="00447C"/>
                </a:solidFill>
              </a:rPr>
              <a:t> lies nestled under the ranges of </a:t>
            </a:r>
            <a:r>
              <a:rPr lang="en-NZ" b="1" dirty="0" err="1">
                <a:solidFill>
                  <a:srgbClr val="00447C"/>
                </a:solidFill>
              </a:rPr>
              <a:t>Whakapaukōrero</a:t>
            </a:r>
            <a:r>
              <a:rPr lang="en-NZ" b="1" dirty="0">
                <a:solidFill>
                  <a:srgbClr val="00447C"/>
                </a:solidFill>
              </a:rPr>
              <a:t> and slopes </a:t>
            </a:r>
            <a:r>
              <a:rPr lang="en-NZ" sz="1800" b="1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the direction of Te Awa o Te Atua. </a:t>
            </a:r>
          </a:p>
          <a:p>
            <a:pPr marL="285750" indent="-28575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80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vast wetland that borders and surrounds Te Awa o </a:t>
            </a:r>
            <a:r>
              <a:rPr lang="en-NZ" sz="180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NZ" sz="180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Atua has traditionally served as a habitat for many species, including kotuku, inanga and tuna. </a:t>
            </a:r>
          </a:p>
          <a:p>
            <a:pPr marL="285750" indent="-28575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Waitepuru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Waimea and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NZ" sz="1800" b="0" i="0" u="none" strike="noStrike" baseline="0" dirty="0" err="1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Awatarariki</a:t>
            </a:r>
            <a:r>
              <a:rPr lang="en-NZ" sz="180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are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perennial streams that emerge from the hills, run from the township’s relatively high water table. A rich tapestry of important culturally significant sites and wāhi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tapu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adorns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Matatā’s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larger environment. </a:t>
            </a:r>
          </a:p>
          <a:p>
            <a:pPr marL="285750" indent="-285750">
              <a:lnSpc>
                <a:spcPct val="13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Ngāti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Rangitihi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Tūwharetoa ki Kawerau and Ngāti Awa, the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tangata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whenua of this </a:t>
            </a:r>
            <a:r>
              <a:rPr lang="en-NZ" sz="1800" b="0" i="0" u="none" strike="noStrike" baseline="0" dirty="0" err="1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rohe</a:t>
            </a:r>
            <a:r>
              <a:rPr lang="en-NZ" sz="1800" b="0" i="0" u="none" strike="noStrike" baseline="0" dirty="0">
                <a:solidFill>
                  <a:srgbClr val="13469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have an obligation inherited from their tupuna to protect, maintain, and/ or restore these sites of cultural importance to ensure that present and future activities, of any kind, do not negatively affect the mauri and mana of these important areas. </a:t>
            </a:r>
            <a:endParaRPr lang="en-NZ" dirty="0">
              <a:solidFill>
                <a:srgbClr val="13469B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AF0C9F-B342-563B-E308-96D63CDD6FAA}"/>
              </a:ext>
            </a:extLst>
          </p:cNvPr>
          <p:cNvSpPr txBox="1">
            <a:spLocks/>
          </p:cNvSpPr>
          <p:nvPr/>
        </p:nvSpPr>
        <p:spPr>
          <a:xfrm>
            <a:off x="323528" y="51470"/>
            <a:ext cx="6480721" cy="79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900" b="1" dirty="0">
                <a:solidFill>
                  <a:schemeClr val="tx1">
                    <a:lumMod val="50000"/>
                  </a:schemeClr>
                </a:solidFill>
              </a:rPr>
              <a:t>History of the </a:t>
            </a:r>
            <a:r>
              <a:rPr lang="en-NZ" sz="2900" b="1" dirty="0" err="1">
                <a:solidFill>
                  <a:schemeClr val="tx1">
                    <a:lumMod val="50000"/>
                  </a:schemeClr>
                </a:solidFill>
              </a:rPr>
              <a:t>Matatā</a:t>
            </a:r>
            <a:r>
              <a:rPr lang="en-NZ" sz="2900" b="1" dirty="0">
                <a:solidFill>
                  <a:schemeClr val="tx1">
                    <a:lumMod val="50000"/>
                  </a:schemeClr>
                </a:solidFill>
              </a:rPr>
              <a:t> Area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241945-2EDB-AD49-8674-50C25DDC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5" r="33120"/>
          <a:stretch>
            <a:fillRect/>
          </a:stretch>
        </p:blipFill>
        <p:spPr>
          <a:xfrm>
            <a:off x="6300192" y="1635646"/>
            <a:ext cx="2691707" cy="307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314A91-B2CD-92AD-DB1F-DC2B5FD53D56}"/>
              </a:ext>
            </a:extLst>
          </p:cNvPr>
          <p:cNvSpPr txBox="1">
            <a:spLocks/>
          </p:cNvSpPr>
          <p:nvPr/>
        </p:nvSpPr>
        <p:spPr>
          <a:xfrm>
            <a:off x="179512" y="278913"/>
            <a:ext cx="669555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378"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Te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Niaotanga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 ō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Mataatua</a:t>
            </a:r>
            <a:r>
              <a:rPr lang="en-US" sz="2900" b="1" dirty="0"/>
              <a:t> ō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j-ea"/>
                <a:cs typeface="+mj-cs"/>
              </a:rPr>
              <a:t>Te Arawa Co-design Group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1F81DC3-8521-2411-790D-0C8EC58632C8}"/>
              </a:ext>
            </a:extLst>
          </p:cNvPr>
          <p:cNvSpPr txBox="1">
            <a:spLocks/>
          </p:cNvSpPr>
          <p:nvPr/>
        </p:nvSpPr>
        <p:spPr>
          <a:xfrm>
            <a:off x="237853" y="1147894"/>
            <a:ext cx="4838203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Co-design entails designing with the people of Matatā rather than for them. </a:t>
            </a:r>
          </a:p>
          <a:p>
            <a:pPr>
              <a:lnSpc>
                <a:spcPct val="115000"/>
              </a:lnSpc>
            </a:pP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Niaotanga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ō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Mataatua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ō Te Arawa is made up of representatives from: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Ngāti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Rangatihi</a:t>
            </a:r>
            <a:endParaRPr lang="en-NZ" sz="1700" dirty="0">
              <a:solidFill>
                <a:srgbClr val="00447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Ngāti Awa hapū (Ngai Te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Rangihouhiri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Ngati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Hikakino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Te Tawera)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NZ" sz="1700" dirty="0" err="1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Tuwharetoa</a:t>
            </a: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ki Kawerau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NZ" sz="1700" dirty="0">
                <a:solidFill>
                  <a:srgbClr val="0044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Three Council representatives including two Councillors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722F52-0942-8898-26B2-D4F1BD23383F}"/>
              </a:ext>
            </a:extLst>
          </p:cNvPr>
          <p:cNvGrpSpPr/>
          <p:nvPr/>
        </p:nvGrpSpPr>
        <p:grpSpPr>
          <a:xfrm>
            <a:off x="5121682" y="1707654"/>
            <a:ext cx="3765875" cy="2934516"/>
            <a:chOff x="5121682" y="1707654"/>
            <a:chExt cx="3765875" cy="2934516"/>
          </a:xfrm>
        </p:grpSpPr>
        <p:pic>
          <p:nvPicPr>
            <p:cNvPr id="3" name="Picture 2" descr="A group of people standing on a hill&#10;&#10;Description automatically generated with medium confidence">
              <a:extLst>
                <a:ext uri="{FF2B5EF4-FFF2-40B4-BE49-F238E27FC236}">
                  <a16:creationId xmlns:a16="http://schemas.microsoft.com/office/drawing/2014/main" id="{0E42D6A9-D8E3-613F-DF03-1882F7857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6" t="19403" r="9990" b="9161"/>
            <a:stretch/>
          </p:blipFill>
          <p:spPr>
            <a:xfrm>
              <a:off x="5148064" y="1707654"/>
              <a:ext cx="3713112" cy="250886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9CDC44-2504-D867-CA44-A27A8310FFCD}"/>
                </a:ext>
              </a:extLst>
            </p:cNvPr>
            <p:cNvSpPr txBox="1"/>
            <p:nvPr/>
          </p:nvSpPr>
          <p:spPr>
            <a:xfrm>
              <a:off x="5121682" y="4272838"/>
              <a:ext cx="3765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/>
                <a:t>Representatives of Te </a:t>
              </a:r>
              <a:r>
                <a:rPr lang="en-US" sz="900" i="1" dirty="0" err="1"/>
                <a:t>Niaotanga</a:t>
              </a:r>
              <a:r>
                <a:rPr lang="en-US" sz="900" i="1" dirty="0"/>
                <a:t> ō </a:t>
              </a:r>
              <a:r>
                <a:rPr lang="en-US" sz="900" i="1" dirty="0" err="1"/>
                <a:t>Mataatua</a:t>
              </a:r>
              <a:r>
                <a:rPr lang="en-US" sz="900" i="1" dirty="0"/>
                <a:t> ō Te Arawa Co-design Group, plus technical team</a:t>
              </a:r>
              <a:endParaRPr lang="en-NZ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248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0D0E8-6135-C2DB-080C-4DAF678A8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906595-3B1B-A859-716F-53375FCEAC53}"/>
              </a:ext>
            </a:extLst>
          </p:cNvPr>
          <p:cNvSpPr txBox="1">
            <a:spLocks/>
          </p:cNvSpPr>
          <p:nvPr/>
        </p:nvSpPr>
        <p:spPr>
          <a:xfrm>
            <a:off x="251520" y="123478"/>
            <a:ext cx="66225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latin typeface="Calibri Light"/>
              </a:rPr>
              <a:t>Tarawera Awa Restoration Strategy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F85E45D-FA87-F1D9-6604-ADEA66C5B689}"/>
              </a:ext>
            </a:extLst>
          </p:cNvPr>
          <p:cNvSpPr txBox="1">
            <a:spLocks/>
          </p:cNvSpPr>
          <p:nvPr/>
        </p:nvSpPr>
        <p:spPr>
          <a:xfrm>
            <a:off x="179512" y="987574"/>
            <a:ext cx="5558283" cy="344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3469B"/>
                </a:solidFill>
              </a:rPr>
              <a:t>The restoration of the Mauri of Tarawera Awa ki Te Awa o Te Atua is at the heart of Ngāti </a:t>
            </a:r>
            <a:r>
              <a:rPr lang="en-NZ" sz="1600" dirty="0" err="1">
                <a:solidFill>
                  <a:srgbClr val="13469B"/>
                </a:solidFill>
              </a:rPr>
              <a:t>Rangitihi’s</a:t>
            </a:r>
            <a:r>
              <a:rPr lang="en-NZ" sz="1600" dirty="0">
                <a:solidFill>
                  <a:srgbClr val="13469B"/>
                </a:solidFill>
              </a:rPr>
              <a:t> 2022 Te Tiriti o Waitangi settlement with the Crown. </a:t>
            </a:r>
          </a:p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3469B"/>
                </a:solidFill>
              </a:rPr>
              <a:t>The Tarawera Awa Restoration Strategy Group (TARSG) exists to support, co-ordinate and promote the integrated restoration of the mauri of the Tarawera awa catchment. </a:t>
            </a:r>
          </a:p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3469B"/>
                </a:solidFill>
              </a:rPr>
              <a:t>Ngāti </a:t>
            </a:r>
            <a:r>
              <a:rPr lang="en-NZ" sz="1600" dirty="0" err="1">
                <a:solidFill>
                  <a:srgbClr val="13469B"/>
                </a:solidFill>
              </a:rPr>
              <a:t>Rangitihi</a:t>
            </a:r>
            <a:r>
              <a:rPr lang="en-NZ" sz="1600" dirty="0">
                <a:solidFill>
                  <a:srgbClr val="13469B"/>
                </a:solidFill>
              </a:rPr>
              <a:t>, Ngāti </a:t>
            </a:r>
            <a:r>
              <a:rPr lang="en-NZ" sz="1600" dirty="0" err="1">
                <a:solidFill>
                  <a:srgbClr val="13469B"/>
                </a:solidFill>
              </a:rPr>
              <a:t>Mākino</a:t>
            </a:r>
            <a:r>
              <a:rPr lang="en-NZ" sz="1600" dirty="0">
                <a:solidFill>
                  <a:srgbClr val="13469B"/>
                </a:solidFill>
              </a:rPr>
              <a:t>, Ngāti Awa and Tūwharetoa ki Kawerau take seriously the promise and commitment to the Tarawera awa and Te Awa o Te Atua reflected in Te Tiriti o Waitangi. </a:t>
            </a:r>
          </a:p>
          <a:p>
            <a:pPr marL="285750" indent="-285750">
              <a:lnSpc>
                <a:spcPct val="13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3469B"/>
                </a:solidFill>
              </a:rPr>
              <a:t>TARSG supports the need to find an enduring solution to the wastewater issues in Matata, and the co-design approach used to identify it.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92D021-A3D6-E48B-1E08-5439D0033413}"/>
              </a:ext>
            </a:extLst>
          </p:cNvPr>
          <p:cNvGrpSpPr/>
          <p:nvPr/>
        </p:nvGrpSpPr>
        <p:grpSpPr>
          <a:xfrm>
            <a:off x="5868144" y="1707654"/>
            <a:ext cx="3146118" cy="2679104"/>
            <a:chOff x="5868144" y="1707654"/>
            <a:chExt cx="3146118" cy="26791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C57745-D381-F4DE-AC9D-ED1BA767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8144" y="1707654"/>
              <a:ext cx="3146118" cy="2382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C37EE0-14FB-1B09-1C4E-7FF486732D2F}"/>
                </a:ext>
              </a:extLst>
            </p:cNvPr>
            <p:cNvSpPr txBox="1"/>
            <p:nvPr/>
          </p:nvSpPr>
          <p:spPr>
            <a:xfrm>
              <a:off x="5868144" y="4155926"/>
              <a:ext cx="28803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/>
                <a:t>Source: Tarawera Awa Aspirations Document (TARSG) </a:t>
              </a:r>
              <a:endParaRPr lang="en-NZ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79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BEF69-007F-6E76-BAAF-7BBFF025D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C3A005-CFFC-F5F1-583E-3D3FA1DB5AB5}"/>
              </a:ext>
            </a:extLst>
          </p:cNvPr>
          <p:cNvSpPr txBox="1">
            <a:spLocks/>
          </p:cNvSpPr>
          <p:nvPr/>
        </p:nvSpPr>
        <p:spPr>
          <a:xfrm>
            <a:off x="215667" y="272996"/>
            <a:ext cx="6622504" cy="451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latin typeface="Calibri Light"/>
              </a:rPr>
              <a:t>Tarawera Awa Restoration Strategy – Core themes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3BDCDC-4389-973B-F239-2EFF671B944B}"/>
              </a:ext>
            </a:extLst>
          </p:cNvPr>
          <p:cNvSpPr txBox="1">
            <a:spLocks/>
          </p:cNvSpPr>
          <p:nvPr/>
        </p:nvSpPr>
        <p:spPr>
          <a:xfrm>
            <a:off x="215667" y="843558"/>
            <a:ext cx="5630291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</a:pPr>
            <a:r>
              <a:rPr lang="en-NZ" sz="1600" dirty="0">
                <a:solidFill>
                  <a:srgbClr val="13469B"/>
                </a:solidFill>
              </a:rPr>
              <a:t>The strategy focuses on three core themes that inform a series of strategic objectives: </a:t>
            </a:r>
          </a:p>
          <a:p>
            <a:pPr marL="342900" lvl="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b="1" dirty="0">
                <a:solidFill>
                  <a:srgbClr val="13469B"/>
                </a:solidFill>
              </a:rPr>
              <a:t>Resilient Taiao</a:t>
            </a:r>
            <a:r>
              <a:rPr lang="en-NZ" sz="1600" dirty="0">
                <a:solidFill>
                  <a:srgbClr val="13469B"/>
                </a:solidFill>
              </a:rPr>
              <a:t> — restoring healthy water flows and biodiversity and embedding </a:t>
            </a:r>
            <a:r>
              <a:rPr lang="en-NZ" sz="1600" dirty="0" err="1">
                <a:solidFill>
                  <a:srgbClr val="13469B"/>
                </a:solidFill>
              </a:rPr>
              <a:t>mātauranga</a:t>
            </a:r>
            <a:r>
              <a:rPr lang="en-NZ" sz="1600" dirty="0">
                <a:solidFill>
                  <a:srgbClr val="13469B"/>
                </a:solidFill>
              </a:rPr>
              <a:t> Māori alongside conventional science in decision-making. </a:t>
            </a:r>
          </a:p>
          <a:p>
            <a:pPr marL="342900" lvl="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b="1" dirty="0">
                <a:solidFill>
                  <a:srgbClr val="13469B"/>
                </a:solidFill>
              </a:rPr>
              <a:t>Strong Relationships</a:t>
            </a:r>
            <a:r>
              <a:rPr lang="en-NZ" sz="1600" dirty="0">
                <a:solidFill>
                  <a:srgbClr val="13469B"/>
                </a:solidFill>
              </a:rPr>
              <a:t> — honouring cultural connection, fostering collective purpose, and deepening relationships with the awa. </a:t>
            </a:r>
          </a:p>
          <a:p>
            <a:pPr marL="342900" lvl="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b="1" dirty="0">
                <a:solidFill>
                  <a:srgbClr val="13469B"/>
                </a:solidFill>
              </a:rPr>
              <a:t>Thriving Ecosystems and Communities</a:t>
            </a:r>
            <a:r>
              <a:rPr lang="en-NZ" sz="1600" dirty="0">
                <a:solidFill>
                  <a:srgbClr val="13469B"/>
                </a:solidFill>
              </a:rPr>
              <a:t> — supporting sustainable kai gathering, clean and safe waterways, vibrant local economies, and recognition of the awa as a valued visitor destination – for all.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CB4300-3183-4AD3-BE79-0D7D4D92B28C}"/>
              </a:ext>
            </a:extLst>
          </p:cNvPr>
          <p:cNvGrpSpPr/>
          <p:nvPr/>
        </p:nvGrpSpPr>
        <p:grpSpPr>
          <a:xfrm>
            <a:off x="5845958" y="1707654"/>
            <a:ext cx="3097006" cy="2725910"/>
            <a:chOff x="5845958" y="1707654"/>
            <a:chExt cx="3097006" cy="27259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3B93D0-8D45-D464-EFB5-6BC4D82E2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958" y="1707654"/>
              <a:ext cx="3097006" cy="2449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181DBA-F839-6924-0719-D7CC821ACBF2}"/>
                </a:ext>
              </a:extLst>
            </p:cNvPr>
            <p:cNvSpPr txBox="1"/>
            <p:nvPr/>
          </p:nvSpPr>
          <p:spPr>
            <a:xfrm>
              <a:off x="5845958" y="4202732"/>
              <a:ext cx="28803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/>
                <a:t>Source: Tarawera Awa Aspirations Document (TARSG) </a:t>
              </a:r>
              <a:endParaRPr lang="en-NZ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81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1D06D-28D7-1022-866D-E672004C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F2A068-2E9A-7216-57A5-456F56E25370}"/>
              </a:ext>
            </a:extLst>
          </p:cNvPr>
          <p:cNvSpPr txBox="1">
            <a:spLocks/>
          </p:cNvSpPr>
          <p:nvPr/>
        </p:nvSpPr>
        <p:spPr>
          <a:xfrm>
            <a:off x="165799" y="500912"/>
            <a:ext cx="6622504" cy="451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latin typeface="Calibri Light"/>
              </a:rPr>
              <a:t>Eastern Bay of Plenty Spatial Plan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8477B8-1BE0-91DE-42C0-E0DC14344848}"/>
              </a:ext>
            </a:extLst>
          </p:cNvPr>
          <p:cNvSpPr txBox="1">
            <a:spLocks/>
          </p:cNvSpPr>
          <p:nvPr/>
        </p:nvSpPr>
        <p:spPr>
          <a:xfrm>
            <a:off x="195804" y="1131590"/>
            <a:ext cx="4644365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dirty="0" err="1">
                <a:solidFill>
                  <a:srgbClr val="00447C"/>
                </a:solidFill>
              </a:rPr>
              <a:t>Matatā</a:t>
            </a:r>
            <a:r>
              <a:rPr lang="en-NZ" sz="1600" dirty="0">
                <a:solidFill>
                  <a:srgbClr val="00447C"/>
                </a:solidFill>
              </a:rPr>
              <a:t> is identified as a ‘Priority Growth Area’ in the Spatial Plan.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0447C"/>
                </a:solidFill>
              </a:rPr>
              <a:t>Residential zone in the District Plan for </a:t>
            </a:r>
            <a:r>
              <a:rPr lang="en-NZ" sz="1600" dirty="0" err="1">
                <a:solidFill>
                  <a:srgbClr val="00447C"/>
                </a:solidFill>
              </a:rPr>
              <a:t>Matatā</a:t>
            </a:r>
            <a:r>
              <a:rPr lang="en-NZ" sz="1600" dirty="0">
                <a:solidFill>
                  <a:srgbClr val="00447C"/>
                </a:solidFill>
              </a:rPr>
              <a:t> is larger than the current developed urban footprint. 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0447C"/>
                </a:solidFill>
              </a:rPr>
              <a:t>Subject to the development of a reticulated wastewater system, the town is anticipated to grow from approx. 260 to 600–700 homes. 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00447C"/>
                </a:solidFill>
              </a:rPr>
              <a:t>Growth is expected to happen through a mix of infill and subdivision of existing residential properties over the long term of 10 to 30 years.</a:t>
            </a:r>
          </a:p>
          <a:p>
            <a:pPr marL="342900" indent="-34290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en-NZ" sz="1600" dirty="0"/>
          </a:p>
          <a:p>
            <a:pPr>
              <a:lnSpc>
                <a:spcPct val="113000"/>
              </a:lnSpc>
            </a:pPr>
            <a:endParaRPr lang="en-NZ" sz="1700" dirty="0">
              <a:solidFill>
                <a:srgbClr val="13469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1C402-828D-CE2E-C035-976C17DB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71" y="1561097"/>
            <a:ext cx="4211233" cy="2699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3E1404-1895-1A3F-76A4-C2A62E670828}"/>
              </a:ext>
            </a:extLst>
          </p:cNvPr>
          <p:cNvSpPr/>
          <p:nvPr/>
        </p:nvSpPr>
        <p:spPr>
          <a:xfrm>
            <a:off x="4932885" y="2643758"/>
            <a:ext cx="4140003" cy="4320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74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29F44-CDC4-45A9-5F59-A78921140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887C17-C58E-196B-7B3C-081B5C637A36}"/>
              </a:ext>
            </a:extLst>
          </p:cNvPr>
          <p:cNvSpPr txBox="1">
            <a:spLocks/>
          </p:cNvSpPr>
          <p:nvPr/>
        </p:nvSpPr>
        <p:spPr>
          <a:xfrm>
            <a:off x="238130" y="265357"/>
            <a:ext cx="6622504" cy="57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Matatā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Wastewater Project outcomes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C91ACD-E68D-4021-4C56-2F0B631C0C86}"/>
              </a:ext>
            </a:extLst>
          </p:cNvPr>
          <p:cNvSpPr txBox="1">
            <a:spLocks/>
          </p:cNvSpPr>
          <p:nvPr/>
        </p:nvSpPr>
        <p:spPr>
          <a:xfrm>
            <a:off x="382146" y="1343339"/>
            <a:ext cx="721419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000" b="0" i="0" u="none" strike="noStrike" kern="1200" cap="none" spc="0" normalizeH="0" baseline="0" noProof="0" dirty="0">
              <a:ln w="0"/>
              <a:solidFill>
                <a:srgbClr val="3F3F3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A7A9A4-20E7-9F20-A3DF-1460ACDC6859}"/>
              </a:ext>
            </a:extLst>
          </p:cNvPr>
          <p:cNvSpPr txBox="1"/>
          <p:nvPr/>
        </p:nvSpPr>
        <p:spPr>
          <a:xfrm>
            <a:off x="203080" y="1131590"/>
            <a:ext cx="5053950" cy="352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500" dirty="0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</a:t>
            </a:r>
            <a:r>
              <a:rPr lang="en-US" sz="1500" dirty="0" err="1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Matatā</a:t>
            </a:r>
            <a:r>
              <a:rPr lang="en-US" sz="1500" dirty="0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Wastewater Project has been guided by the following overarching outcomes and principles: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endParaRPr lang="en-NZ" sz="500" b="1" dirty="0">
              <a:solidFill>
                <a:srgbClr val="00447C"/>
              </a:solidFill>
            </a:endParaRPr>
          </a:p>
          <a:p>
            <a:pPr marL="285750" indent="-285750">
              <a:lnSpc>
                <a:spcPct val="113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NZ" sz="1500" dirty="0">
                <a:solidFill>
                  <a:srgbClr val="00447C"/>
                </a:solidFill>
              </a:rPr>
              <a:t>Environmental wellbeing and public health outcomes.</a:t>
            </a:r>
          </a:p>
          <a:p>
            <a:pPr marL="285750" indent="-285750">
              <a:lnSpc>
                <a:spcPct val="113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NZ" sz="1500" dirty="0">
                <a:solidFill>
                  <a:srgbClr val="00447C"/>
                </a:solidFill>
              </a:rPr>
              <a:t>Cultural outcomes and consistency with Te Ao Māori principles.</a:t>
            </a:r>
          </a:p>
          <a:p>
            <a:pPr marL="285750" indent="-285750">
              <a:lnSpc>
                <a:spcPct val="113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NZ" sz="1500" dirty="0">
                <a:solidFill>
                  <a:srgbClr val="00447C"/>
                </a:solidFill>
              </a:rPr>
              <a:t>Supporting Whakatane District’s and Mana Whenua growth aspirations.</a:t>
            </a:r>
          </a:p>
          <a:p>
            <a:pPr marL="285750" indent="-285750">
              <a:lnSpc>
                <a:spcPct val="113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NZ" sz="1500" dirty="0">
                <a:solidFill>
                  <a:srgbClr val="00447C"/>
                </a:solidFill>
              </a:rPr>
              <a:t>Right size and futureproof infrastructure for the long-term.</a:t>
            </a:r>
          </a:p>
          <a:p>
            <a:pPr marL="285750" indent="-285750">
              <a:lnSpc>
                <a:spcPct val="113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NZ" sz="1500" dirty="0">
                <a:solidFill>
                  <a:srgbClr val="00447C"/>
                </a:solidFill>
              </a:rPr>
              <a:t>Sustainable and resilient approach, through affordability principles.</a:t>
            </a:r>
            <a:endParaRPr lang="en-NZ" sz="15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sz="1400" dirty="0">
              <a:ln w="0"/>
              <a:solidFill>
                <a:srgbClr val="00447C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E2E8D4-8362-E423-DCC1-164904FAEF7A}"/>
              </a:ext>
            </a:extLst>
          </p:cNvPr>
          <p:cNvGrpSpPr/>
          <p:nvPr/>
        </p:nvGrpSpPr>
        <p:grpSpPr>
          <a:xfrm>
            <a:off x="5332814" y="1696816"/>
            <a:ext cx="3670352" cy="2603126"/>
            <a:chOff x="5332814" y="1696816"/>
            <a:chExt cx="3670352" cy="2603126"/>
          </a:xfrm>
        </p:grpSpPr>
        <p:pic>
          <p:nvPicPr>
            <p:cNvPr id="2" name="Picture 1" descr="A body of water with trees and mountains in the background&#10;&#10;Description automatically generated">
              <a:extLst>
                <a:ext uri="{FF2B5EF4-FFF2-40B4-BE49-F238E27FC236}">
                  <a16:creationId xmlns:a16="http://schemas.microsoft.com/office/drawing/2014/main" id="{C130CBAF-EEB6-F798-365A-FAE0C9BA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/>
            <a:stretch/>
          </p:blipFill>
          <p:spPr>
            <a:xfrm>
              <a:off x="5332814" y="1696816"/>
              <a:ext cx="3670352" cy="26031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702599-C40D-6331-3912-D5A14F3DF23E}"/>
                </a:ext>
              </a:extLst>
            </p:cNvPr>
            <p:cNvSpPr txBox="1"/>
            <p:nvPr/>
          </p:nvSpPr>
          <p:spPr>
            <a:xfrm>
              <a:off x="7668344" y="1779662"/>
              <a:ext cx="1262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err="1"/>
                <a:t>Matatā</a:t>
              </a:r>
              <a:r>
                <a:rPr lang="en-US" sz="1400" b="1" dirty="0"/>
                <a:t> Lagoon</a:t>
              </a:r>
              <a:endParaRPr lang="en-NZ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4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D52984-900A-924F-04EC-8A081371AED0}"/>
              </a:ext>
            </a:extLst>
          </p:cNvPr>
          <p:cNvSpPr txBox="1">
            <a:spLocks/>
          </p:cNvSpPr>
          <p:nvPr/>
        </p:nvSpPr>
        <p:spPr>
          <a:xfrm>
            <a:off x="382146" y="123478"/>
            <a:ext cx="66225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Option 1: Maintenance Zone</a:t>
            </a:r>
            <a:endParaRPr kumimoji="0" lang="en-NZ" sz="2900" b="1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3F5266C-62A8-9E7C-4AF3-D7DDFB2CE415}"/>
              </a:ext>
            </a:extLst>
          </p:cNvPr>
          <p:cNvSpPr txBox="1">
            <a:spLocks/>
          </p:cNvSpPr>
          <p:nvPr/>
        </p:nvSpPr>
        <p:spPr>
          <a:xfrm>
            <a:off x="382146" y="1343339"/>
            <a:ext cx="721419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2000" b="0" i="0" u="none" strike="noStrike" kern="1200" cap="none" spc="0" normalizeH="0" baseline="0" noProof="0" dirty="0">
              <a:ln w="0"/>
              <a:solidFill>
                <a:srgbClr val="3F3F3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BA8537-4D9D-CB7D-86F2-6D66FE88E420}"/>
              </a:ext>
            </a:extLst>
          </p:cNvPr>
          <p:cNvSpPr txBox="1"/>
          <p:nvPr/>
        </p:nvSpPr>
        <p:spPr>
          <a:xfrm>
            <a:off x="251520" y="843558"/>
            <a:ext cx="8208912" cy="4219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If reticulation is not implemented, Matatā would be re-zoned as a Maintenance Zone                                 under the BOPRC OSET Plan.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 Maintenance Zone requires: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Regular inspections and pump-out of all septic tanks.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Ongoing compliance monitoring to ensure environmental standards are met.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If maintenance alone does not achieve required improvements, property owners would likely be required to: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Upgrade to aerated wastewater treatment systems (advanced on-site systems).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Install compliant land application areas sized between 336–560 m² per dwelling (based on typical flows and soil type).</a:t>
            </a:r>
          </a:p>
          <a:p>
            <a:pPr marL="719138" marR="0" lvl="1" indent="-261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Maintain minimum setbacks: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≥20 m from any drinking water bore.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≥20 m from surface water.</a:t>
            </a:r>
          </a:p>
          <a:p>
            <a:pPr marL="269875" lvl="0" indent="-269875">
              <a:lnSpc>
                <a:spcPct val="124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NZ" sz="1400" dirty="0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Due to small lot sizes, many sections do not have sufficient space for compliant disposal areas.</a:t>
            </a:r>
          </a:p>
          <a:p>
            <a:pPr marL="269875" lvl="0" indent="-269875">
              <a:lnSpc>
                <a:spcPct val="124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NZ" sz="1400" dirty="0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This means upgrading to aerated systems is not a viable long-term solution for many properties.</a:t>
            </a:r>
          </a:p>
          <a:p>
            <a:pPr marL="269875" lvl="0" indent="-2698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NZ" sz="1400" dirty="0">
                <a:ln w="0"/>
                <a:solidFill>
                  <a:srgbClr val="0044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As a result, the Maintenance Zone option is considered high risk and unlikely to meet regulatory requirements over the medium to long term.</a:t>
            </a:r>
          </a:p>
        </p:txBody>
      </p:sp>
    </p:spTree>
    <p:extLst>
      <p:ext uri="{BB962C8B-B14F-4D97-AF65-F5344CB8AC3E}">
        <p14:creationId xmlns:p14="http://schemas.microsoft.com/office/powerpoint/2010/main" val="2556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5C260-9BE7-7A2B-E2AD-C01A8EC42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E87C43-EF3C-A13D-CC03-D54F72B57BE6}"/>
              </a:ext>
            </a:extLst>
          </p:cNvPr>
          <p:cNvSpPr txBox="1">
            <a:spLocks/>
          </p:cNvSpPr>
          <p:nvPr/>
        </p:nvSpPr>
        <p:spPr>
          <a:xfrm>
            <a:off x="251520" y="177484"/>
            <a:ext cx="66225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Option 2: Large / Advanced scale</a:t>
            </a:r>
            <a:endParaRPr kumimoji="0" lang="en-NZ" sz="2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E7F3C21-6C0E-AAEC-093E-BAAF0D058F63}"/>
              </a:ext>
            </a:extLst>
          </p:cNvPr>
          <p:cNvSpPr txBox="1">
            <a:spLocks/>
          </p:cNvSpPr>
          <p:nvPr/>
        </p:nvSpPr>
        <p:spPr>
          <a:xfrm>
            <a:off x="284557" y="915566"/>
            <a:ext cx="5223547" cy="405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i="0" kern="1200" cap="none" spc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 cap="none" spc="0">
                <a:ln w="0"/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defTabSz="914378" fontAlgn="base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447C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Wastewater is treated centrally via a multiple stage, complex, biological treatment plant. </a:t>
            </a:r>
          </a:p>
          <a:p>
            <a:pPr marL="285750" lvl="0" indent="-285750" defTabSz="914378" fontAlgn="base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447C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Sludge requires further treatment/disposal. </a:t>
            </a:r>
          </a:p>
          <a:p>
            <a:pPr marL="285750" lvl="0" indent="-285750" defTabSz="914378" fontAlgn="base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447C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Liquid effluent is suitable for land-based disposal methods.</a:t>
            </a:r>
          </a:p>
          <a:p>
            <a:pPr lvl="0" defTabSz="914378" fontAlgn="base">
              <a:lnSpc>
                <a:spcPct val="11400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The option includes:</a:t>
            </a:r>
          </a:p>
          <a:p>
            <a:pPr marL="457189" marR="0" lvl="0" indent="-457189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Reticulation: </a:t>
            </a:r>
            <a:r>
              <a:rPr kumimoji="0" lang="en-US" sz="1400" b="0" i="0" u="none" strike="noStrike" kern="1200" cap="none" spc="0" normalizeH="0" baseline="0" noProof="0" dirty="0" err="1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Pressurised</a:t>
            </a: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 system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srgbClr val="00447C"/>
              </a:solidFill>
              <a:effectLst/>
              <a:highlight>
                <a:srgbClr val="FFFFFF"/>
              </a:highlight>
              <a:uLnTx/>
              <a:uFillTx/>
              <a:latin typeface="Calibri Ligh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457189" marR="0" lvl="0" indent="-457189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Household Collection</a:t>
            </a: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:  STEP system</a:t>
            </a:r>
          </a:p>
          <a:p>
            <a:pPr marL="457189" marR="0" lvl="0" indent="-457189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Treatment:</a:t>
            </a: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 Activated sludge and disinfection</a:t>
            </a:r>
          </a:p>
          <a:p>
            <a:pPr marL="457189" marR="0" lvl="0" indent="-457189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Disposal:</a:t>
            </a: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 Low-rate land disposal</a:t>
            </a:r>
          </a:p>
          <a:p>
            <a:pPr marL="0" marR="0" lvl="0" indent="0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 w="0"/>
              <a:solidFill>
                <a:srgbClr val="00447C"/>
              </a:solidFill>
              <a:effectLst/>
              <a:highlight>
                <a:srgbClr val="FFFFFF"/>
              </a:highlight>
              <a:uLnTx/>
              <a:uFillTx/>
              <a:latin typeface="Calibri Light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0" marR="0" lvl="0" indent="0" algn="l" defTabSz="914378" rtl="0" eaLnBrk="1" fontAlgn="base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00447C"/>
                </a:solidFill>
                <a:effectLst/>
                <a:highlight>
                  <a:srgbClr val="FFFFFF"/>
                </a:highlight>
                <a:uLnTx/>
                <a:uFillTx/>
                <a:latin typeface="Calibri Light"/>
                <a:ea typeface="Times New Roman" panose="02020603050405020304" pitchFamily="18" charset="0"/>
                <a:cs typeface="Calibri Light" panose="020F0302020204030204" pitchFamily="34" charset="0"/>
              </a:rPr>
              <a:t>This option also requires purchase of additional land for disposal in  the long term for a high growth scenario.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43249-4759-1D95-76F0-9A505F52540E}"/>
              </a:ext>
            </a:extLst>
          </p:cNvPr>
          <p:cNvGrpSpPr/>
          <p:nvPr/>
        </p:nvGrpSpPr>
        <p:grpSpPr>
          <a:xfrm>
            <a:off x="5292080" y="1563638"/>
            <a:ext cx="3851919" cy="2664296"/>
            <a:chOff x="5832737" y="1635646"/>
            <a:chExt cx="3282873" cy="2232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8C91F8-7ECF-27A0-1B14-CEF96109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2737" y="1635646"/>
              <a:ext cx="3203759" cy="2232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F790E-6DE4-B14F-0D51-DB2D80F05F35}"/>
                </a:ext>
              </a:extLst>
            </p:cNvPr>
            <p:cNvSpPr txBox="1"/>
            <p:nvPr/>
          </p:nvSpPr>
          <p:spPr>
            <a:xfrm>
              <a:off x="5911851" y="3566239"/>
              <a:ext cx="3203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Rotoiti / Rotomā WWTP (Rotorua Lakes Council) </a:t>
              </a:r>
              <a:endParaRPr kumimoji="0" lang="en-NZ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6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WDC Colours">
      <a:dk1>
        <a:srgbClr val="3F3F3F"/>
      </a:dk1>
      <a:lt1>
        <a:sysClr val="window" lastClr="FFFFFF"/>
      </a:lt1>
      <a:dk2>
        <a:srgbClr val="00447C"/>
      </a:dk2>
      <a:lt2>
        <a:srgbClr val="FFFFFF"/>
      </a:lt2>
      <a:accent1>
        <a:srgbClr val="F78E1E"/>
      </a:accent1>
      <a:accent2>
        <a:srgbClr val="0093D0"/>
      </a:accent2>
      <a:accent3>
        <a:srgbClr val="F78E1E"/>
      </a:accent3>
      <a:accent4>
        <a:srgbClr val="0093D0"/>
      </a:accent4>
      <a:accent5>
        <a:srgbClr val="F78E1E"/>
      </a:accent5>
      <a:accent6>
        <a:srgbClr val="0093D0"/>
      </a:accent6>
      <a:hlink>
        <a:srgbClr val="0093D0"/>
      </a:hlink>
      <a:folHlink>
        <a:srgbClr val="0093D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ata-PP-presentation-2024" id="{0D0BC58D-C09B-42AF-A8D3-AA93E1209D1C}" vid="{0EAC9770-5EE2-4059-935F-3DC3ACA0A45F}"/>
    </a:ext>
  </a:extLst>
</a:theme>
</file>

<file path=ppt/theme/theme2.xml><?xml version="1.0" encoding="utf-8"?>
<a:theme xmlns:a="http://schemas.openxmlformats.org/drawingml/2006/main" name="1_Office Theme">
  <a:themeElements>
    <a:clrScheme name="WDC Colours">
      <a:dk1>
        <a:srgbClr val="3F3F3F"/>
      </a:dk1>
      <a:lt1>
        <a:sysClr val="window" lastClr="FFFFFF"/>
      </a:lt1>
      <a:dk2>
        <a:srgbClr val="00447C"/>
      </a:dk2>
      <a:lt2>
        <a:srgbClr val="FFFFFF"/>
      </a:lt2>
      <a:accent1>
        <a:srgbClr val="F78E1E"/>
      </a:accent1>
      <a:accent2>
        <a:srgbClr val="0093D0"/>
      </a:accent2>
      <a:accent3>
        <a:srgbClr val="F78E1E"/>
      </a:accent3>
      <a:accent4>
        <a:srgbClr val="0093D0"/>
      </a:accent4>
      <a:accent5>
        <a:srgbClr val="F78E1E"/>
      </a:accent5>
      <a:accent6>
        <a:srgbClr val="0093D0"/>
      </a:accent6>
      <a:hlink>
        <a:srgbClr val="0093D0"/>
      </a:hlink>
      <a:folHlink>
        <a:srgbClr val="0093D0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ata-PP-presentation-2024" id="{0D0BC58D-C09B-42AF-A8D3-AA93E1209D1C}" vid="{0EAC9770-5EE2-4059-935F-3DC3ACA0A4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69BC14198B914B00A714316109F088DF" version="1.0.0">
  <systemFields>
    <field name="Objective-Id">
      <value order="0">A2937605</value>
    </field>
    <field name="Objective-Title">
      <value order="0">2025.09.04 Infrastructure and Planning Committee - Matata Wastewater Project Update Presentation</value>
    </field>
    <field name="Objective-Description">
      <value order="0">2025.09.04 Infrastructure and Planning Committee - Matata Wastewater Project Update Presentation</value>
    </field>
    <field name="Objective-CreationStamp">
      <value order="0">2025-08-04T22:43:16Z</value>
    </field>
    <field name="Objective-IsApproved">
      <value order="0">false</value>
    </field>
    <field name="Objective-IsPublished">
      <value order="0">true</value>
    </field>
    <field name="Objective-DatePublished">
      <value order="0">2025-08-27T22:32:25Z</value>
    </field>
    <field name="Objective-ModificationStamp">
      <value order="0">2025-08-27T22:32:25Z</value>
    </field>
    <field name="Objective-Owner">
      <value order="0">Janeane Joyce</value>
    </field>
    <field name="Objective-Path">
      <value order="0">Whakatane District Council:Information Classification:Waters and trade waste management:Wastewater management:Scheme - Matata:Contracts and projects:Matata wastewater project:Matata Wastewater Project Reset 2021:Project Administration:Council Committees and Workshops</value>
    </field>
    <field name="Objective-Parent">
      <value order="0">Council Committees and Workshops</value>
    </field>
    <field name="Objective-State">
      <value order="0">Published</value>
    </field>
    <field name="Objective-VersionId">
      <value order="0">vA3897496</value>
    </field>
    <field name="Objective-Version">
      <value order="0">2.0</value>
    </field>
    <field name="Objective-VersionNumber">
      <value order="0">13</value>
    </field>
    <field name="Objective-VersionComment">
      <value order="0"/>
    </field>
    <field name="Objective-FileNumber">
      <value order="0">qA225145</value>
    </field>
    <field name="Objective-Classification">
      <value order="0">Internal</value>
    </field>
    <field name="Objective-Caveats">
      <value order="0"/>
    </field>
  </systemFields>
  <catalogues>
    <catalogue name="Report Type Catalogue" type="type" ori="id:cA22">
      <field name="Objective-Fields NOT required">
        <value order="0"/>
      </field>
      <field name="Objective-Report type">
        <value order="0">Project</value>
      </field>
      <field name="Objective-Report - Date Published">
        <value order="0">2025-09-03T11:00:00Z</value>
      </field>
      <field name="Objective-Report Subject">
        <value order="0">2025.09.04 Infrastructure and Planning Committee - Matata Wastewater Project Update Presentation</value>
      </field>
      <field name="Objective-Report Description">
        <value order="0"/>
      </field>
      <field name="Objective-Author (lookup list)">
        <value order="0"/>
      </field>
      <field name="Objective-External Author">
        <value order="0"/>
      </field>
      <field name="Objective-Records - day box number">
        <value order="0"/>
      </field>
      <field name="Objective--- To (Lookup list)">
        <value order="0"/>
      </field>
      <field name="Objective--- To (free text)">
        <value order="0"/>
      </field>
      <field name="Objective--- From">
        <value order="0"/>
      </field>
      <field name="Objective--- Correspondence Date">
        <value order="0"/>
      </field>
      <field name="Objective--- Organisation Name">
        <value order="0"/>
      </field>
      <field name="Objective-Metadata Inheritance">
        <value order="0"/>
      </field>
    </catalogue>
  </catalogues>
</metadat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2ccab2-9aac-4b95-ace4-3c0f12038cb5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5CC5BFC09DEA40BDE1A3A4EFAD4542" ma:contentTypeVersion="15" ma:contentTypeDescription="Create a new document." ma:contentTypeScope="" ma:versionID="e7f28e1cc38940cbea17025de5a78eef">
  <xsd:schema xmlns:xsd="http://www.w3.org/2001/XMLSchema" xmlns:xs="http://www.w3.org/2001/XMLSchema" xmlns:p="http://schemas.microsoft.com/office/2006/metadata/properties" xmlns:ns3="fa2ccab2-9aac-4b95-ace4-3c0f12038cb5" xmlns:ns4="72cdedaa-5631-4be4-96b9-13c28253ef64" targetNamespace="http://schemas.microsoft.com/office/2006/metadata/properties" ma:root="true" ma:fieldsID="009ad3dc3670bb831330fd4a44ccff04" ns3:_="" ns4:_="">
    <xsd:import namespace="fa2ccab2-9aac-4b95-ace4-3c0f12038cb5"/>
    <xsd:import namespace="72cdedaa-5631-4be4-96b9-13c28253ef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ccab2-9aac-4b95-ace4-3c0f12038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dedaa-5631-4be4-96b9-13c28253ef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69BC14198B914B00A714316109F088DF"/>
  </ds:schemaRefs>
</ds:datastoreItem>
</file>

<file path=customXml/itemProps2.xml><?xml version="1.0" encoding="utf-8"?>
<ds:datastoreItem xmlns:ds="http://schemas.openxmlformats.org/officeDocument/2006/customXml" ds:itemID="{13D26015-2E33-4F7D-9CAA-A7CEDF9EE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BB6806-9B21-4B6A-8480-9FA0954E260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2cdedaa-5631-4be4-96b9-13c28253ef64"/>
    <ds:schemaRef ds:uri="http://purl.org/dc/terms/"/>
    <ds:schemaRef ds:uri="fa2ccab2-9aac-4b95-ace4-3c0f12038cb5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46B727E-B97D-46B2-8E23-EC8D93F597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ccab2-9aac-4b95-ace4-3c0f12038cb5"/>
    <ds:schemaRef ds:uri="72cdedaa-5631-4be4-96b9-13c28253e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- Te Niaotanga o Mataatua o Te Arawa Co-Design Group March 2024 (A2637723)</Template>
  <TotalTime>3029</TotalTime>
  <Words>1191</Words>
  <Application>Microsoft Office PowerPoint</Application>
  <PresentationFormat>On-screen Show (16:9)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Matatā Wastewater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Janeane Joyce</dc:creator>
  <cp:lastModifiedBy>Maria Page</cp:lastModifiedBy>
  <cp:revision>196</cp:revision>
  <dcterms:created xsi:type="dcterms:W3CDTF">2024-03-24T23:10:46Z</dcterms:created>
  <dcterms:modified xsi:type="dcterms:W3CDTF">2025-10-08T23:37:57Z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A2937605</vt:lpwstr>
  </property>
  <property fmtid="{D5CDD505-2E9C-101B-9397-08002B2CF9AE}" pid="4" name="Objective-Title">
    <vt:lpwstr>2025.09.04 Infrastructure and Planning Committee - Matata Wastewater Project Update Presentation</vt:lpwstr>
  </property>
  <property fmtid="{D5CDD505-2E9C-101B-9397-08002B2CF9AE}" pid="5" name="Objective-Description">
    <vt:lpwstr>2025.09.04 Infrastructure and Planning Committee - Matata Wastewater Project Update Presentation</vt:lpwstr>
  </property>
  <property fmtid="{D5CDD505-2E9C-101B-9397-08002B2CF9AE}" pid="6" name="Objective-CreationStamp">
    <vt:filetime>2025-08-04T22:43:16Z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2025-08-27T22:32:25Z</vt:filetime>
  </property>
  <property fmtid="{D5CDD505-2E9C-101B-9397-08002B2CF9AE}" pid="10" name="Objective-ModificationStamp">
    <vt:filetime>2025-08-27T22:32:25Z</vt:filetime>
  </property>
  <property fmtid="{D5CDD505-2E9C-101B-9397-08002B2CF9AE}" pid="11" name="Objective-Owner">
    <vt:lpwstr>Janeane Joyce</vt:lpwstr>
  </property>
  <property fmtid="{D5CDD505-2E9C-101B-9397-08002B2CF9AE}" pid="12" name="Objective-Path">
    <vt:lpwstr>Whakatane District Council:Information Classification:Waters and trade waste management:Wastewater management:Scheme - Matata:Contracts and projects:Matata wastewater project:Matata Wastewater Project Reset 2021:Project Administration:Council Committees and Workshops:</vt:lpwstr>
  </property>
  <property fmtid="{D5CDD505-2E9C-101B-9397-08002B2CF9AE}" pid="13" name="Objective-Parent">
    <vt:lpwstr>Council Committees and Workshops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vA3897496</vt:lpwstr>
  </property>
  <property fmtid="{D5CDD505-2E9C-101B-9397-08002B2CF9AE}" pid="16" name="Objective-Version">
    <vt:lpwstr>2.0</vt:lpwstr>
  </property>
  <property fmtid="{D5CDD505-2E9C-101B-9397-08002B2CF9AE}" pid="17" name="Objective-VersionNumber">
    <vt:r8>13</vt:r8>
  </property>
  <property fmtid="{D5CDD505-2E9C-101B-9397-08002B2CF9AE}" pid="18" name="Objective-VersionComment">
    <vt:lpwstr/>
  </property>
  <property fmtid="{D5CDD505-2E9C-101B-9397-08002B2CF9AE}" pid="19" name="Objective-FileNumber">
    <vt:lpwstr>qA225145</vt:lpwstr>
  </property>
  <property fmtid="{D5CDD505-2E9C-101B-9397-08002B2CF9AE}" pid="20" name="Objective-Classification">
    <vt:lpwstr>[Inherited - Internal]</vt:lpwstr>
  </property>
  <property fmtid="{D5CDD505-2E9C-101B-9397-08002B2CF9AE}" pid="21" name="Objective-Caveats">
    <vt:lpwstr/>
  </property>
  <property fmtid="{D5CDD505-2E9C-101B-9397-08002B2CF9AE}" pid="22" name="Objective-Reference Type">
    <vt:lpwstr>Publication</vt:lpwstr>
  </property>
  <property fmtid="{D5CDD505-2E9C-101B-9397-08002B2CF9AE}" pid="23" name="Objective-Metadata Inheritance">
    <vt:lpwstr/>
  </property>
  <property fmtid="{D5CDD505-2E9C-101B-9397-08002B2CF9AE}" pid="24" name="Objective--- Correspondence Date">
    <vt:lpwstr/>
  </property>
  <property fmtid="{D5CDD505-2E9C-101B-9397-08002B2CF9AE}" pid="25" name="Objective--- From">
    <vt:lpwstr/>
  </property>
  <property fmtid="{D5CDD505-2E9C-101B-9397-08002B2CF9AE}" pid="26" name="Objective--- To (free text)">
    <vt:lpwstr/>
  </property>
  <property fmtid="{D5CDD505-2E9C-101B-9397-08002B2CF9AE}" pid="27" name="Objective-Records - day box number">
    <vt:lpwstr/>
  </property>
  <property fmtid="{D5CDD505-2E9C-101B-9397-08002B2CF9AE}" pid="28" name="Objective--- Organisation Name">
    <vt:lpwstr/>
  </property>
  <property fmtid="{D5CDD505-2E9C-101B-9397-08002B2CF9AE}" pid="29" name="Objective--- To (Lookup list)">
    <vt:lpwstr/>
  </property>
  <property fmtid="{D5CDD505-2E9C-101B-9397-08002B2CF9AE}" pid="30" name="Objective-Fields NOT required">
    <vt:lpwstr/>
  </property>
  <property fmtid="{D5CDD505-2E9C-101B-9397-08002B2CF9AE}" pid="31" name="Objective-Comment">
    <vt:lpwstr>2025.09.04 Infrastructure and Planning Committee - Matata Wastewater Project Update Presentation</vt:lpwstr>
  </property>
  <property fmtid="{D5CDD505-2E9C-101B-9397-08002B2CF9AE}" pid="32" name="Objective-Fields NOT required [system]">
    <vt:lpwstr/>
  </property>
  <property fmtid="{D5CDD505-2E9C-101B-9397-08002B2CF9AE}" pid="33" name="Objective-Reference Type [system]">
    <vt:lpwstr>Publication</vt:lpwstr>
  </property>
  <property fmtid="{D5CDD505-2E9C-101B-9397-08002B2CF9AE}" pid="34" name="Objective-Records - day box number [system]">
    <vt:lpwstr/>
  </property>
  <property fmtid="{D5CDD505-2E9C-101B-9397-08002B2CF9AE}" pid="35" name="Objective--- To (Lookup list) [system]">
    <vt:lpwstr/>
  </property>
  <property fmtid="{D5CDD505-2E9C-101B-9397-08002B2CF9AE}" pid="36" name="Objective--- To (free text) [system]">
    <vt:lpwstr/>
  </property>
  <property fmtid="{D5CDD505-2E9C-101B-9397-08002B2CF9AE}" pid="37" name="Objective--- From [system]">
    <vt:lpwstr/>
  </property>
  <property fmtid="{D5CDD505-2E9C-101B-9397-08002B2CF9AE}" pid="38" name="Objective--- Correspondence Date [system]">
    <vt:lpwstr/>
  </property>
  <property fmtid="{D5CDD505-2E9C-101B-9397-08002B2CF9AE}" pid="39" name="Objective--- Organisation Name [system]">
    <vt:lpwstr/>
  </property>
  <property fmtid="{D5CDD505-2E9C-101B-9397-08002B2CF9AE}" pid="40" name="Objective-Metadata Inheritance [system]">
    <vt:lpwstr/>
  </property>
  <property fmtid="{D5CDD505-2E9C-101B-9397-08002B2CF9AE}" pid="41" name="ContentTypeId">
    <vt:lpwstr>0x0101005F5CC5BFC09DEA40BDE1A3A4EFAD4542</vt:lpwstr>
  </property>
  <property fmtid="{D5CDD505-2E9C-101B-9397-08002B2CF9AE}" pid="42" name="MediaServiceImageTags">
    <vt:lpwstr/>
  </property>
  <property fmtid="{D5CDD505-2E9C-101B-9397-08002B2CF9AE}" pid="43" name="Objective-Report type">
    <vt:lpwstr>Project</vt:lpwstr>
  </property>
  <property fmtid="{D5CDD505-2E9C-101B-9397-08002B2CF9AE}" pid="44" name="Objective-Report - Date Published">
    <vt:filetime>2025-09-03T11:00:00Z</vt:filetime>
  </property>
  <property fmtid="{D5CDD505-2E9C-101B-9397-08002B2CF9AE}" pid="45" name="Objective-Report Subject">
    <vt:lpwstr>2025.09.04 Infrastructure and Planning Committee - Matata Wastewater Project Update Presentation</vt:lpwstr>
  </property>
  <property fmtid="{D5CDD505-2E9C-101B-9397-08002B2CF9AE}" pid="46" name="Objective-Report Description">
    <vt:lpwstr/>
  </property>
  <property fmtid="{D5CDD505-2E9C-101B-9397-08002B2CF9AE}" pid="47" name="Objective-Author (lookup list)">
    <vt:lpwstr/>
  </property>
  <property fmtid="{D5CDD505-2E9C-101B-9397-08002B2CF9AE}" pid="48" name="Objective-External Author">
    <vt:lpwstr/>
  </property>
</Properties>
</file>