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41"/>
  </p:notesMasterIdLst>
  <p:handoutMasterIdLst>
    <p:handoutMasterId r:id="rId42"/>
  </p:handoutMasterIdLst>
  <p:sldIdLst>
    <p:sldId id="256" r:id="rId3"/>
    <p:sldId id="273" r:id="rId4"/>
    <p:sldId id="258" r:id="rId5"/>
    <p:sldId id="259" r:id="rId6"/>
    <p:sldId id="260" r:id="rId7"/>
    <p:sldId id="261" r:id="rId8"/>
    <p:sldId id="262" r:id="rId9"/>
    <p:sldId id="263" r:id="rId10"/>
    <p:sldId id="265" r:id="rId11"/>
    <p:sldId id="290" r:id="rId12"/>
    <p:sldId id="267" r:id="rId13"/>
    <p:sldId id="277" r:id="rId14"/>
    <p:sldId id="276" r:id="rId15"/>
    <p:sldId id="275" r:id="rId16"/>
    <p:sldId id="274" r:id="rId17"/>
    <p:sldId id="270"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5" r:id="rId31"/>
    <p:sldId id="294" r:id="rId32"/>
    <p:sldId id="272" r:id="rId33"/>
    <p:sldId id="296" r:id="rId34"/>
    <p:sldId id="264" r:id="rId35"/>
    <p:sldId id="291" r:id="rId36"/>
    <p:sldId id="293" r:id="rId37"/>
    <p:sldId id="269" r:id="rId38"/>
    <p:sldId id="268" r:id="rId39"/>
    <p:sldId id="27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5" autoAdjust="0"/>
    <p:restoredTop sz="94625" autoAdjust="0"/>
  </p:normalViewPr>
  <p:slideViewPr>
    <p:cSldViewPr>
      <p:cViewPr varScale="1">
        <p:scale>
          <a:sx n="146" d="100"/>
          <a:sy n="146" d="100"/>
        </p:scale>
        <p:origin x="581" y="101"/>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2850" y="-114"/>
      </p:cViewPr>
      <p:guideLst>
        <p:guide orient="horz" pos="2880"/>
        <p:guide pos="2160"/>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37.xml" Id="rId39"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32.xml" Id="rId34" /><Relationship Type="http://schemas.openxmlformats.org/officeDocument/2006/relationships/handoutMaster" Target="handoutMasters/handoutMaster1.xml" Id="rId42"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tableStyles" Target="tableStyles.xml" Id="rId46"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slide" Target="slides/slide27.xml" Id="rId29" /><Relationship Type="http://schemas.openxmlformats.org/officeDocument/2006/relationships/notesMaster" Target="notesMasters/notesMaster1.xml" Id="rId4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38.xml" Id="rId40" /><Relationship Type="http://schemas.openxmlformats.org/officeDocument/2006/relationships/theme" Target="theme/theme1.xml" Id="rId45"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slide" Target="slides/slide29.xml" Id="rId31" /><Relationship Type="http://schemas.openxmlformats.org/officeDocument/2006/relationships/viewProps" Target="viewProps.xml" Id="rId44"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presProps" Target="presProps.xml" Id="rId43" /><Relationship Type="http://schemas.openxmlformats.org/officeDocument/2006/relationships/customXml" Target="/customXML/item2.xml" Id="R039259b7c08047ee"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CCBB5A-28C9-4C0E-9ABF-D11FEE271E3D}" type="datetimeFigureOut">
              <a:rPr lang="en-NZ" smtClean="0"/>
              <a:t>19/06/2019</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80ED1B-0022-44AB-AACF-B36212723544}" type="slidenum">
              <a:rPr lang="en-NZ" smtClean="0"/>
              <a:t>‹#›</a:t>
            </a:fld>
            <a:endParaRPr lang="en-NZ"/>
          </a:p>
        </p:txBody>
      </p:sp>
    </p:spTree>
    <p:extLst>
      <p:ext uri="{BB962C8B-B14F-4D97-AF65-F5344CB8AC3E}">
        <p14:creationId xmlns:p14="http://schemas.microsoft.com/office/powerpoint/2010/main" val="2464990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12435-2D10-443A-B281-A533C464106F}" type="datetimeFigureOut">
              <a:rPr lang="en-NZ" smtClean="0"/>
              <a:t>19/06/2019</a:t>
            </a:fld>
            <a:endParaRPr lang="en-NZ"/>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A0A92-35EE-4A1F-988A-5824E1373E07}" type="slidenum">
              <a:rPr lang="en-NZ" smtClean="0"/>
              <a:t>‹#›</a:t>
            </a:fld>
            <a:endParaRPr lang="en-NZ"/>
          </a:p>
        </p:txBody>
      </p:sp>
    </p:spTree>
    <p:extLst>
      <p:ext uri="{BB962C8B-B14F-4D97-AF65-F5344CB8AC3E}">
        <p14:creationId xmlns:p14="http://schemas.microsoft.com/office/powerpoint/2010/main" val="1725688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a:t>
            </a:fld>
            <a:endParaRPr lang="en-NZ"/>
          </a:p>
        </p:txBody>
      </p:sp>
    </p:spTree>
    <p:extLst>
      <p:ext uri="{BB962C8B-B14F-4D97-AF65-F5344CB8AC3E}">
        <p14:creationId xmlns:p14="http://schemas.microsoft.com/office/powerpoint/2010/main" val="597695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11</a:t>
            </a:fld>
            <a:endParaRPr lang="en-NZ"/>
          </a:p>
        </p:txBody>
      </p:sp>
    </p:spTree>
    <p:extLst>
      <p:ext uri="{BB962C8B-B14F-4D97-AF65-F5344CB8AC3E}">
        <p14:creationId xmlns:p14="http://schemas.microsoft.com/office/powerpoint/2010/main" val="2211993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12</a:t>
            </a:fld>
            <a:endParaRPr lang="en-NZ"/>
          </a:p>
        </p:txBody>
      </p:sp>
    </p:spTree>
    <p:extLst>
      <p:ext uri="{BB962C8B-B14F-4D97-AF65-F5344CB8AC3E}">
        <p14:creationId xmlns:p14="http://schemas.microsoft.com/office/powerpoint/2010/main" val="127532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13</a:t>
            </a:fld>
            <a:endParaRPr lang="en-NZ"/>
          </a:p>
        </p:txBody>
      </p:sp>
    </p:spTree>
    <p:extLst>
      <p:ext uri="{BB962C8B-B14F-4D97-AF65-F5344CB8AC3E}">
        <p14:creationId xmlns:p14="http://schemas.microsoft.com/office/powerpoint/2010/main" val="298507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14</a:t>
            </a:fld>
            <a:endParaRPr lang="en-NZ"/>
          </a:p>
        </p:txBody>
      </p:sp>
    </p:spTree>
    <p:extLst>
      <p:ext uri="{BB962C8B-B14F-4D97-AF65-F5344CB8AC3E}">
        <p14:creationId xmlns:p14="http://schemas.microsoft.com/office/powerpoint/2010/main" val="390729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15</a:t>
            </a:fld>
            <a:endParaRPr lang="en-NZ"/>
          </a:p>
        </p:txBody>
      </p:sp>
    </p:spTree>
    <p:extLst>
      <p:ext uri="{BB962C8B-B14F-4D97-AF65-F5344CB8AC3E}">
        <p14:creationId xmlns:p14="http://schemas.microsoft.com/office/powerpoint/2010/main" val="4210647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16</a:t>
            </a:fld>
            <a:endParaRPr lang="en-NZ"/>
          </a:p>
        </p:txBody>
      </p:sp>
    </p:spTree>
    <p:extLst>
      <p:ext uri="{BB962C8B-B14F-4D97-AF65-F5344CB8AC3E}">
        <p14:creationId xmlns:p14="http://schemas.microsoft.com/office/powerpoint/2010/main" val="1791481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17</a:t>
            </a:fld>
            <a:endParaRPr lang="en-NZ"/>
          </a:p>
        </p:txBody>
      </p:sp>
    </p:spTree>
    <p:extLst>
      <p:ext uri="{BB962C8B-B14F-4D97-AF65-F5344CB8AC3E}">
        <p14:creationId xmlns:p14="http://schemas.microsoft.com/office/powerpoint/2010/main" val="3867806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18</a:t>
            </a:fld>
            <a:endParaRPr lang="en-NZ"/>
          </a:p>
        </p:txBody>
      </p:sp>
    </p:spTree>
    <p:extLst>
      <p:ext uri="{BB962C8B-B14F-4D97-AF65-F5344CB8AC3E}">
        <p14:creationId xmlns:p14="http://schemas.microsoft.com/office/powerpoint/2010/main" val="3893324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19</a:t>
            </a:fld>
            <a:endParaRPr lang="en-NZ"/>
          </a:p>
        </p:txBody>
      </p:sp>
    </p:spTree>
    <p:extLst>
      <p:ext uri="{BB962C8B-B14F-4D97-AF65-F5344CB8AC3E}">
        <p14:creationId xmlns:p14="http://schemas.microsoft.com/office/powerpoint/2010/main" val="68915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20</a:t>
            </a:fld>
            <a:endParaRPr lang="en-NZ"/>
          </a:p>
        </p:txBody>
      </p:sp>
    </p:spTree>
    <p:extLst>
      <p:ext uri="{BB962C8B-B14F-4D97-AF65-F5344CB8AC3E}">
        <p14:creationId xmlns:p14="http://schemas.microsoft.com/office/powerpoint/2010/main" val="213315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a:t>
            </a:fld>
            <a:endParaRPr lang="en-NZ"/>
          </a:p>
        </p:txBody>
      </p:sp>
    </p:spTree>
    <p:extLst>
      <p:ext uri="{BB962C8B-B14F-4D97-AF65-F5344CB8AC3E}">
        <p14:creationId xmlns:p14="http://schemas.microsoft.com/office/powerpoint/2010/main" val="374397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21</a:t>
            </a:fld>
            <a:endParaRPr lang="en-NZ"/>
          </a:p>
        </p:txBody>
      </p:sp>
    </p:spTree>
    <p:extLst>
      <p:ext uri="{BB962C8B-B14F-4D97-AF65-F5344CB8AC3E}">
        <p14:creationId xmlns:p14="http://schemas.microsoft.com/office/powerpoint/2010/main" val="1534866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22</a:t>
            </a:fld>
            <a:endParaRPr lang="en-NZ"/>
          </a:p>
        </p:txBody>
      </p:sp>
    </p:spTree>
    <p:extLst>
      <p:ext uri="{BB962C8B-B14F-4D97-AF65-F5344CB8AC3E}">
        <p14:creationId xmlns:p14="http://schemas.microsoft.com/office/powerpoint/2010/main" val="3746762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23</a:t>
            </a:fld>
            <a:endParaRPr lang="en-NZ"/>
          </a:p>
        </p:txBody>
      </p:sp>
    </p:spTree>
    <p:extLst>
      <p:ext uri="{BB962C8B-B14F-4D97-AF65-F5344CB8AC3E}">
        <p14:creationId xmlns:p14="http://schemas.microsoft.com/office/powerpoint/2010/main" val="707203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24</a:t>
            </a:fld>
            <a:endParaRPr lang="en-NZ"/>
          </a:p>
        </p:txBody>
      </p:sp>
    </p:spTree>
    <p:extLst>
      <p:ext uri="{BB962C8B-B14F-4D97-AF65-F5344CB8AC3E}">
        <p14:creationId xmlns:p14="http://schemas.microsoft.com/office/powerpoint/2010/main" val="419436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25</a:t>
            </a:fld>
            <a:endParaRPr lang="en-NZ"/>
          </a:p>
        </p:txBody>
      </p:sp>
    </p:spTree>
    <p:extLst>
      <p:ext uri="{BB962C8B-B14F-4D97-AF65-F5344CB8AC3E}">
        <p14:creationId xmlns:p14="http://schemas.microsoft.com/office/powerpoint/2010/main" val="2459391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26</a:t>
            </a:fld>
            <a:endParaRPr lang="en-NZ"/>
          </a:p>
        </p:txBody>
      </p:sp>
    </p:spTree>
    <p:extLst>
      <p:ext uri="{BB962C8B-B14F-4D97-AF65-F5344CB8AC3E}">
        <p14:creationId xmlns:p14="http://schemas.microsoft.com/office/powerpoint/2010/main" val="767620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27</a:t>
            </a:fld>
            <a:endParaRPr lang="en-NZ"/>
          </a:p>
        </p:txBody>
      </p:sp>
    </p:spTree>
    <p:extLst>
      <p:ext uri="{BB962C8B-B14F-4D97-AF65-F5344CB8AC3E}">
        <p14:creationId xmlns:p14="http://schemas.microsoft.com/office/powerpoint/2010/main" val="1926358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28</a:t>
            </a:fld>
            <a:endParaRPr lang="en-NZ"/>
          </a:p>
        </p:txBody>
      </p:sp>
    </p:spTree>
    <p:extLst>
      <p:ext uri="{BB962C8B-B14F-4D97-AF65-F5344CB8AC3E}">
        <p14:creationId xmlns:p14="http://schemas.microsoft.com/office/powerpoint/2010/main" val="82366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29</a:t>
            </a:fld>
            <a:endParaRPr lang="en-NZ"/>
          </a:p>
        </p:txBody>
      </p:sp>
    </p:spTree>
    <p:extLst>
      <p:ext uri="{BB962C8B-B14F-4D97-AF65-F5344CB8AC3E}">
        <p14:creationId xmlns:p14="http://schemas.microsoft.com/office/powerpoint/2010/main" val="2070948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30</a:t>
            </a:fld>
            <a:endParaRPr lang="en-NZ"/>
          </a:p>
        </p:txBody>
      </p:sp>
    </p:spTree>
    <p:extLst>
      <p:ext uri="{BB962C8B-B14F-4D97-AF65-F5344CB8AC3E}">
        <p14:creationId xmlns:p14="http://schemas.microsoft.com/office/powerpoint/2010/main" val="278911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NZ" sz="1200" kern="1200" dirty="0" smtClean="0">
                <a:solidFill>
                  <a:schemeClr val="tx1"/>
                </a:solidFill>
                <a:effectLst/>
                <a:latin typeface="+mn-lt"/>
                <a:ea typeface="+mn-ea"/>
                <a:cs typeface="+mn-cs"/>
              </a:rPr>
              <a:t>When asked why they stood for election in</a:t>
            </a:r>
            <a:r>
              <a:rPr lang="en-NZ" sz="1200" kern="1200" baseline="0" dirty="0" smtClean="0">
                <a:solidFill>
                  <a:schemeClr val="tx1"/>
                </a:solidFill>
                <a:effectLst/>
                <a:latin typeface="+mn-lt"/>
                <a:ea typeface="+mn-ea"/>
                <a:cs typeface="+mn-cs"/>
              </a:rPr>
              <a:t> 2016 the most common reasons elected member s gave for standing were:</a:t>
            </a:r>
          </a:p>
          <a:p>
            <a:pPr lvl="0"/>
            <a:endParaRPr lang="en-NZ"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To serve their community</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Feeling they had skills to offer, and</a:t>
            </a:r>
          </a:p>
          <a:p>
            <a:pPr marL="171450" lvl="0" indent="-171450">
              <a:buFont typeface="Arial" panose="020B0604020202020204" pitchFamily="34" charset="0"/>
              <a:buChar char="•"/>
            </a:pPr>
            <a:r>
              <a:rPr lang="en-NZ" sz="1200" kern="1200" dirty="0" smtClean="0">
                <a:solidFill>
                  <a:schemeClr val="tx1"/>
                </a:solidFill>
                <a:effectLst/>
                <a:latin typeface="+mn-lt"/>
                <a:ea typeface="+mn-ea"/>
                <a:cs typeface="+mn-cs"/>
              </a:rPr>
              <a:t>To represent their community/neighbourhood</a:t>
            </a:r>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4</a:t>
            </a:fld>
            <a:endParaRPr lang="en-NZ"/>
          </a:p>
        </p:txBody>
      </p:sp>
    </p:spTree>
    <p:extLst>
      <p:ext uri="{BB962C8B-B14F-4D97-AF65-F5344CB8AC3E}">
        <p14:creationId xmlns:p14="http://schemas.microsoft.com/office/powerpoint/2010/main" val="3401655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31</a:t>
            </a:fld>
            <a:endParaRPr lang="en-NZ"/>
          </a:p>
        </p:txBody>
      </p:sp>
    </p:spTree>
    <p:extLst>
      <p:ext uri="{BB962C8B-B14F-4D97-AF65-F5344CB8AC3E}">
        <p14:creationId xmlns:p14="http://schemas.microsoft.com/office/powerpoint/2010/main" val="2008774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32</a:t>
            </a:fld>
            <a:endParaRPr lang="en-NZ"/>
          </a:p>
        </p:txBody>
      </p:sp>
    </p:spTree>
    <p:extLst>
      <p:ext uri="{BB962C8B-B14F-4D97-AF65-F5344CB8AC3E}">
        <p14:creationId xmlns:p14="http://schemas.microsoft.com/office/powerpoint/2010/main" val="3738583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33</a:t>
            </a:fld>
            <a:endParaRPr lang="en-NZ"/>
          </a:p>
        </p:txBody>
      </p:sp>
    </p:spTree>
    <p:extLst>
      <p:ext uri="{BB962C8B-B14F-4D97-AF65-F5344CB8AC3E}">
        <p14:creationId xmlns:p14="http://schemas.microsoft.com/office/powerpoint/2010/main" val="14746624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34</a:t>
            </a:fld>
            <a:endParaRPr lang="en-NZ"/>
          </a:p>
        </p:txBody>
      </p:sp>
    </p:spTree>
    <p:extLst>
      <p:ext uri="{BB962C8B-B14F-4D97-AF65-F5344CB8AC3E}">
        <p14:creationId xmlns:p14="http://schemas.microsoft.com/office/powerpoint/2010/main" val="40432442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35</a:t>
            </a:fld>
            <a:endParaRPr lang="en-NZ"/>
          </a:p>
        </p:txBody>
      </p:sp>
    </p:spTree>
    <p:extLst>
      <p:ext uri="{BB962C8B-B14F-4D97-AF65-F5344CB8AC3E}">
        <p14:creationId xmlns:p14="http://schemas.microsoft.com/office/powerpoint/2010/main" val="4112851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36</a:t>
            </a:fld>
            <a:endParaRPr lang="en-NZ"/>
          </a:p>
        </p:txBody>
      </p:sp>
    </p:spTree>
    <p:extLst>
      <p:ext uri="{BB962C8B-B14F-4D97-AF65-F5344CB8AC3E}">
        <p14:creationId xmlns:p14="http://schemas.microsoft.com/office/powerpoint/2010/main" val="2337565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37</a:t>
            </a:fld>
            <a:endParaRPr lang="en-NZ"/>
          </a:p>
        </p:txBody>
      </p:sp>
    </p:spTree>
    <p:extLst>
      <p:ext uri="{BB962C8B-B14F-4D97-AF65-F5344CB8AC3E}">
        <p14:creationId xmlns:p14="http://schemas.microsoft.com/office/powerpoint/2010/main" val="2647854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38</a:t>
            </a:fld>
            <a:endParaRPr lang="en-NZ"/>
          </a:p>
        </p:txBody>
      </p:sp>
    </p:spTree>
    <p:extLst>
      <p:ext uri="{BB962C8B-B14F-4D97-AF65-F5344CB8AC3E}">
        <p14:creationId xmlns:p14="http://schemas.microsoft.com/office/powerpoint/2010/main" val="364906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Being elected</a:t>
            </a:r>
            <a:r>
              <a:rPr lang="en-NZ" baseline="0" dirty="0" smtClean="0"/>
              <a:t> by your fellow residents is an important position of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Very few New Zealanders are given the opportunity to be an elected representative.  Once elected you will have a unique opportunity to shape your community and how it will develop in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You</a:t>
            </a:r>
            <a:r>
              <a:rPr lang="en-NZ" baseline="0" dirty="0" smtClean="0"/>
              <a:t> will get to develop a range of new skills and insights that will be valuable in other situations, such as being on the board of a community organisation and becoming a member of parliament. </a:t>
            </a:r>
            <a:endParaRPr lang="en-NZ" dirty="0" smtClean="0"/>
          </a:p>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5</a:t>
            </a:fld>
            <a:endParaRPr lang="en-NZ"/>
          </a:p>
        </p:txBody>
      </p:sp>
    </p:spTree>
    <p:extLst>
      <p:ext uri="{BB962C8B-B14F-4D97-AF65-F5344CB8AC3E}">
        <p14:creationId xmlns:p14="http://schemas.microsoft.com/office/powerpoint/2010/main" val="323890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Bullet Point 1:</a:t>
            </a:r>
          </a:p>
          <a:p>
            <a:pPr marL="171450" indent="-171450">
              <a:buFont typeface="Arial" panose="020B0604020202020204" pitchFamily="34" charset="0"/>
              <a:buChar char="•"/>
            </a:pPr>
            <a:r>
              <a:rPr lang="en-NZ" dirty="0" smtClean="0"/>
              <a:t>As a member of the governing body councillors are required to participate in the decision-making processes that guide and govern the affairs of the council. This includes:</a:t>
            </a:r>
          </a:p>
          <a:p>
            <a:pPr marL="171450" indent="-171450">
              <a:buFont typeface="Arial" panose="020B0604020202020204" pitchFamily="34" charset="0"/>
              <a:buChar char="•"/>
            </a:pPr>
            <a:r>
              <a:rPr lang="en-NZ" dirty="0" smtClean="0"/>
              <a:t>establishing a policy framework;</a:t>
            </a:r>
          </a:p>
          <a:p>
            <a:pPr marL="171450" indent="-171450">
              <a:buFont typeface="Arial" panose="020B0604020202020204" pitchFamily="34" charset="0"/>
              <a:buChar char="•"/>
            </a:pPr>
            <a:r>
              <a:rPr lang="en-NZ" dirty="0" smtClean="0"/>
              <a:t>deciding on financial resources to be raised for delivery for determined programmes;</a:t>
            </a:r>
          </a:p>
          <a:p>
            <a:pPr marL="171450" indent="-171450">
              <a:buFont typeface="Arial" panose="020B0604020202020204" pitchFamily="34" charset="0"/>
              <a:buChar char="•"/>
            </a:pPr>
            <a:r>
              <a:rPr lang="en-NZ" dirty="0" smtClean="0"/>
              <a:t>ensuring the council is fulfilling its regulatory functions in an appropriate manner;</a:t>
            </a:r>
          </a:p>
          <a:p>
            <a:pPr marL="171450" indent="-171450">
              <a:buFont typeface="Arial" panose="020B0604020202020204" pitchFamily="34" charset="0"/>
              <a:buChar char="•"/>
            </a:pPr>
            <a:r>
              <a:rPr lang="en-NZ" dirty="0" smtClean="0"/>
              <a:t>developing a management plan for conduct of the council’s activities; and</a:t>
            </a:r>
          </a:p>
          <a:p>
            <a:pPr marL="171450" indent="-171450">
              <a:buFont typeface="Arial" panose="020B0604020202020204" pitchFamily="34" charset="0"/>
              <a:buChar char="•"/>
            </a:pPr>
            <a:r>
              <a:rPr lang="en-NZ" dirty="0" smtClean="0"/>
              <a:t>Regularly reviewing the council’s performance.</a:t>
            </a:r>
          </a:p>
          <a:p>
            <a:pPr marL="171450" indent="-171450">
              <a:buFont typeface="Arial" panose="020B0604020202020204" pitchFamily="34" charset="0"/>
              <a:buChar char="•"/>
            </a:pPr>
            <a:r>
              <a:rPr lang="en-NZ" dirty="0" smtClean="0"/>
              <a:t>The governing body is responsible for employing the chief executive and then being accountable for the performance of the chief executive and the organisation as a whole.</a:t>
            </a:r>
          </a:p>
          <a:p>
            <a:endParaRPr lang="en-NZ" dirty="0" smtClean="0"/>
          </a:p>
          <a:p>
            <a:r>
              <a:rPr lang="en-NZ" dirty="0" smtClean="0"/>
              <a:t>Bullet Point 2:</a:t>
            </a:r>
          </a:p>
          <a:p>
            <a:pPr marL="171450" indent="-171450">
              <a:buFont typeface="Arial" panose="020B0604020202020204" pitchFamily="34" charset="0"/>
              <a:buChar char="•"/>
            </a:pPr>
            <a:r>
              <a:rPr lang="en-NZ" dirty="0" smtClean="0"/>
              <a:t>As an elected representation of the community and elected member is required to represent the interests of all local citizens, provide leadership and guidance to the community, facilitate communication between the council and the community and promote the overall interests of the council to the Government, other councils and relevant bodies.</a:t>
            </a:r>
          </a:p>
          <a:p>
            <a:pPr marL="171450" indent="-171450">
              <a:buFont typeface="Arial" panose="020B0604020202020204" pitchFamily="34" charset="0"/>
              <a:buChar char="•"/>
            </a:pPr>
            <a:r>
              <a:rPr lang="en-NZ" dirty="0" smtClean="0"/>
              <a:t>You may also be concerned with a number of other important issues, such as the level of investment in community infrastructure, provision of community services, direction of social change and support for particular political values.</a:t>
            </a:r>
          </a:p>
          <a:p>
            <a:pPr marL="171450" indent="-171450">
              <a:buFont typeface="Arial" panose="020B0604020202020204" pitchFamily="34" charset="0"/>
              <a:buChar char="•"/>
            </a:pPr>
            <a:r>
              <a:rPr lang="en-NZ" dirty="0" smtClean="0"/>
              <a:t>Also keep in mind that as an elected member you will be expected to speak on behalf of individuals and organisations in your community and this may include people who didn’t vote for you.</a:t>
            </a:r>
          </a:p>
          <a:p>
            <a:pPr marL="171450" indent="-171450">
              <a:buFont typeface="Arial" panose="020B0604020202020204" pitchFamily="34" charset="0"/>
              <a:buChar char="•"/>
            </a:pPr>
            <a:r>
              <a:rPr lang="en-NZ" dirty="0" smtClean="0"/>
              <a:t>Part of the role of an elected member is to attempt to understand the needs and demands of people on the community and explain to them the reasons for a particular council decision.</a:t>
            </a:r>
          </a:p>
          <a:p>
            <a:pPr marL="171450" indent="-171450">
              <a:buFont typeface="Arial" panose="020B0604020202020204" pitchFamily="34" charset="0"/>
              <a:buChar char="•"/>
            </a:pPr>
            <a:r>
              <a:rPr lang="en-NZ" dirty="0" smtClean="0"/>
              <a:t>In addition - local board members make decisions relating to their local board and advocate to the governing body for their community’s interests.</a:t>
            </a:r>
          </a:p>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6</a:t>
            </a:fld>
            <a:endParaRPr lang="en-NZ"/>
          </a:p>
        </p:txBody>
      </p:sp>
    </p:spTree>
    <p:extLst>
      <p:ext uri="{BB962C8B-B14F-4D97-AF65-F5344CB8AC3E}">
        <p14:creationId xmlns:p14="http://schemas.microsoft.com/office/powerpoint/2010/main" val="72981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responsibilities</a:t>
            </a:r>
            <a:r>
              <a:rPr lang="en-AU" baseline="0" dirty="0" smtClean="0"/>
              <a:t> and roles are set out in the Local Government Act 2002 through the definition of roles and governance principles.</a:t>
            </a:r>
          </a:p>
          <a:p>
            <a:endParaRPr lang="en-AU" baseline="0" dirty="0" smtClean="0"/>
          </a:p>
          <a:p>
            <a:r>
              <a:rPr lang="en-AU" baseline="0" dirty="0" smtClean="0"/>
              <a:t>The relationship between governance and management will vary in each council because of factors like council size and the decision-making structure each councils adopts.  In smaller councils the relationship between governance, management and operations tends to be more direct and less formal than in large councils.  </a:t>
            </a:r>
          </a:p>
          <a:p>
            <a:endParaRPr lang="en-AU" baseline="0" dirty="0" smtClean="0"/>
          </a:p>
          <a:p>
            <a:r>
              <a:rPr lang="en-AU" baseline="0" dirty="0" smtClean="0"/>
              <a:t>One way of describing the relationship, although simplistic,  uses the analogy of sailing a boat.  Governance is responsible for steering while management is responsible for rowing.  In practice the distinction is not as simple as described in the analogy, but it does describe the key differences between the two roles.</a:t>
            </a:r>
            <a:endParaRPr lang="en-AU" baseline="0" dirty="0"/>
          </a:p>
        </p:txBody>
      </p:sp>
      <p:sp>
        <p:nvSpPr>
          <p:cNvPr id="4" name="Slide Number Placeholder 3"/>
          <p:cNvSpPr>
            <a:spLocks noGrp="1"/>
          </p:cNvSpPr>
          <p:nvPr>
            <p:ph type="sldNum" sz="quarter" idx="10"/>
          </p:nvPr>
        </p:nvSpPr>
        <p:spPr/>
        <p:txBody>
          <a:bodyPr/>
          <a:lstStyle/>
          <a:p>
            <a:fld id="{DB9A0A92-35EE-4A1F-988A-5824E1373E07}" type="slidenum">
              <a:rPr lang="en-NZ" smtClean="0"/>
              <a:t>7</a:t>
            </a:fld>
            <a:endParaRPr lang="en-NZ"/>
          </a:p>
        </p:txBody>
      </p:sp>
    </p:spTree>
    <p:extLst>
      <p:ext uri="{BB962C8B-B14F-4D97-AF65-F5344CB8AC3E}">
        <p14:creationId xmlns:p14="http://schemas.microsoft.com/office/powerpoint/2010/main" val="357907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8</a:t>
            </a:fld>
            <a:endParaRPr lang="en-NZ"/>
          </a:p>
        </p:txBody>
      </p:sp>
    </p:spTree>
    <p:extLst>
      <p:ext uri="{BB962C8B-B14F-4D97-AF65-F5344CB8AC3E}">
        <p14:creationId xmlns:p14="http://schemas.microsoft.com/office/powerpoint/2010/main" val="614336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9</a:t>
            </a:fld>
            <a:endParaRPr lang="en-NZ"/>
          </a:p>
        </p:txBody>
      </p:sp>
    </p:spTree>
    <p:extLst>
      <p:ext uri="{BB962C8B-B14F-4D97-AF65-F5344CB8AC3E}">
        <p14:creationId xmlns:p14="http://schemas.microsoft.com/office/powerpoint/2010/main" val="109830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B9A0A92-35EE-4A1F-988A-5824E1373E07}" type="slidenum">
              <a:rPr lang="en-NZ" smtClean="0"/>
              <a:t>10</a:t>
            </a:fld>
            <a:endParaRPr lang="en-NZ"/>
          </a:p>
        </p:txBody>
      </p:sp>
    </p:spTree>
    <p:extLst>
      <p:ext uri="{BB962C8B-B14F-4D97-AF65-F5344CB8AC3E}">
        <p14:creationId xmlns:p14="http://schemas.microsoft.com/office/powerpoint/2010/main" val="2781037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81540"/>
            <a:ext cx="6622504" cy="1170130"/>
          </a:xfrm>
        </p:spPr>
        <p:txBody>
          <a:bodyPr anchor="b">
            <a:normAutofit/>
          </a:bodyPr>
          <a:lstStyle>
            <a:lvl1pPr>
              <a:defRPr sz="4000"/>
            </a:lvl1pPr>
          </a:lstStyle>
          <a:p>
            <a:r>
              <a:rPr lang="en-US" dirty="0" smtClean="0"/>
              <a:t>Title Goes Here</a:t>
            </a:r>
            <a:endParaRPr lang="en-NZ" dirty="0"/>
          </a:p>
        </p:txBody>
      </p:sp>
      <p:sp>
        <p:nvSpPr>
          <p:cNvPr id="3" name="Subtitle 2"/>
          <p:cNvSpPr>
            <a:spLocks noGrp="1"/>
          </p:cNvSpPr>
          <p:nvPr>
            <p:ph type="subTitle" idx="1" hasCustomPrompt="1"/>
          </p:nvPr>
        </p:nvSpPr>
        <p:spPr>
          <a:xfrm>
            <a:off x="683568" y="1851670"/>
            <a:ext cx="5760640" cy="648072"/>
          </a:xfrm>
        </p:spPr>
        <p:txBody>
          <a:bodyPr>
            <a:normAutofit/>
          </a:bodyPr>
          <a:lstStyle>
            <a:lvl1pPr marL="0" indent="0" algn="l">
              <a:buNone/>
              <a:defRPr sz="240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Body Text BOLD TEXT IN ORANGE</a:t>
            </a:r>
            <a:endParaRPr lang="en-NZ" dirty="0"/>
          </a:p>
        </p:txBody>
      </p:sp>
      <p:sp>
        <p:nvSpPr>
          <p:cNvPr id="4" name="TextBox 3"/>
          <p:cNvSpPr txBox="1"/>
          <p:nvPr userDrawn="1"/>
        </p:nvSpPr>
        <p:spPr>
          <a:xfrm>
            <a:off x="5796136" y="4733948"/>
            <a:ext cx="3096344" cy="276999"/>
          </a:xfrm>
          <a:prstGeom prst="rect">
            <a:avLst/>
          </a:prstGeom>
          <a:noFill/>
        </p:spPr>
        <p:txBody>
          <a:bodyPr wrap="square" rtlCol="0" anchor="ctr">
            <a:spAutoFit/>
          </a:bodyPr>
          <a:lstStyle/>
          <a:p>
            <a:pPr algn="r"/>
            <a:r>
              <a:rPr lang="en-NZ" sz="1200" dirty="0" smtClean="0">
                <a:solidFill>
                  <a:schemeClr val="bg1"/>
                </a:solidFill>
              </a:rPr>
              <a:t>whakatane.govt.nz</a:t>
            </a:r>
            <a:endParaRPr lang="en-NZ" sz="1200" dirty="0">
              <a:solidFill>
                <a:schemeClr val="bg1"/>
              </a:solidFill>
            </a:endParaRPr>
          </a:p>
        </p:txBody>
      </p:sp>
    </p:spTree>
    <p:extLst>
      <p:ext uri="{BB962C8B-B14F-4D97-AF65-F5344CB8AC3E}">
        <p14:creationId xmlns:p14="http://schemas.microsoft.com/office/powerpoint/2010/main" val="4025756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681540"/>
            <a:ext cx="6622504" cy="1170130"/>
          </a:xfrm>
        </p:spPr>
        <p:txBody>
          <a:bodyPr anchor="b">
            <a:normAutofit/>
          </a:bodyPr>
          <a:lstStyle>
            <a:lvl1pPr>
              <a:defRPr sz="4000">
                <a:solidFill>
                  <a:schemeClr val="tx1"/>
                </a:solidFill>
              </a:defRPr>
            </a:lvl1pPr>
          </a:lstStyle>
          <a:p>
            <a:r>
              <a:rPr lang="en-US" dirty="0" smtClean="0"/>
              <a:t>Title Goes Here</a:t>
            </a:r>
            <a:endParaRPr lang="en-NZ" dirty="0"/>
          </a:p>
        </p:txBody>
      </p:sp>
      <p:sp>
        <p:nvSpPr>
          <p:cNvPr id="7" name="Subtitle 2"/>
          <p:cNvSpPr>
            <a:spLocks noGrp="1"/>
          </p:cNvSpPr>
          <p:nvPr>
            <p:ph type="subTitle" idx="1" hasCustomPrompt="1"/>
          </p:nvPr>
        </p:nvSpPr>
        <p:spPr>
          <a:xfrm>
            <a:off x="683568" y="1851670"/>
            <a:ext cx="5760640" cy="648072"/>
          </a:xfrm>
        </p:spPr>
        <p:txBody>
          <a:bodyPr>
            <a:normAutofit/>
          </a:bodyPr>
          <a:lstStyle>
            <a:lvl1pPr marL="0" indent="0" algn="l">
              <a:buNone/>
              <a:defRPr sz="240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Body Text BOLD TEXT IN ORANGE</a:t>
            </a:r>
            <a:endParaRPr lang="en-NZ" dirty="0"/>
          </a:p>
        </p:txBody>
      </p:sp>
    </p:spTree>
    <p:extLst>
      <p:ext uri="{BB962C8B-B14F-4D97-AF65-F5344CB8AC3E}">
        <p14:creationId xmlns:p14="http://schemas.microsoft.com/office/powerpoint/2010/main" val="3715229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0"/>
            <a:ext cx="7344816" cy="951570"/>
          </a:xfrm>
          <a:prstGeom prst="rect">
            <a:avLst/>
          </a:prstGeom>
        </p:spPr>
        <p:txBody>
          <a:bodyPr vert="horz" lIns="91440" tIns="45720" rIns="91440" bIns="45720" rtlCol="0" anchor="ctr">
            <a:normAutofit/>
          </a:bodyPr>
          <a:lstStyle/>
          <a:p>
            <a:r>
              <a:rPr lang="en-US" dirty="0" smtClean="0"/>
              <a:t>Click to edit Master title style</a:t>
            </a:r>
            <a:endParaRPr lang="en-NZ"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Tree>
    <p:extLst>
      <p:ext uri="{BB962C8B-B14F-4D97-AF65-F5344CB8AC3E}">
        <p14:creationId xmlns:p14="http://schemas.microsoft.com/office/powerpoint/2010/main" val="2495561774"/>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0" kern="1200" cap="none" spc="0">
          <a:ln w="0"/>
          <a:solidFill>
            <a:schemeClr val="tx1"/>
          </a:solidFill>
          <a:effectLst/>
          <a:latin typeface="+mn-lt"/>
          <a:ea typeface="+mn-ea"/>
          <a:cs typeface="+mn-cs"/>
        </a:defRPr>
      </a:lvl1pPr>
      <a:lvl2pPr marL="742950" indent="-285750" algn="l" defTabSz="914400" rtl="0" eaLnBrk="1" latinLnBrk="0" hangingPunct="1">
        <a:spcBef>
          <a:spcPct val="20000"/>
        </a:spcBef>
        <a:buFont typeface="Arial" pitchFamily="34" charset="0"/>
        <a:buChar char="–"/>
        <a:defRPr sz="2800" b="0" kern="1200" cap="none" spc="0">
          <a:ln w="0"/>
          <a:solidFill>
            <a:schemeClr val="tx1"/>
          </a:solidFill>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400" b="0" kern="1200" cap="none" spc="0">
          <a:ln w="0"/>
          <a:solidFill>
            <a:schemeClr val="tx1"/>
          </a:solidFill>
          <a:effectLst/>
          <a:latin typeface="+mn-lt"/>
          <a:ea typeface="+mn-ea"/>
          <a:cs typeface="+mn-cs"/>
        </a:defRPr>
      </a:lvl3pPr>
      <a:lvl4pPr marL="1600200" indent="-228600" algn="l" defTabSz="914400" rtl="0" eaLnBrk="1" latinLnBrk="0" hangingPunct="1">
        <a:spcBef>
          <a:spcPct val="20000"/>
        </a:spcBef>
        <a:buFont typeface="Arial" pitchFamily="34" charset="0"/>
        <a:buChar char="–"/>
        <a:defRPr sz="2000" b="0" kern="1200" cap="none" spc="0">
          <a:ln w="0"/>
          <a:solidFill>
            <a:schemeClr val="tx1"/>
          </a:solidFill>
          <a:effectLst/>
          <a:latin typeface="+mn-lt"/>
          <a:ea typeface="+mn-ea"/>
          <a:cs typeface="+mn-cs"/>
        </a:defRPr>
      </a:lvl4pPr>
      <a:lvl5pPr marL="2057400" indent="-228600" algn="l" defTabSz="914400" rtl="0" eaLnBrk="1" latinLnBrk="0" hangingPunct="1">
        <a:spcBef>
          <a:spcPct val="20000"/>
        </a:spcBef>
        <a:buFont typeface="Arial" pitchFamily="34" charset="0"/>
        <a:buChar char="»"/>
        <a:defRPr sz="2000" b="0" kern="1200" cap="none" spc="0">
          <a:ln w="0"/>
          <a:solidFill>
            <a:schemeClr val="tx1"/>
          </a:solidFill>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gdc.govt.nz/"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egislation.govt.nz/"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whakatane.govt.nz/"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dale.ofsoske@electionservices.co.nz"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mailto:eileen.cronin@gdc.govt.nz"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NZ" dirty="0" smtClean="0"/>
              <a:t>ELECTIONS 2019    </a:t>
            </a:r>
            <a:endParaRPr lang="en-NZ" dirty="0"/>
          </a:p>
        </p:txBody>
      </p:sp>
      <p:sp>
        <p:nvSpPr>
          <p:cNvPr id="11" name="Subtitle 10"/>
          <p:cNvSpPr>
            <a:spLocks noGrp="1"/>
          </p:cNvSpPr>
          <p:nvPr>
            <p:ph type="subTitle" idx="1"/>
          </p:nvPr>
        </p:nvSpPr>
        <p:spPr/>
        <p:txBody>
          <a:bodyPr/>
          <a:lstStyle/>
          <a:p>
            <a:r>
              <a:rPr lang="en-NZ" dirty="0" smtClean="0"/>
              <a:t>Candidate Information Evening </a:t>
            </a:r>
            <a:endParaRPr lang="en-NZ"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2715766"/>
            <a:ext cx="1512168" cy="1239979"/>
          </a:xfrm>
          <a:prstGeom prst="rect">
            <a:avLst/>
          </a:prstGeom>
        </p:spPr>
      </p:pic>
    </p:spTree>
    <p:extLst>
      <p:ext uri="{BB962C8B-B14F-4D97-AF65-F5344CB8AC3E}">
        <p14:creationId xmlns:p14="http://schemas.microsoft.com/office/powerpoint/2010/main" val="76451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Election Processes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algn="ctr"/>
            <a:endParaRPr lang="en-NZ" sz="2000" dirty="0" smtClean="0"/>
          </a:p>
          <a:p>
            <a:pPr algn="ctr"/>
            <a:r>
              <a:rPr lang="en-NZ" sz="7200" dirty="0" smtClean="0"/>
              <a:t>Dale Ofsoske – Electoral Officer </a:t>
            </a:r>
          </a:p>
          <a:p>
            <a:endParaRPr lang="en-NZ"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25079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General Electoral Information</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25000" lnSpcReduction="20000"/>
          </a:bodyPr>
          <a:lstStyle/>
          <a:p>
            <a:pPr marL="1143000" indent="-1143000">
              <a:buFont typeface="Wingdings" panose="05000000000000000000" pitchFamily="2" charset="2"/>
              <a:buChar char="ü"/>
            </a:pPr>
            <a:r>
              <a:rPr lang="en-NZ" sz="11200" dirty="0">
                <a:ea typeface="Tahoma" panose="020B0604030504040204" pitchFamily="34" charset="0"/>
                <a:cs typeface="Tahoma" panose="020B0604030504040204" pitchFamily="34" charset="0"/>
              </a:rPr>
              <a:t>Whakatāne District: </a:t>
            </a:r>
            <a:r>
              <a:rPr lang="en-NZ" sz="11200" dirty="0" smtClean="0">
                <a:ea typeface="Tahoma" panose="020B0604030504040204" pitchFamily="34" charset="0"/>
                <a:cs typeface="Tahoma" panose="020B0604030504040204" pitchFamily="34" charset="0"/>
              </a:rPr>
              <a:t>population </a:t>
            </a:r>
            <a:r>
              <a:rPr lang="en-NZ" sz="11200" dirty="0">
                <a:ea typeface="Tahoma" panose="020B0604030504040204" pitchFamily="34" charset="0"/>
                <a:cs typeface="Tahoma" panose="020B0604030504040204" pitchFamily="34" charset="0"/>
              </a:rPr>
              <a:t>35,700, electors 24,500 </a:t>
            </a:r>
          </a:p>
          <a:p>
            <a:pPr marL="1143000" indent="-1143000">
              <a:buFont typeface="Wingdings" panose="05000000000000000000" pitchFamily="2" charset="2"/>
              <a:buChar char="ü"/>
            </a:pPr>
            <a:r>
              <a:rPr lang="en-NZ" sz="11200" dirty="0">
                <a:ea typeface="Tahoma" panose="020B0604030504040204" pitchFamily="34" charset="0"/>
                <a:cs typeface="Tahoma" panose="020B0604030504040204" pitchFamily="34" charset="0"/>
              </a:rPr>
              <a:t>Election day, Saturday 12 October </a:t>
            </a:r>
          </a:p>
          <a:p>
            <a:pPr marL="1143000" indent="-1143000">
              <a:buFont typeface="Wingdings" panose="05000000000000000000" pitchFamily="2" charset="2"/>
              <a:buChar char="ü"/>
            </a:pPr>
            <a:r>
              <a:rPr lang="en-NZ" sz="11200" dirty="0">
                <a:ea typeface="Tahoma" panose="020B0604030504040204" pitchFamily="34" charset="0"/>
                <a:cs typeface="Tahoma" panose="020B0604030504040204" pitchFamily="34" charset="0"/>
              </a:rPr>
              <a:t>Elections held </a:t>
            </a:r>
            <a:r>
              <a:rPr lang="en-NZ" sz="11200" dirty="0" smtClean="0">
                <a:ea typeface="Tahoma" panose="020B0604030504040204" pitchFamily="34" charset="0"/>
                <a:cs typeface="Tahoma" panose="020B0604030504040204" pitchFamily="34" charset="0"/>
              </a:rPr>
              <a:t>for:</a:t>
            </a:r>
          </a:p>
          <a:p>
            <a:pPr marL="1143000" indent="-1143000">
              <a:buFont typeface="Arial" panose="020B0604020202020204" pitchFamily="34" charset="0"/>
              <a:buChar char="•"/>
            </a:pPr>
            <a:r>
              <a:rPr lang="en-NZ" sz="7200" dirty="0" err="1" smtClean="0">
                <a:ea typeface="Tahoma" panose="020B0604030504040204" pitchFamily="34" charset="0"/>
                <a:cs typeface="Tahoma" panose="020B0604030504040204" pitchFamily="34" charset="0"/>
              </a:rPr>
              <a:t>Whakatāne</a:t>
            </a:r>
            <a:r>
              <a:rPr lang="en-NZ" sz="7200" dirty="0" smtClean="0">
                <a:ea typeface="Tahoma" panose="020B0604030504040204" pitchFamily="34" charset="0"/>
                <a:cs typeface="Tahoma" panose="020B0604030504040204" pitchFamily="34" charset="0"/>
              </a:rPr>
              <a:t> </a:t>
            </a:r>
            <a:r>
              <a:rPr lang="en-NZ" sz="7200" dirty="0">
                <a:ea typeface="Tahoma" panose="020B0604030504040204" pitchFamily="34" charset="0"/>
                <a:cs typeface="Tahoma" panose="020B0604030504040204" pitchFamily="34" charset="0"/>
              </a:rPr>
              <a:t>District </a:t>
            </a:r>
            <a:r>
              <a:rPr lang="en-NZ" sz="7200" dirty="0" smtClean="0">
                <a:ea typeface="Tahoma" panose="020B0604030504040204" pitchFamily="34" charset="0"/>
                <a:cs typeface="Tahoma" panose="020B0604030504040204" pitchFamily="34" charset="0"/>
              </a:rPr>
              <a:t>Council</a:t>
            </a:r>
          </a:p>
          <a:p>
            <a:pPr marL="1143000" indent="-1143000">
              <a:buFont typeface="Arial" panose="020B0604020202020204" pitchFamily="34" charset="0"/>
              <a:buChar char="•"/>
            </a:pPr>
            <a:r>
              <a:rPr lang="en-NZ" sz="7200" dirty="0" smtClean="0">
                <a:ea typeface="Tahoma" panose="020B0604030504040204" pitchFamily="34" charset="0"/>
                <a:cs typeface="Tahoma" panose="020B0604030504040204" pitchFamily="34" charset="0"/>
              </a:rPr>
              <a:t>Bay </a:t>
            </a:r>
            <a:r>
              <a:rPr lang="en-NZ" sz="7200" dirty="0">
                <a:ea typeface="Tahoma" panose="020B0604030504040204" pitchFamily="34" charset="0"/>
                <a:cs typeface="Tahoma" panose="020B0604030504040204" pitchFamily="34" charset="0"/>
              </a:rPr>
              <a:t>of Plenty Regional </a:t>
            </a:r>
            <a:r>
              <a:rPr lang="en-NZ" sz="7200" dirty="0" smtClean="0">
                <a:ea typeface="Tahoma" panose="020B0604030504040204" pitchFamily="34" charset="0"/>
                <a:cs typeface="Tahoma" panose="020B0604030504040204" pitchFamily="34" charset="0"/>
              </a:rPr>
              <a:t>Council</a:t>
            </a:r>
          </a:p>
          <a:p>
            <a:pPr marL="1143000" indent="-1143000">
              <a:buFont typeface="Arial" panose="020B0604020202020204" pitchFamily="34" charset="0"/>
              <a:buChar char="•"/>
            </a:pPr>
            <a:r>
              <a:rPr lang="en-NZ" sz="7200" dirty="0" smtClean="0">
                <a:ea typeface="Tahoma" panose="020B0604030504040204" pitchFamily="34" charset="0"/>
                <a:cs typeface="Tahoma" panose="020B0604030504040204" pitchFamily="34" charset="0"/>
              </a:rPr>
              <a:t>Bay </a:t>
            </a:r>
            <a:r>
              <a:rPr lang="en-NZ" sz="7200" dirty="0">
                <a:ea typeface="Tahoma" panose="020B0604030504040204" pitchFamily="34" charset="0"/>
                <a:cs typeface="Tahoma" panose="020B0604030504040204" pitchFamily="34" charset="0"/>
              </a:rPr>
              <a:t>of Plenty District Health Board</a:t>
            </a:r>
          </a:p>
          <a:p>
            <a:pPr marL="1143000" indent="-1143000">
              <a:buFont typeface="Wingdings" panose="05000000000000000000" pitchFamily="2" charset="2"/>
              <a:buChar char="ü"/>
            </a:pPr>
            <a:r>
              <a:rPr lang="en-NZ" sz="11200" dirty="0">
                <a:ea typeface="Tahoma" panose="020B0604030504040204" pitchFamily="34" charset="0"/>
                <a:cs typeface="Tahoma" panose="020B0604030504040204" pitchFamily="34" charset="0"/>
              </a:rPr>
              <a:t>Held by postal vote </a:t>
            </a:r>
          </a:p>
          <a:p>
            <a:pPr marL="1143000" indent="-1143000">
              <a:buFont typeface="Wingdings" panose="05000000000000000000" pitchFamily="2" charset="2"/>
              <a:buChar char="ü"/>
            </a:pPr>
            <a:r>
              <a:rPr lang="en-NZ" sz="11200" dirty="0">
                <a:ea typeface="Tahoma" panose="020B0604030504040204" pitchFamily="34" charset="0"/>
                <a:cs typeface="Tahoma" panose="020B0604030504040204" pitchFamily="34" charset="0"/>
              </a:rPr>
              <a:t>Random order candidate names</a:t>
            </a:r>
            <a:r>
              <a:rPr lang="en-NZ" sz="9600" dirty="0">
                <a:ea typeface="Tahoma" panose="020B0604030504040204" pitchFamily="34" charset="0"/>
                <a:cs typeface="Tahoma" panose="020B060403050404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950187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Key Election Dates</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en-NZ" dirty="0">
                <a:ea typeface="Tahoma" panose="020B0604030504040204" pitchFamily="34" charset="0"/>
                <a:cs typeface="Tahoma" panose="020B0604030504040204" pitchFamily="34" charset="0"/>
              </a:rPr>
              <a:t>19 July			nominations open</a:t>
            </a:r>
          </a:p>
          <a:p>
            <a:pPr marL="342900" indent="-342900">
              <a:buFont typeface="Wingdings" panose="05000000000000000000" pitchFamily="2" charset="2"/>
              <a:buChar char="ü"/>
            </a:pPr>
            <a:r>
              <a:rPr lang="en-NZ" dirty="0">
                <a:ea typeface="Tahoma" panose="020B0604030504040204" pitchFamily="34" charset="0"/>
                <a:cs typeface="Tahoma" panose="020B0604030504040204" pitchFamily="34" charset="0"/>
              </a:rPr>
              <a:t>16 August			nominations close</a:t>
            </a:r>
          </a:p>
          <a:p>
            <a:pPr marL="342900" indent="-342900">
              <a:buFont typeface="Wingdings" panose="05000000000000000000" pitchFamily="2" charset="2"/>
              <a:buChar char="ü"/>
            </a:pPr>
            <a:r>
              <a:rPr lang="en-NZ" dirty="0">
                <a:ea typeface="Tahoma" panose="020B0604030504040204" pitchFamily="34" charset="0"/>
                <a:cs typeface="Tahoma" panose="020B0604030504040204" pitchFamily="34" charset="0"/>
              </a:rPr>
              <a:t>20 September		delivery voting packs, voting opens</a:t>
            </a:r>
          </a:p>
          <a:p>
            <a:pPr marL="342900" indent="-342900">
              <a:buFont typeface="Wingdings" panose="05000000000000000000" pitchFamily="2" charset="2"/>
              <a:buChar char="ü"/>
            </a:pPr>
            <a:r>
              <a:rPr lang="en-NZ" dirty="0">
                <a:ea typeface="Tahoma" panose="020B0604030504040204" pitchFamily="34" charset="0"/>
                <a:cs typeface="Tahoma" panose="020B0604030504040204" pitchFamily="34" charset="0"/>
              </a:rPr>
              <a:t>12 October		</a:t>
            </a:r>
            <a:r>
              <a:rPr lang="en-NZ" dirty="0" smtClean="0">
                <a:ea typeface="Tahoma" panose="020B0604030504040204" pitchFamily="34" charset="0"/>
                <a:cs typeface="Tahoma" panose="020B0604030504040204" pitchFamily="34" charset="0"/>
              </a:rPr>
              <a:t>	close </a:t>
            </a:r>
            <a:r>
              <a:rPr lang="en-NZ" dirty="0">
                <a:ea typeface="Tahoma" panose="020B0604030504040204" pitchFamily="34" charset="0"/>
                <a:cs typeface="Tahoma" panose="020B0604030504040204" pitchFamily="34" charset="0"/>
              </a:rPr>
              <a:t>of voting</a:t>
            </a:r>
          </a:p>
          <a:p>
            <a:pPr marL="342900" indent="-342900">
              <a:buFont typeface="Wingdings" panose="05000000000000000000" pitchFamily="2" charset="2"/>
              <a:buChar char="ü"/>
            </a:pPr>
            <a:r>
              <a:rPr lang="en-NZ" dirty="0">
                <a:ea typeface="Tahoma" panose="020B0604030504040204" pitchFamily="34" charset="0"/>
                <a:cs typeface="Tahoma" panose="020B0604030504040204" pitchFamily="34" charset="0"/>
              </a:rPr>
              <a:t>17 October		</a:t>
            </a:r>
            <a:r>
              <a:rPr lang="en-NZ" dirty="0" smtClean="0">
                <a:ea typeface="Tahoma" panose="020B0604030504040204" pitchFamily="34" charset="0"/>
                <a:cs typeface="Tahoma" panose="020B0604030504040204" pitchFamily="34" charset="0"/>
              </a:rPr>
              <a:t>	declaration </a:t>
            </a:r>
            <a:r>
              <a:rPr lang="en-NZ" dirty="0">
                <a:ea typeface="Tahoma" panose="020B0604030504040204" pitchFamily="34" charset="0"/>
                <a:cs typeface="Tahoma" panose="020B0604030504040204" pitchFamily="34" charset="0"/>
              </a:rPr>
              <a:t>of results</a:t>
            </a:r>
          </a:p>
          <a:p>
            <a:pPr marL="342900" indent="-342900">
              <a:buFont typeface="Wingdings" panose="05000000000000000000" pitchFamily="2" charset="2"/>
              <a:buChar char="ü"/>
            </a:pPr>
            <a:r>
              <a:rPr lang="en-NZ" dirty="0">
                <a:ea typeface="Tahoma" panose="020B0604030504040204" pitchFamily="34" charset="0"/>
                <a:cs typeface="Tahoma" panose="020B0604030504040204" pitchFamily="34" charset="0"/>
              </a:rPr>
              <a:t>22 October		</a:t>
            </a:r>
            <a:r>
              <a:rPr lang="en-NZ" dirty="0" smtClean="0">
                <a:ea typeface="Tahoma" panose="020B0604030504040204" pitchFamily="34" charset="0"/>
                <a:cs typeface="Tahoma" panose="020B0604030504040204" pitchFamily="34" charset="0"/>
              </a:rPr>
              <a:t>	elected </a:t>
            </a:r>
            <a:r>
              <a:rPr lang="en-NZ" dirty="0">
                <a:ea typeface="Tahoma" panose="020B0604030504040204" pitchFamily="34" charset="0"/>
                <a:cs typeface="Tahoma" panose="020B0604030504040204" pitchFamily="34" charset="0"/>
              </a:rPr>
              <a:t>members come into office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804242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Elections Required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92500" lnSpcReduction="20000"/>
          </a:bodyPr>
          <a:lstStyle/>
          <a:p>
            <a:r>
              <a:rPr lang="en-NZ" sz="6400" dirty="0">
                <a:ea typeface="Tahoma" panose="020B0604030504040204" pitchFamily="34" charset="0"/>
                <a:cs typeface="Tahoma" panose="020B0604030504040204" pitchFamily="34" charset="0"/>
              </a:rPr>
              <a:t>Whakatāne District Council</a:t>
            </a:r>
          </a:p>
          <a:p>
            <a:pPr marL="685800" indent="-685800">
              <a:buFont typeface="Wingdings" panose="05000000000000000000" pitchFamily="2" charset="2"/>
              <a:buChar char="ü"/>
            </a:pPr>
            <a:r>
              <a:rPr lang="en-NZ" sz="3200" dirty="0" smtClean="0">
                <a:ea typeface="Tahoma" panose="020B0604030504040204" pitchFamily="34" charset="0"/>
                <a:cs typeface="Tahoma" panose="020B0604030504040204" pitchFamily="34" charset="0"/>
              </a:rPr>
              <a:t>Mayor </a:t>
            </a:r>
            <a:r>
              <a:rPr lang="en-NZ" sz="3200" dirty="0">
                <a:ea typeface="Tahoma" panose="020B0604030504040204" pitchFamily="34" charset="0"/>
                <a:cs typeface="Tahoma" panose="020B0604030504040204" pitchFamily="34" charset="0"/>
              </a:rPr>
              <a:t>elected ‘at large’</a:t>
            </a:r>
          </a:p>
          <a:p>
            <a:pPr marL="685800" indent="-685800">
              <a:buFont typeface="Wingdings" panose="05000000000000000000" pitchFamily="2" charset="2"/>
              <a:buChar char="ü"/>
            </a:pPr>
            <a:r>
              <a:rPr lang="en-NZ" sz="3200" dirty="0">
                <a:ea typeface="Tahoma" panose="020B0604030504040204" pitchFamily="34" charset="0"/>
                <a:cs typeface="Tahoma" panose="020B0604030504040204" pitchFamily="34" charset="0"/>
              </a:rPr>
              <a:t>10 </a:t>
            </a:r>
            <a:r>
              <a:rPr lang="en-NZ" sz="3200" dirty="0" smtClean="0">
                <a:ea typeface="Tahoma" panose="020B0604030504040204" pitchFamily="34" charset="0"/>
                <a:cs typeface="Tahoma" panose="020B0604030504040204" pitchFamily="34" charset="0"/>
              </a:rPr>
              <a:t>Councillors </a:t>
            </a:r>
            <a:r>
              <a:rPr lang="en-NZ" sz="3200" dirty="0">
                <a:ea typeface="Tahoma" panose="020B0604030504040204" pitchFamily="34" charset="0"/>
                <a:cs typeface="Tahoma" panose="020B0604030504040204" pitchFamily="34" charset="0"/>
              </a:rPr>
              <a:t>elected from </a:t>
            </a:r>
            <a:r>
              <a:rPr lang="en-NZ" sz="3200" dirty="0" smtClean="0">
                <a:ea typeface="Tahoma" panose="020B0604030504040204" pitchFamily="34" charset="0"/>
                <a:cs typeface="Tahoma" panose="020B0604030504040204" pitchFamily="34" charset="0"/>
              </a:rPr>
              <a:t>four </a:t>
            </a:r>
            <a:r>
              <a:rPr lang="en-NZ" sz="3200" dirty="0">
                <a:ea typeface="Tahoma" panose="020B0604030504040204" pitchFamily="34" charset="0"/>
                <a:cs typeface="Tahoma" panose="020B0604030504040204" pitchFamily="34" charset="0"/>
              </a:rPr>
              <a:t>wards</a:t>
            </a:r>
          </a:p>
          <a:p>
            <a:pPr marL="685800" indent="-685800">
              <a:buFont typeface="Wingdings" panose="05000000000000000000" pitchFamily="2" charset="2"/>
              <a:buChar char="v"/>
            </a:pPr>
            <a:r>
              <a:rPr lang="en-NZ" dirty="0">
                <a:ea typeface="Tahoma" panose="020B0604030504040204" pitchFamily="34" charset="0"/>
                <a:cs typeface="Tahoma" panose="020B0604030504040204" pitchFamily="34" charset="0"/>
              </a:rPr>
              <a:t>  Rangitāiki (3)</a:t>
            </a:r>
          </a:p>
          <a:p>
            <a:pPr marL="685800" indent="-685800">
              <a:buFont typeface="Wingdings" panose="05000000000000000000" pitchFamily="2" charset="2"/>
              <a:buChar char="v"/>
            </a:pPr>
            <a:r>
              <a:rPr lang="en-NZ" dirty="0">
                <a:ea typeface="Tahoma" panose="020B0604030504040204" pitchFamily="34" charset="0"/>
                <a:cs typeface="Tahoma" panose="020B0604030504040204" pitchFamily="34" charset="0"/>
              </a:rPr>
              <a:t>  Whakatāne-Ōhope (5)</a:t>
            </a:r>
          </a:p>
          <a:p>
            <a:pPr marL="685800" indent="-685800">
              <a:buFont typeface="Wingdings" panose="05000000000000000000" pitchFamily="2" charset="2"/>
              <a:buChar char="v"/>
            </a:pPr>
            <a:r>
              <a:rPr lang="en-NZ" dirty="0">
                <a:ea typeface="Tahoma" panose="020B0604030504040204" pitchFamily="34" charset="0"/>
                <a:cs typeface="Tahoma" panose="020B0604030504040204" pitchFamily="34" charset="0"/>
              </a:rPr>
              <a:t>  Tāneatua-Waimana (1)</a:t>
            </a:r>
          </a:p>
          <a:p>
            <a:pPr marL="685800" indent="-685800">
              <a:buFont typeface="Wingdings" panose="05000000000000000000" pitchFamily="2" charset="2"/>
              <a:buChar char="v"/>
            </a:pPr>
            <a:r>
              <a:rPr lang="en-NZ" dirty="0">
                <a:ea typeface="Tahoma" panose="020B0604030504040204" pitchFamily="34" charset="0"/>
                <a:cs typeface="Tahoma" panose="020B0604030504040204" pitchFamily="34" charset="0"/>
              </a:rPr>
              <a:t>  Galatea-Murupara (1)</a:t>
            </a:r>
          </a:p>
          <a:p>
            <a:r>
              <a:rPr lang="en-NZ" sz="1400" dirty="0">
                <a:ea typeface="Tahoma" panose="020B0604030504040204" pitchFamily="34" charset="0"/>
                <a:cs typeface="Tahoma" panose="020B0604030504040204" pitchFamily="34"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691139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Elections Required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85000" lnSpcReduction="20000"/>
          </a:bodyPr>
          <a:lstStyle/>
          <a:p>
            <a:pPr marL="857250" indent="-857250">
              <a:buFont typeface="Wingdings" panose="05000000000000000000" pitchFamily="2" charset="2"/>
              <a:buChar char="ü"/>
            </a:pPr>
            <a:r>
              <a:rPr lang="en-NZ" sz="3600" dirty="0">
                <a:ea typeface="Tahoma" panose="020B0604030504040204" pitchFamily="34" charset="0"/>
                <a:cs typeface="Tahoma" panose="020B0604030504040204" pitchFamily="34" charset="0"/>
              </a:rPr>
              <a:t>26 </a:t>
            </a:r>
            <a:r>
              <a:rPr lang="en-NZ" sz="3600" dirty="0" smtClean="0">
                <a:ea typeface="Tahoma" panose="020B0604030504040204" pitchFamily="34" charset="0"/>
                <a:cs typeface="Tahoma" panose="020B0604030504040204" pitchFamily="34" charset="0"/>
              </a:rPr>
              <a:t>Community Board Members </a:t>
            </a:r>
            <a:r>
              <a:rPr lang="en-NZ" sz="3600" dirty="0">
                <a:ea typeface="Tahoma" panose="020B0604030504040204" pitchFamily="34" charset="0"/>
                <a:cs typeface="Tahoma" panose="020B0604030504040204" pitchFamily="34" charset="0"/>
              </a:rPr>
              <a:t>elected from </a:t>
            </a:r>
            <a:r>
              <a:rPr lang="en-NZ" sz="3600" dirty="0" smtClean="0">
                <a:ea typeface="Tahoma" panose="020B0604030504040204" pitchFamily="34" charset="0"/>
                <a:cs typeface="Tahoma" panose="020B0604030504040204" pitchFamily="34" charset="0"/>
              </a:rPr>
              <a:t>four </a:t>
            </a:r>
            <a:r>
              <a:rPr lang="en-NZ" sz="3600" dirty="0">
                <a:ea typeface="Tahoma" panose="020B0604030504040204" pitchFamily="34" charset="0"/>
                <a:cs typeface="Tahoma" panose="020B0604030504040204" pitchFamily="34" charset="0"/>
              </a:rPr>
              <a:t>communities</a:t>
            </a:r>
          </a:p>
          <a:p>
            <a:pPr marL="857250" indent="-857250">
              <a:buFont typeface="Wingdings" panose="05000000000000000000" pitchFamily="2" charset="2"/>
              <a:buChar char="ü"/>
            </a:pPr>
            <a:r>
              <a:rPr lang="en-NZ" sz="2800" dirty="0">
                <a:ea typeface="Tahoma" panose="020B0604030504040204" pitchFamily="34" charset="0"/>
                <a:cs typeface="Tahoma" panose="020B0604030504040204" pitchFamily="34" charset="0"/>
              </a:rPr>
              <a:t>  Rangitāiki (6)</a:t>
            </a:r>
          </a:p>
          <a:p>
            <a:pPr marL="857250" indent="-857250">
              <a:buFont typeface="Wingdings" panose="05000000000000000000" pitchFamily="2" charset="2"/>
              <a:buChar char="ü"/>
            </a:pPr>
            <a:r>
              <a:rPr lang="en-NZ" sz="2800" dirty="0">
                <a:ea typeface="Tahoma" panose="020B0604030504040204" pitchFamily="34" charset="0"/>
                <a:cs typeface="Tahoma" panose="020B0604030504040204" pitchFamily="34" charset="0"/>
              </a:rPr>
              <a:t>  Whakatāne-Ōhope (8)</a:t>
            </a:r>
          </a:p>
          <a:p>
            <a:pPr marL="857250" indent="-857250">
              <a:buFont typeface="Wingdings" panose="05000000000000000000" pitchFamily="2" charset="2"/>
              <a:buChar char="ü"/>
            </a:pPr>
            <a:r>
              <a:rPr lang="en-NZ" sz="2800" dirty="0">
                <a:ea typeface="Tahoma" panose="020B0604030504040204" pitchFamily="34" charset="0"/>
                <a:cs typeface="Tahoma" panose="020B0604030504040204" pitchFamily="34" charset="0"/>
              </a:rPr>
              <a:t>  Tāneatua (6)</a:t>
            </a:r>
          </a:p>
          <a:p>
            <a:pPr marL="857250" indent="-857250">
              <a:buFont typeface="Wingdings" panose="05000000000000000000" pitchFamily="2" charset="2"/>
              <a:buChar char="ü"/>
            </a:pPr>
            <a:r>
              <a:rPr lang="en-NZ" sz="2800" dirty="0">
                <a:ea typeface="Tahoma" panose="020B0604030504040204" pitchFamily="34" charset="0"/>
                <a:cs typeface="Tahoma" panose="020B0604030504040204" pitchFamily="34" charset="0"/>
              </a:rPr>
              <a:t>  Murupara (6)</a:t>
            </a:r>
          </a:p>
          <a:p>
            <a:r>
              <a:rPr lang="en-NZ" sz="2800" dirty="0">
                <a:ea typeface="Tahoma" panose="020B0604030504040204" pitchFamily="34" charset="0"/>
                <a:cs typeface="Tahoma" panose="020B0604030504040204" pitchFamily="34" charset="0"/>
              </a:rPr>
              <a:t>		</a:t>
            </a:r>
            <a:r>
              <a:rPr lang="en-NZ" dirty="0">
                <a:ea typeface="Tahoma" panose="020B0604030504040204" pitchFamily="34" charset="0"/>
                <a:cs typeface="Tahoma" panose="020B0604030504040204" pitchFamily="34" charset="0"/>
              </a:rPr>
              <a:t>Galatea-</a:t>
            </a:r>
            <a:r>
              <a:rPr lang="en-NZ" dirty="0" err="1">
                <a:ea typeface="Tahoma" panose="020B0604030504040204" pitchFamily="34" charset="0"/>
                <a:cs typeface="Tahoma" panose="020B0604030504040204" pitchFamily="34" charset="0"/>
              </a:rPr>
              <a:t>Waiohau</a:t>
            </a:r>
            <a:r>
              <a:rPr lang="en-NZ" dirty="0">
                <a:ea typeface="Tahoma" panose="020B0604030504040204" pitchFamily="34" charset="0"/>
                <a:cs typeface="Tahoma" panose="020B0604030504040204" pitchFamily="34" charset="0"/>
              </a:rPr>
              <a:t> Subdivision (2)</a:t>
            </a:r>
          </a:p>
          <a:p>
            <a:r>
              <a:rPr lang="en-NZ" dirty="0">
                <a:ea typeface="Tahoma" panose="020B0604030504040204" pitchFamily="34" charset="0"/>
                <a:cs typeface="Tahoma" panose="020B0604030504040204" pitchFamily="34" charset="0"/>
              </a:rPr>
              <a:t>		Murupara Subdivision (3)</a:t>
            </a:r>
          </a:p>
          <a:p>
            <a:r>
              <a:rPr lang="en-NZ" dirty="0">
                <a:ea typeface="Tahoma" panose="020B0604030504040204" pitchFamily="34" charset="0"/>
                <a:cs typeface="Tahoma" panose="020B0604030504040204" pitchFamily="34" charset="0"/>
              </a:rPr>
              <a:t>		Te </a:t>
            </a:r>
            <a:r>
              <a:rPr lang="en-NZ" dirty="0" err="1">
                <a:ea typeface="Tahoma" panose="020B0604030504040204" pitchFamily="34" charset="0"/>
                <a:cs typeface="Tahoma" panose="020B0604030504040204" pitchFamily="34" charset="0"/>
              </a:rPr>
              <a:t>Urewera</a:t>
            </a:r>
            <a:r>
              <a:rPr lang="en-NZ" dirty="0">
                <a:ea typeface="Tahoma" panose="020B0604030504040204" pitchFamily="34" charset="0"/>
                <a:cs typeface="Tahoma" panose="020B0604030504040204" pitchFamily="34" charset="0"/>
              </a:rPr>
              <a:t> Subdivision (1)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908677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Elections Required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457200" indent="-457200">
              <a:buFont typeface="Wingdings" panose="05000000000000000000" pitchFamily="2" charset="2"/>
              <a:buChar char="ü"/>
            </a:pPr>
            <a:r>
              <a:rPr lang="en-NZ" sz="3100" dirty="0">
                <a:ea typeface="Tahoma" panose="020B0604030504040204" pitchFamily="34" charset="0"/>
                <a:cs typeface="Tahoma" panose="020B0604030504040204" pitchFamily="34" charset="0"/>
              </a:rPr>
              <a:t>Bay of Plenty Regional Council </a:t>
            </a:r>
          </a:p>
          <a:p>
            <a:pPr marL="342900" indent="-342900">
              <a:buFont typeface="Wingdings" panose="05000000000000000000" pitchFamily="2" charset="2"/>
              <a:buChar char="v"/>
            </a:pPr>
            <a:r>
              <a:rPr lang="en-NZ" dirty="0">
                <a:ea typeface="Tahoma" panose="020B0604030504040204" pitchFamily="34" charset="0"/>
                <a:cs typeface="Tahoma" panose="020B0604030504040204" pitchFamily="34" charset="0"/>
              </a:rPr>
              <a:t>Eastern Bay of Plenty General Constituency (2) or</a:t>
            </a:r>
          </a:p>
          <a:p>
            <a:pPr marL="342900" indent="-342900">
              <a:buFont typeface="Wingdings" panose="05000000000000000000" pitchFamily="2" charset="2"/>
              <a:buChar char="v"/>
            </a:pPr>
            <a:r>
              <a:rPr lang="en-NZ" dirty="0" err="1" smtClean="0">
                <a:ea typeface="Tahoma" panose="020B0604030504040204" pitchFamily="34" charset="0"/>
                <a:cs typeface="Tahoma" panose="020B0604030504040204" pitchFamily="34" charset="0"/>
              </a:rPr>
              <a:t>Kōhī</a:t>
            </a:r>
            <a:r>
              <a:rPr lang="en-NZ" dirty="0" smtClean="0">
                <a:ea typeface="Tahoma" panose="020B0604030504040204" pitchFamily="34" charset="0"/>
                <a:cs typeface="Tahoma" panose="020B0604030504040204" pitchFamily="34" charset="0"/>
              </a:rPr>
              <a:t> Māori </a:t>
            </a:r>
            <a:r>
              <a:rPr lang="en-NZ" dirty="0">
                <a:ea typeface="Tahoma" panose="020B0604030504040204" pitchFamily="34" charset="0"/>
                <a:cs typeface="Tahoma" panose="020B0604030504040204" pitchFamily="34" charset="0"/>
              </a:rPr>
              <a:t>Constituency (1)</a:t>
            </a:r>
          </a:p>
          <a:p>
            <a:pPr marL="457200" indent="-457200">
              <a:buFont typeface="Wingdings" panose="05000000000000000000" pitchFamily="2" charset="2"/>
              <a:buChar char="ü"/>
            </a:pPr>
            <a:r>
              <a:rPr lang="en-NZ" sz="3100" dirty="0">
                <a:ea typeface="Tahoma" panose="020B0604030504040204" pitchFamily="34" charset="0"/>
                <a:cs typeface="Tahoma" panose="020B0604030504040204" pitchFamily="34" charset="0"/>
              </a:rPr>
              <a:t>Bay of Plenty District Health Board</a:t>
            </a:r>
          </a:p>
          <a:p>
            <a:pPr marL="342900" indent="-342900">
              <a:buFont typeface="Wingdings" panose="05000000000000000000" pitchFamily="2" charset="2"/>
              <a:buChar char="v"/>
            </a:pPr>
            <a:r>
              <a:rPr lang="en-NZ" dirty="0" smtClean="0">
                <a:ea typeface="Tahoma" panose="020B0604030504040204" pitchFamily="34" charset="0"/>
                <a:cs typeface="Tahoma" panose="020B0604030504040204" pitchFamily="34" charset="0"/>
              </a:rPr>
              <a:t>Seven </a:t>
            </a:r>
            <a:r>
              <a:rPr lang="en-NZ" dirty="0">
                <a:ea typeface="Tahoma" panose="020B0604030504040204" pitchFamily="34" charset="0"/>
                <a:cs typeface="Tahoma" panose="020B0604030504040204" pitchFamily="34" charset="0"/>
              </a:rPr>
              <a:t>members elected ‘at large’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682675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Electoral Systems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92500" lnSpcReduction="10000"/>
          </a:bodyPr>
          <a:lstStyle/>
          <a:p>
            <a:pPr marL="457200" indent="-457200">
              <a:lnSpc>
                <a:spcPct val="90000"/>
              </a:lnSpc>
              <a:buFont typeface="Wingdings" panose="05000000000000000000" pitchFamily="2" charset="2"/>
              <a:buChar char="ü"/>
            </a:pPr>
            <a:r>
              <a:rPr lang="en-US" altLang="en-US" sz="3000" dirty="0">
                <a:ea typeface="Tahoma" panose="020B0604030504040204" pitchFamily="34" charset="0"/>
                <a:cs typeface="Tahoma" panose="020B0604030504040204" pitchFamily="34" charset="0"/>
              </a:rPr>
              <a:t>Two electoral systems used</a:t>
            </a:r>
          </a:p>
          <a:p>
            <a:pPr marL="457200" indent="-457200">
              <a:lnSpc>
                <a:spcPct val="90000"/>
              </a:lnSpc>
              <a:buFont typeface="Wingdings" panose="05000000000000000000" pitchFamily="2" charset="2"/>
              <a:buChar char="ü"/>
            </a:pPr>
            <a:r>
              <a:rPr lang="en-US" altLang="en-US" sz="3000" dirty="0">
                <a:ea typeface="Tahoma" panose="020B0604030504040204" pitchFamily="34" charset="0"/>
                <a:cs typeface="Tahoma" panose="020B0604030504040204" pitchFamily="34" charset="0"/>
              </a:rPr>
              <a:t>First past the post (FPP)</a:t>
            </a:r>
          </a:p>
          <a:p>
            <a:pPr marL="457200" indent="-457200">
              <a:lnSpc>
                <a:spcPct val="90000"/>
              </a:lnSpc>
              <a:buFont typeface="Wingdings" panose="05000000000000000000" pitchFamily="2" charset="2"/>
              <a:buChar char="v"/>
            </a:pPr>
            <a:r>
              <a:rPr lang="en-US" altLang="en-US" dirty="0" smtClean="0">
                <a:ea typeface="Tahoma" panose="020B0604030504040204" pitchFamily="34" charset="0"/>
                <a:cs typeface="Tahoma" panose="020B0604030504040204" pitchFamily="34" charset="0"/>
              </a:rPr>
              <a:t>vote </a:t>
            </a:r>
            <a:r>
              <a:rPr lang="en-US" altLang="en-US" dirty="0">
                <a:ea typeface="Tahoma" panose="020B0604030504040204" pitchFamily="34" charset="0"/>
                <a:cs typeface="Tahoma" panose="020B0604030504040204" pitchFamily="34" charset="0"/>
              </a:rPr>
              <a:t>by ticking candidate names</a:t>
            </a:r>
          </a:p>
          <a:p>
            <a:pPr marL="342900" indent="-342900">
              <a:lnSpc>
                <a:spcPct val="9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candidates with highest number </a:t>
            </a:r>
            <a:r>
              <a:rPr lang="en-US" altLang="en-US" dirty="0" smtClean="0">
                <a:ea typeface="Tahoma" panose="020B0604030504040204" pitchFamily="34" charset="0"/>
                <a:cs typeface="Tahoma" panose="020B0604030504040204" pitchFamily="34" charset="0"/>
              </a:rPr>
              <a:t>of votes win</a:t>
            </a:r>
            <a:endParaRPr lang="en-US" altLang="en-US" dirty="0">
              <a:ea typeface="Tahoma" panose="020B0604030504040204" pitchFamily="34" charset="0"/>
              <a:cs typeface="Tahoma" panose="020B0604030504040204" pitchFamily="34" charset="0"/>
            </a:endParaRPr>
          </a:p>
          <a:p>
            <a:pPr marL="342900" indent="-342900">
              <a:lnSpc>
                <a:spcPct val="9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used for Whakatāne District Council, Bay of Plenty Regional Council</a:t>
            </a:r>
          </a:p>
          <a:p>
            <a:pPr marL="457200" indent="-457200">
              <a:lnSpc>
                <a:spcPct val="90000"/>
              </a:lnSpc>
              <a:buFont typeface="Wingdings" panose="05000000000000000000" pitchFamily="2" charset="2"/>
              <a:buChar char="ü"/>
            </a:pPr>
            <a:r>
              <a:rPr lang="en-US" altLang="en-US" sz="3000" dirty="0">
                <a:ea typeface="Tahoma" panose="020B0604030504040204" pitchFamily="34" charset="0"/>
                <a:cs typeface="Tahoma" panose="020B0604030504040204" pitchFamily="34" charset="0"/>
              </a:rPr>
              <a:t>Single transferable voting (STV)</a:t>
            </a:r>
          </a:p>
          <a:p>
            <a:pPr marL="457200" indent="-457200">
              <a:lnSpc>
                <a:spcPct val="90000"/>
              </a:lnSpc>
              <a:buFont typeface="Wingdings" panose="05000000000000000000" pitchFamily="2" charset="2"/>
              <a:buChar char="v"/>
            </a:pPr>
            <a:r>
              <a:rPr lang="en-US" altLang="en-US" dirty="0" smtClean="0">
                <a:ea typeface="Tahoma" panose="020B0604030504040204" pitchFamily="34" charset="0"/>
                <a:cs typeface="Tahoma" panose="020B0604030504040204" pitchFamily="34" charset="0"/>
              </a:rPr>
              <a:t>form </a:t>
            </a:r>
            <a:r>
              <a:rPr lang="en-US" altLang="en-US" dirty="0">
                <a:ea typeface="Tahoma" panose="020B0604030504040204" pitchFamily="34" charset="0"/>
                <a:cs typeface="Tahoma" panose="020B0604030504040204" pitchFamily="34" charset="0"/>
              </a:rPr>
              <a:t>of preferential voting</a:t>
            </a:r>
          </a:p>
          <a:p>
            <a:pPr marL="342900" indent="-342900">
              <a:lnSpc>
                <a:spcPct val="9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vote by ranking candidate names in order of preference </a:t>
            </a:r>
            <a:endParaRPr lang="en-US" altLang="en-US" dirty="0" smtClean="0">
              <a:ea typeface="Tahoma" panose="020B0604030504040204" pitchFamily="34" charset="0"/>
              <a:cs typeface="Tahoma" panose="020B0604030504040204" pitchFamily="34" charset="0"/>
            </a:endParaRPr>
          </a:p>
          <a:p>
            <a:pPr marL="342900" indent="-342900">
              <a:lnSpc>
                <a:spcPct val="9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a:t>
            </a:r>
            <a:r>
              <a:rPr lang="en-US" altLang="en-US" dirty="0" smtClean="0">
                <a:ea typeface="Tahoma" panose="020B0604030504040204" pitchFamily="34" charset="0"/>
                <a:cs typeface="Tahoma" panose="020B0604030504040204" pitchFamily="34" charset="0"/>
              </a:rPr>
              <a:t> used </a:t>
            </a:r>
            <a:r>
              <a:rPr lang="en-US" altLang="en-US" dirty="0">
                <a:ea typeface="Tahoma" panose="020B0604030504040204" pitchFamily="34" charset="0"/>
                <a:cs typeface="Tahoma" panose="020B0604030504040204" pitchFamily="34" charset="0"/>
              </a:rPr>
              <a:t>for Bay of Plenty District Health Board</a:t>
            </a:r>
            <a:endParaRPr lang="en-NZ" dirty="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023149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Electoral Roll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92500" lnSpcReduction="10000"/>
          </a:bodyPr>
          <a:lstStyle/>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Two electoral rolls compiled</a:t>
            </a:r>
          </a:p>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Resident electoral roll (24,500 electors)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NZ citizen or permanent resident</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aged 18 or over</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resided continuously in NZ for one year or more</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resided at an address for one month or more</a:t>
            </a:r>
          </a:p>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Ratepayer electoral roll (64 electors)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for non-resident ratepayers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updated every three years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by application, not automatic</a:t>
            </a:r>
            <a:endParaRPr lang="en-NZ"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34254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Candidate Eligibility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85000" lnSpcReduction="10000"/>
          </a:bodyPr>
          <a:lstStyle/>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Candidates for </a:t>
            </a:r>
            <a:r>
              <a:rPr lang="en-US" altLang="en-US" sz="3200" dirty="0" smtClean="0">
                <a:ea typeface="Tahoma" panose="020B0604030504040204" pitchFamily="34" charset="0"/>
                <a:cs typeface="Tahoma" panose="020B0604030504040204" pitchFamily="34" charset="0"/>
              </a:rPr>
              <a:t>Council</a:t>
            </a:r>
            <a:endParaRPr lang="en-US" altLang="en-US" sz="3200" dirty="0">
              <a:ea typeface="Tahoma" panose="020B0604030504040204" pitchFamily="34" charset="0"/>
              <a:cs typeface="Tahoma" panose="020B0604030504040204" pitchFamily="34" charset="0"/>
            </a:endParaRP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a New Zealand citizen</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over the age of 18</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enrolled on any parliamentary electoral roll </a:t>
            </a:r>
          </a:p>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Can stand for multiple positions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M</a:t>
            </a:r>
            <a:r>
              <a:rPr lang="en-US" altLang="en-US" dirty="0" smtClean="0">
                <a:ea typeface="Tahoma" panose="020B0604030504040204" pitchFamily="34" charset="0"/>
                <a:cs typeface="Tahoma" panose="020B0604030504040204" pitchFamily="34" charset="0"/>
              </a:rPr>
              <a:t>ayor</a:t>
            </a:r>
            <a:r>
              <a:rPr lang="en-US" altLang="en-US" dirty="0">
                <a:ea typeface="Tahoma" panose="020B0604030504040204" pitchFamily="34" charset="0"/>
                <a:cs typeface="Tahoma" panose="020B0604030504040204" pitchFamily="34" charset="0"/>
              </a:rPr>
              <a:t>, </a:t>
            </a:r>
            <a:r>
              <a:rPr lang="en-US" altLang="en-US" dirty="0" smtClean="0">
                <a:ea typeface="Tahoma" panose="020B0604030504040204" pitchFamily="34" charset="0"/>
                <a:cs typeface="Tahoma" panose="020B0604030504040204" pitchFamily="34" charset="0"/>
              </a:rPr>
              <a:t>Council</a:t>
            </a:r>
            <a:r>
              <a:rPr lang="en-US" altLang="en-US" dirty="0">
                <a:ea typeface="Tahoma" panose="020B0604030504040204" pitchFamily="34" charset="0"/>
                <a:cs typeface="Tahoma" panose="020B0604030504040204" pitchFamily="34" charset="0"/>
              </a:rPr>
              <a:t>, </a:t>
            </a:r>
            <a:r>
              <a:rPr lang="en-US" altLang="en-US" dirty="0" smtClean="0">
                <a:ea typeface="Tahoma" panose="020B0604030504040204" pitchFamily="34" charset="0"/>
                <a:cs typeface="Tahoma" panose="020B0604030504040204" pitchFamily="34" charset="0"/>
              </a:rPr>
              <a:t>Community Board </a:t>
            </a:r>
            <a:r>
              <a:rPr lang="en-US" altLang="en-US" dirty="0">
                <a:ea typeface="Tahoma" panose="020B0604030504040204" pitchFamily="34" charset="0"/>
                <a:cs typeface="Tahoma" panose="020B0604030504040204" pitchFamily="34" charset="0"/>
              </a:rPr>
              <a:t>and </a:t>
            </a:r>
            <a:r>
              <a:rPr lang="en-US" altLang="en-US" dirty="0" smtClean="0">
                <a:ea typeface="Tahoma" panose="020B0604030504040204" pitchFamily="34" charset="0"/>
                <a:cs typeface="Tahoma" panose="020B0604030504040204" pitchFamily="34" charset="0"/>
              </a:rPr>
              <a:t>District Health Board</a:t>
            </a:r>
            <a:endParaRPr lang="en-US" altLang="en-US" dirty="0">
              <a:ea typeface="Tahoma" panose="020B0604030504040204" pitchFamily="34" charset="0"/>
              <a:cs typeface="Tahoma" panose="020B0604030504040204" pitchFamily="34" charset="0"/>
            </a:endParaRP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if elected to </a:t>
            </a:r>
            <a:r>
              <a:rPr lang="en-US" altLang="en-US" dirty="0" smtClean="0">
                <a:ea typeface="Tahoma" panose="020B0604030504040204" pitchFamily="34" charset="0"/>
                <a:cs typeface="Tahoma" panose="020B0604030504040204" pitchFamily="34" charset="0"/>
              </a:rPr>
              <a:t>Mayor</a:t>
            </a:r>
            <a:r>
              <a:rPr lang="en-US" altLang="en-US" dirty="0">
                <a:ea typeface="Tahoma" panose="020B0604030504040204" pitchFamily="34" charset="0"/>
                <a:cs typeface="Tahoma" panose="020B0604030504040204" pitchFamily="34" charset="0"/>
              </a:rPr>
              <a:t>, </a:t>
            </a:r>
            <a:r>
              <a:rPr lang="en-US" altLang="en-US" dirty="0" smtClean="0">
                <a:ea typeface="Tahoma" panose="020B0604030504040204" pitchFamily="34" charset="0"/>
                <a:cs typeface="Tahoma" panose="020B0604030504040204" pitchFamily="34" charset="0"/>
              </a:rPr>
              <a:t>Council </a:t>
            </a:r>
            <a:r>
              <a:rPr lang="en-US" altLang="en-US" dirty="0">
                <a:ea typeface="Tahoma" panose="020B0604030504040204" pitchFamily="34" charset="0"/>
                <a:cs typeface="Tahoma" panose="020B0604030504040204" pitchFamily="34" charset="0"/>
              </a:rPr>
              <a:t>and C</a:t>
            </a:r>
            <a:r>
              <a:rPr lang="en-US" altLang="en-US" dirty="0" smtClean="0">
                <a:ea typeface="Tahoma" panose="020B0604030504040204" pitchFamily="34" charset="0"/>
                <a:cs typeface="Tahoma" panose="020B0604030504040204" pitchFamily="34" charset="0"/>
              </a:rPr>
              <a:t>ommunity Board</a:t>
            </a:r>
            <a:r>
              <a:rPr lang="en-US" altLang="en-US" dirty="0">
                <a:ea typeface="Tahoma" panose="020B0604030504040204" pitchFamily="34" charset="0"/>
                <a:cs typeface="Tahoma" panose="020B0604030504040204" pitchFamily="34" charset="0"/>
              </a:rPr>
              <a:t>, take highest position</a:t>
            </a:r>
          </a:p>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Any employee elected as </a:t>
            </a:r>
            <a:r>
              <a:rPr lang="en-US" altLang="en-US" sz="3200" dirty="0" smtClean="0">
                <a:ea typeface="Tahoma" panose="020B0604030504040204" pitchFamily="34" charset="0"/>
                <a:cs typeface="Tahoma" panose="020B0604030504040204" pitchFamily="34" charset="0"/>
              </a:rPr>
              <a:t>Mayor</a:t>
            </a:r>
            <a:r>
              <a:rPr lang="en-US" altLang="en-US" sz="3200" dirty="0">
                <a:ea typeface="Tahoma" panose="020B0604030504040204" pitchFamily="34" charset="0"/>
                <a:cs typeface="Tahoma" panose="020B0604030504040204" pitchFamily="34" charset="0"/>
              </a:rPr>
              <a:t>, </a:t>
            </a:r>
            <a:r>
              <a:rPr lang="en-US" altLang="en-US" sz="3200" dirty="0" smtClean="0">
                <a:ea typeface="Tahoma" panose="020B0604030504040204" pitchFamily="34" charset="0"/>
                <a:cs typeface="Tahoma" panose="020B0604030504040204" pitchFamily="34" charset="0"/>
              </a:rPr>
              <a:t>Councillor </a:t>
            </a:r>
            <a:r>
              <a:rPr lang="en-US" altLang="en-US" sz="3200" dirty="0">
                <a:ea typeface="Tahoma" panose="020B0604030504040204" pitchFamily="34" charset="0"/>
                <a:cs typeface="Tahoma" panose="020B0604030504040204" pitchFamily="34" charset="0"/>
              </a:rPr>
              <a:t>must resign</a:t>
            </a:r>
          </a:p>
          <a:p>
            <a:pPr marL="457200" indent="-457200">
              <a:lnSpc>
                <a:spcPct val="80000"/>
              </a:lnSpc>
              <a:buFont typeface="Wingdings" panose="05000000000000000000" pitchFamily="2" charset="2"/>
              <a:buChar char="ü"/>
            </a:pPr>
            <a:r>
              <a:rPr lang="en-NZ" sz="3200" dirty="0">
                <a:ea typeface="Tahoma" panose="020B0604030504040204" pitchFamily="34" charset="0"/>
                <a:cs typeface="Tahoma" panose="020B0604030504040204" pitchFamily="34" charset="0"/>
              </a:rPr>
              <a:t>Not apply to </a:t>
            </a:r>
            <a:r>
              <a:rPr lang="en-NZ" sz="3200" dirty="0" smtClean="0">
                <a:ea typeface="Tahoma" panose="020B0604030504040204" pitchFamily="34" charset="0"/>
                <a:cs typeface="Tahoma" panose="020B0604030504040204" pitchFamily="34" charset="0"/>
              </a:rPr>
              <a:t>Community Board </a:t>
            </a:r>
            <a:r>
              <a:rPr lang="en-NZ" sz="3200" dirty="0">
                <a:ea typeface="Tahoma" panose="020B0604030504040204" pitchFamily="34" charset="0"/>
                <a:cs typeface="Tahoma" panose="020B0604030504040204" pitchFamily="34" charset="0"/>
              </a:rPr>
              <a:t>m</a:t>
            </a:r>
            <a:r>
              <a:rPr lang="en-NZ" sz="3200" dirty="0" smtClean="0">
                <a:ea typeface="Tahoma" panose="020B0604030504040204" pitchFamily="34" charset="0"/>
                <a:cs typeface="Tahoma" panose="020B0604030504040204" pitchFamily="34" charset="0"/>
              </a:rPr>
              <a:t>ember </a:t>
            </a:r>
            <a:r>
              <a:rPr lang="en-NZ" sz="3200" dirty="0">
                <a:ea typeface="Tahoma" panose="020B0604030504040204" pitchFamily="34" charset="0"/>
                <a:cs typeface="Tahoma" panose="020B0604030504040204" pitchFamily="34" charset="0"/>
              </a:rPr>
              <a:t>or DHB member</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960369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Candidate Eligibility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Elected members (or spouses) with contracts with council </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over $25,000 (</a:t>
            </a:r>
            <a:r>
              <a:rPr lang="en-US" altLang="en-US" dirty="0" err="1">
                <a:ea typeface="Tahoma" panose="020B0604030504040204" pitchFamily="34" charset="0"/>
                <a:cs typeface="Tahoma" panose="020B0604030504040204" pitchFamily="34" charset="0"/>
              </a:rPr>
              <a:t>incl</a:t>
            </a:r>
            <a:r>
              <a:rPr lang="en-US" altLang="en-US" dirty="0">
                <a:ea typeface="Tahoma" panose="020B0604030504040204" pitchFamily="34" charset="0"/>
                <a:cs typeface="Tahoma" panose="020B0604030504040204" pitchFamily="34" charset="0"/>
              </a:rPr>
              <a:t> GST) in one financial year </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may require approval from the Office of the Auditor-General </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Additional restrictions for BOPDHB candidates </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clause 17, schedule 2, NZPHDA </a:t>
            </a:r>
            <a:r>
              <a:rPr lang="en-US" altLang="en-US" dirty="0" err="1">
                <a:ea typeface="Tahoma" panose="020B0604030504040204" pitchFamily="34" charset="0"/>
                <a:cs typeface="Tahoma" panose="020B0604030504040204" pitchFamily="34" charset="0"/>
              </a:rPr>
              <a:t>eg</a:t>
            </a:r>
            <a:r>
              <a:rPr lang="en-US" altLang="en-US" dirty="0">
                <a:ea typeface="Tahoma" panose="020B0604030504040204" pitchFamily="34" charset="0"/>
                <a:cs typeface="Tahoma" panose="020B0604030504040204" pitchFamily="34" charset="0"/>
              </a:rPr>
              <a:t> undisclosed bankrupt</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can stand for only one DHB anywhere in NZ</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918020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Housekeeping  </a:t>
            </a:r>
            <a:endParaRPr lang="en-NZ" dirty="0">
              <a:solidFill>
                <a:schemeClr val="bg1"/>
              </a:solidFill>
            </a:endParaRPr>
          </a:p>
        </p:txBody>
      </p:sp>
      <p:sp>
        <p:nvSpPr>
          <p:cNvPr id="3" name="Subtitle 2"/>
          <p:cNvSpPr>
            <a:spLocks noGrp="1"/>
          </p:cNvSpPr>
          <p:nvPr>
            <p:ph type="subTitle" idx="1"/>
          </p:nvPr>
        </p:nvSpPr>
        <p:spPr>
          <a:xfrm>
            <a:off x="395536" y="1131590"/>
            <a:ext cx="8568952" cy="3528392"/>
          </a:xfrm>
        </p:spPr>
        <p:txBody>
          <a:bodyPr numCol="1">
            <a:normAutofit/>
          </a:bodyPr>
          <a:lstStyle/>
          <a:p>
            <a:pPr marL="457200" indent="-457200">
              <a:buFont typeface="Wingdings" panose="05000000000000000000" pitchFamily="2" charset="2"/>
              <a:buChar char="ü"/>
            </a:pPr>
            <a:r>
              <a:rPr lang="en-NZ" dirty="0" smtClean="0">
                <a:ea typeface="Tahoma" panose="020B0604030504040204" pitchFamily="34" charset="0"/>
                <a:cs typeface="Tahoma" panose="020B0604030504040204" pitchFamily="34" charset="0"/>
              </a:rPr>
              <a:t>Emergency </a:t>
            </a:r>
            <a:r>
              <a:rPr lang="en-NZ" dirty="0">
                <a:ea typeface="Tahoma" panose="020B0604030504040204" pitchFamily="34" charset="0"/>
                <a:cs typeface="Tahoma" panose="020B0604030504040204" pitchFamily="34" charset="0"/>
              </a:rPr>
              <a:t>exits</a:t>
            </a:r>
          </a:p>
          <a:p>
            <a:pPr marL="457200" indent="-457200">
              <a:buFont typeface="Wingdings" panose="05000000000000000000" pitchFamily="2" charset="2"/>
              <a:buChar char="ü"/>
            </a:pPr>
            <a:r>
              <a:rPr lang="en-NZ" dirty="0">
                <a:ea typeface="Tahoma" panose="020B0604030504040204" pitchFamily="34" charset="0"/>
                <a:cs typeface="Tahoma" panose="020B0604030504040204" pitchFamily="34" charset="0"/>
              </a:rPr>
              <a:t>Mobile phones off</a:t>
            </a:r>
          </a:p>
          <a:p>
            <a:pPr marL="457200" indent="-457200">
              <a:buFont typeface="Wingdings" panose="05000000000000000000" pitchFamily="2" charset="2"/>
              <a:buChar char="ü"/>
            </a:pPr>
            <a:r>
              <a:rPr lang="en-NZ" dirty="0">
                <a:ea typeface="Tahoma" panose="020B0604030504040204" pitchFamily="34" charset="0"/>
                <a:cs typeface="Tahoma" panose="020B0604030504040204" pitchFamily="34" charset="0"/>
              </a:rPr>
              <a:t>Toilets</a:t>
            </a:r>
          </a:p>
          <a:p>
            <a:pPr marL="457200" indent="-457200">
              <a:buFont typeface="Wingdings" panose="05000000000000000000" pitchFamily="2" charset="2"/>
              <a:buChar char="ü"/>
            </a:pPr>
            <a:r>
              <a:rPr lang="en-NZ" dirty="0">
                <a:ea typeface="Tahoma" panose="020B0604030504040204" pitchFamily="34" charset="0"/>
                <a:cs typeface="Tahoma" panose="020B0604030504040204" pitchFamily="34" charset="0"/>
              </a:rPr>
              <a:t>Handouts</a:t>
            </a:r>
          </a:p>
          <a:p>
            <a:pPr marL="457200" indent="-457200">
              <a:buFont typeface="Wingdings" panose="05000000000000000000" pitchFamily="2" charset="2"/>
              <a:buChar char="ü"/>
            </a:pPr>
            <a:r>
              <a:rPr lang="en-NZ" dirty="0">
                <a:ea typeface="Tahoma" panose="020B0604030504040204" pitchFamily="34" charset="0"/>
                <a:cs typeface="Tahoma" panose="020B0604030504040204" pitchFamily="34" charset="0"/>
              </a:rPr>
              <a:t>Q</a:t>
            </a:r>
            <a:r>
              <a:rPr lang="en-NZ" dirty="0" smtClean="0">
                <a:ea typeface="Tahoma" panose="020B0604030504040204" pitchFamily="34" charset="0"/>
                <a:cs typeface="Tahoma" panose="020B0604030504040204" pitchFamily="34" charset="0"/>
              </a:rPr>
              <a:t>uestions</a:t>
            </a:r>
            <a:endParaRPr lang="en-NZ" dirty="0">
              <a:ea typeface="Tahoma" panose="020B0604030504040204" pitchFamily="34" charset="0"/>
              <a:cs typeface="Tahoma" panose="020B0604030504040204" pitchFamily="34" charset="0"/>
            </a:endParaRPr>
          </a:p>
          <a:p>
            <a:pPr marL="457200" indent="-457200">
              <a:buFont typeface="Wingdings" panose="05000000000000000000" pitchFamily="2" charset="2"/>
              <a:buChar char="ü"/>
            </a:pPr>
            <a:r>
              <a:rPr lang="en-NZ" dirty="0">
                <a:ea typeface="Tahoma" panose="020B0604030504040204" pitchFamily="34" charset="0"/>
                <a:cs typeface="Tahoma" panose="020B0604030504040204" pitchFamily="34" charset="0"/>
              </a:rPr>
              <a:t>Coffee/tea to follow</a:t>
            </a:r>
          </a:p>
          <a:p>
            <a:endParaRPr lang="en-NZ" dirty="0"/>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171359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Nomination Process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85000" lnSpcReduction="20000"/>
          </a:bodyPr>
          <a:lstStyle/>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Nominations open Friday 19 July  </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Nomination papers available from</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Whakatāne District Council, 14 Commerce Street, Whakatāne</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Murupara Service Centre &amp; Library, Pine Drive, Murupara</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phoning 0800 922 822</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www.whakatane.govt.nz</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Cannot nominate yourself </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Need to be nominated by two electors from area </a:t>
            </a:r>
            <a:endParaRPr lang="en-US" altLang="en-US" sz="3200" dirty="0" smtClean="0">
              <a:ea typeface="Tahoma" panose="020B0604030504040204" pitchFamily="34" charset="0"/>
              <a:cs typeface="Tahoma" panose="020B0604030504040204" pitchFamily="34" charset="0"/>
            </a:endParaRPr>
          </a:p>
          <a:p>
            <a:r>
              <a:rPr lang="en-US" altLang="en-US" sz="3200" dirty="0" smtClean="0">
                <a:ea typeface="Tahoma" panose="020B0604030504040204" pitchFamily="34" charset="0"/>
                <a:cs typeface="Tahoma" panose="020B0604030504040204" pitchFamily="34" charset="0"/>
              </a:rPr>
              <a:t>      (</a:t>
            </a:r>
            <a:r>
              <a:rPr lang="en-US" altLang="en-US" sz="3200" dirty="0">
                <a:ea typeface="Tahoma" panose="020B0604030504040204" pitchFamily="34" charset="0"/>
                <a:cs typeface="Tahoma" panose="020B0604030504040204" pitchFamily="34" charset="0"/>
              </a:rPr>
              <a:t>e.g. ward)</a:t>
            </a:r>
            <a:endParaRPr lang="en-NZ" sz="3200" dirty="0"/>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041113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Nomination Process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92500" lnSpcReduction="20000"/>
          </a:bodyPr>
          <a:lstStyle/>
          <a:p>
            <a:pPr marL="457200" indent="-457200">
              <a:buFont typeface="Wingdings" panose="05000000000000000000" pitchFamily="2" charset="2"/>
              <a:buChar char="ü"/>
            </a:pPr>
            <a:r>
              <a:rPr lang="en-US" altLang="en-US" sz="3100" dirty="0">
                <a:ea typeface="Tahoma" panose="020B0604030504040204" pitchFamily="34" charset="0"/>
                <a:cs typeface="Tahoma" panose="020B0604030504040204" pitchFamily="34" charset="0"/>
              </a:rPr>
              <a:t>Each nomination requires</a:t>
            </a:r>
          </a:p>
          <a:p>
            <a:pPr marL="457200" indent="-457200">
              <a:buFont typeface="Wingdings" panose="05000000000000000000" pitchFamily="2" charset="2"/>
              <a:buChar char="v"/>
            </a:pPr>
            <a:r>
              <a:rPr lang="en-US" altLang="en-US" dirty="0">
                <a:ea typeface="Tahoma" panose="020B0604030504040204" pitchFamily="34" charset="0"/>
                <a:cs typeface="Tahoma" panose="020B0604030504040204" pitchFamily="34" charset="0"/>
              </a:rPr>
              <a:t>  nomination paper</a:t>
            </a:r>
          </a:p>
          <a:p>
            <a:pPr marL="457200" indent="-457200">
              <a:buFont typeface="Wingdings" panose="05000000000000000000" pitchFamily="2" charset="2"/>
              <a:buChar char="v"/>
            </a:pPr>
            <a:r>
              <a:rPr lang="en-US" altLang="en-US" dirty="0">
                <a:ea typeface="Tahoma" panose="020B0604030504040204" pitchFamily="34" charset="0"/>
                <a:cs typeface="Tahoma" panose="020B0604030504040204" pitchFamily="34" charset="0"/>
              </a:rPr>
              <a:t>  $200 (</a:t>
            </a:r>
            <a:r>
              <a:rPr lang="en-US" altLang="en-US" dirty="0" err="1">
                <a:ea typeface="Tahoma" panose="020B0604030504040204" pitchFamily="34" charset="0"/>
                <a:cs typeface="Tahoma" panose="020B0604030504040204" pitchFamily="34" charset="0"/>
              </a:rPr>
              <a:t>incl</a:t>
            </a:r>
            <a:r>
              <a:rPr lang="en-US" altLang="en-US" dirty="0">
                <a:ea typeface="Tahoma" panose="020B0604030504040204" pitchFamily="34" charset="0"/>
                <a:cs typeface="Tahoma" panose="020B0604030504040204" pitchFamily="34" charset="0"/>
              </a:rPr>
              <a:t> GST) deposit</a:t>
            </a:r>
          </a:p>
          <a:p>
            <a:pPr marL="457200" indent="-457200">
              <a:buFont typeface="Wingdings" panose="05000000000000000000" pitchFamily="2" charset="2"/>
              <a:buChar char="v"/>
            </a:pPr>
            <a:r>
              <a:rPr lang="en-US" altLang="en-US" dirty="0">
                <a:ea typeface="Tahoma" panose="020B0604030504040204" pitchFamily="34" charset="0"/>
                <a:cs typeface="Tahoma" panose="020B0604030504040204" pitchFamily="34" charset="0"/>
              </a:rPr>
              <a:t>  150 word candidate profile statement</a:t>
            </a:r>
          </a:p>
          <a:p>
            <a:pPr marL="457200" indent="-457200">
              <a:buFont typeface="Wingdings" panose="05000000000000000000" pitchFamily="2" charset="2"/>
              <a:buChar char="v"/>
            </a:pPr>
            <a:r>
              <a:rPr lang="en-US" altLang="en-US" dirty="0">
                <a:ea typeface="Tahoma" panose="020B0604030504040204" pitchFamily="34" charset="0"/>
                <a:cs typeface="Tahoma" panose="020B0604030504040204" pitchFamily="34" charset="0"/>
              </a:rPr>
              <a:t>  recent passport-size colour photo</a:t>
            </a:r>
          </a:p>
          <a:p>
            <a:pPr marL="457200" indent="-457200">
              <a:buFont typeface="Wingdings" panose="05000000000000000000" pitchFamily="2" charset="2"/>
              <a:buChar char="v"/>
            </a:pPr>
            <a:r>
              <a:rPr lang="en-US" altLang="en-US" dirty="0">
                <a:ea typeface="Tahoma" panose="020B0604030504040204" pitchFamily="34" charset="0"/>
                <a:cs typeface="Tahoma" panose="020B0604030504040204" pitchFamily="34" charset="0"/>
              </a:rPr>
              <a:t>  evidence of citizenship</a:t>
            </a:r>
          </a:p>
          <a:p>
            <a:pPr marL="457200" indent="-457200">
              <a:buFont typeface="Wingdings" panose="05000000000000000000" pitchFamily="2" charset="2"/>
              <a:buChar char="ü"/>
            </a:pPr>
            <a:r>
              <a:rPr lang="en-NZ" altLang="en-US" sz="3100" dirty="0">
                <a:ea typeface="Tahoma" panose="020B0604030504040204" pitchFamily="34" charset="0"/>
                <a:cs typeface="Tahoma" panose="020B0604030504040204" pitchFamily="34" charset="0"/>
              </a:rPr>
              <a:t>Nomination deposit refunded</a:t>
            </a:r>
          </a:p>
          <a:p>
            <a:pPr marL="342900" indent="-342900">
              <a:buFont typeface="Wingdings" panose="05000000000000000000" pitchFamily="2" charset="2"/>
              <a:buChar char="v"/>
            </a:pPr>
            <a:r>
              <a:rPr lang="en-NZ" dirty="0"/>
              <a:t>  if poll &gt; 25% lowest successful candidate (FPP)</a:t>
            </a:r>
          </a:p>
          <a:p>
            <a:pPr marL="342900" indent="-342900">
              <a:buFont typeface="Wingdings" panose="05000000000000000000" pitchFamily="2" charset="2"/>
              <a:buChar char="v"/>
            </a:pPr>
            <a:r>
              <a:rPr lang="en-NZ" dirty="0"/>
              <a:t>  if poll &gt; 25% final quota (STV)</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307387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Nomination Process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lnSpcReduction="10000"/>
          </a:bodyPr>
          <a:lstStyle/>
          <a:p>
            <a:pPr marL="457200" indent="-457200">
              <a:lnSpc>
                <a:spcPct val="80000"/>
              </a:lnSpc>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Unacceptable affiliations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might cause offence</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likely to confuse or mislead electors</a:t>
            </a:r>
          </a:p>
          <a:p>
            <a:pPr marL="342900" indent="-342900">
              <a:lnSpc>
                <a:spcPct val="80000"/>
              </a:lnSpc>
              <a:buFont typeface="Wingdings" panose="05000000000000000000" pitchFamily="2" charset="2"/>
              <a:buChar char="v"/>
            </a:pPr>
            <a:r>
              <a:rPr lang="en-US" altLang="en-US" dirty="0">
                <a:ea typeface="Tahoma" panose="020B0604030504040204" pitchFamily="34" charset="0"/>
                <a:cs typeface="Tahoma" panose="020B0604030504040204" pitchFamily="34" charset="0"/>
              </a:rPr>
              <a:t>  is an election slogan</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Nominations close </a:t>
            </a:r>
            <a:r>
              <a:rPr lang="en-US" altLang="en-US" sz="3200" dirty="0" smtClean="0">
                <a:ea typeface="Tahoma" panose="020B0604030504040204" pitchFamily="34" charset="0"/>
                <a:cs typeface="Tahoma" panose="020B0604030504040204" pitchFamily="34" charset="0"/>
              </a:rPr>
              <a:t>NOON, </a:t>
            </a:r>
            <a:r>
              <a:rPr lang="en-US" altLang="en-US" sz="3200" dirty="0">
                <a:ea typeface="Tahoma" panose="020B0604030504040204" pitchFamily="34" charset="0"/>
                <a:cs typeface="Tahoma" panose="020B0604030504040204" pitchFamily="34" charset="0"/>
              </a:rPr>
              <a:t>Friday 16 August</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Required to include:</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statement on principal place of residence</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statement on all positions standing for</a:t>
            </a: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417272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Campaigning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85000" lnSpcReduction="20000"/>
          </a:bodyPr>
          <a:lstStyle/>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Campaigning can occur anytime (now)</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Election signs permitted</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on private property only</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not on council-owned roads, reserves, property</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Display period</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8 weeks before election day (17 August)</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removed within 3 days after election (15 October)</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Policy on election signs in candidate information handbook</a:t>
            </a:r>
          </a:p>
          <a:p>
            <a:r>
              <a:rPr lang="en-NZ"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42743538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Campaigning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defRPr/>
            </a:pPr>
            <a:r>
              <a:rPr lang="en-US" altLang="en-US" dirty="0">
                <a:ea typeface="Tahoma" panose="020B0604030504040204" pitchFamily="34" charset="0"/>
                <a:cs typeface="Tahoma" panose="020B0604030504040204" pitchFamily="34" charset="0"/>
              </a:rPr>
              <a:t>All election advertisements </a:t>
            </a:r>
          </a:p>
          <a:p>
            <a:pPr marL="342900" indent="-342900">
              <a:buFont typeface="Wingdings" panose="05000000000000000000" pitchFamily="2" charset="2"/>
              <a:buChar char="v"/>
              <a:defRPr/>
            </a:pPr>
            <a:r>
              <a:rPr lang="en-US" altLang="en-US" sz="1800" dirty="0">
                <a:ea typeface="Tahoma" panose="020B0604030504040204" pitchFamily="34" charset="0"/>
                <a:cs typeface="Tahoma" panose="020B0604030504040204" pitchFamily="34" charset="0"/>
              </a:rPr>
              <a:t>  signs, notices, pamphlets, webpages, vehicles etc </a:t>
            </a:r>
          </a:p>
          <a:p>
            <a:pPr marL="342900" indent="-342900">
              <a:buFont typeface="Wingdings" panose="05000000000000000000" pitchFamily="2" charset="2"/>
              <a:buChar char="v"/>
              <a:defRPr/>
            </a:pPr>
            <a:r>
              <a:rPr lang="en-US" altLang="en-US" sz="1800" dirty="0">
                <a:ea typeface="Tahoma" panose="020B0604030504040204" pitchFamily="34" charset="0"/>
                <a:cs typeface="Tahoma" panose="020B0604030504040204" pitchFamily="34" charset="0"/>
              </a:rPr>
              <a:t>  must show contact details of authorising person </a:t>
            </a:r>
          </a:p>
          <a:p>
            <a:pPr marL="342900" indent="-342900">
              <a:buFont typeface="Wingdings" panose="05000000000000000000" pitchFamily="2" charset="2"/>
              <a:buChar char="v"/>
              <a:defRPr/>
            </a:pPr>
            <a:r>
              <a:rPr lang="en-US" altLang="en-US" sz="1800" dirty="0">
                <a:ea typeface="Tahoma" panose="020B0604030504040204" pitchFamily="34" charset="0"/>
                <a:cs typeface="Tahoma" panose="020B0604030504040204" pitchFamily="34" charset="0"/>
              </a:rPr>
              <a:t>  excludes posts, tweets, messages </a:t>
            </a:r>
          </a:p>
          <a:p>
            <a:pPr marL="342900" indent="-342900">
              <a:buFont typeface="Wingdings" panose="05000000000000000000" pitchFamily="2" charset="2"/>
              <a:buChar char="ü"/>
              <a:defRPr/>
            </a:pPr>
            <a:r>
              <a:rPr lang="en-US" altLang="en-US" dirty="0">
                <a:ea typeface="Tahoma" panose="020B0604030504040204" pitchFamily="34" charset="0"/>
                <a:cs typeface="Tahoma" panose="020B0604030504040204" pitchFamily="34" charset="0"/>
              </a:rPr>
              <a:t>Candidates or their agents must not collect voting documents from electors (</a:t>
            </a:r>
            <a:r>
              <a:rPr lang="en-US" altLang="en-US" dirty="0" smtClean="0">
                <a:ea typeface="Tahoma" panose="020B0604030504040204" pitchFamily="34" charset="0"/>
                <a:cs typeface="Tahoma" panose="020B0604030504040204" pitchFamily="34" charset="0"/>
              </a:rPr>
              <a:t>e.g. rest homes</a:t>
            </a:r>
            <a:r>
              <a:rPr lang="en-US" altLang="en-US" dirty="0">
                <a:ea typeface="Tahoma" panose="020B0604030504040204" pitchFamily="34" charset="0"/>
                <a:cs typeface="Tahoma" panose="020B0604030504040204" pitchFamily="34" charset="0"/>
              </a:rPr>
              <a:t>)</a:t>
            </a:r>
          </a:p>
          <a:p>
            <a:pPr marL="342900" indent="-342900">
              <a:buFont typeface="Wingdings" panose="05000000000000000000" pitchFamily="2" charset="2"/>
              <a:buChar char="ü"/>
              <a:defRPr/>
            </a:pPr>
            <a:r>
              <a:rPr lang="en-US" altLang="en-US" dirty="0">
                <a:ea typeface="Tahoma" panose="020B0604030504040204" pitchFamily="34" charset="0"/>
                <a:cs typeface="Tahoma" panose="020B0604030504040204" pitchFamily="34" charset="0"/>
              </a:rPr>
              <a:t>Be mindful of election offences</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672265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err="1" smtClean="0">
                <a:solidFill>
                  <a:schemeClr val="bg1"/>
                </a:solidFill>
              </a:rPr>
              <a:t>Campaiging</a:t>
            </a:r>
            <a:r>
              <a:rPr lang="en-NZ" dirty="0" smtClean="0">
                <a:solidFill>
                  <a:schemeClr val="bg1"/>
                </a:solidFill>
              </a:rPr>
              <a:t>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92500" lnSpcReduction="10000"/>
          </a:bodyPr>
          <a:lstStyle/>
          <a:p>
            <a:pPr marL="457200" indent="-457200">
              <a:buFont typeface="Wingdings" panose="05000000000000000000" pitchFamily="2" charset="2"/>
              <a:buChar char="ü"/>
              <a:defRPr/>
            </a:pPr>
            <a:r>
              <a:rPr lang="en-US" altLang="en-US" sz="3200" dirty="0">
                <a:ea typeface="Tahoma" panose="020B0604030504040204" pitchFamily="34" charset="0"/>
                <a:cs typeface="Tahoma" panose="020B0604030504040204" pitchFamily="34" charset="0"/>
              </a:rPr>
              <a:t>Social media</a:t>
            </a:r>
          </a:p>
          <a:p>
            <a:pPr marL="342900" indent="-342900">
              <a:buFont typeface="Wingdings" panose="05000000000000000000" pitchFamily="2" charset="2"/>
              <a:buChar char="v"/>
              <a:defRPr/>
            </a:pPr>
            <a:r>
              <a:rPr lang="en-US" altLang="en-US" dirty="0">
                <a:ea typeface="Tahoma" panose="020B0604030504040204" pitchFamily="34" charset="0"/>
                <a:cs typeface="Tahoma" panose="020B0604030504040204" pitchFamily="34" charset="0"/>
              </a:rPr>
              <a:t>  great way to campaign (instant, far-reaching, free)</a:t>
            </a:r>
          </a:p>
          <a:p>
            <a:pPr marL="342900" indent="-342900">
              <a:buFont typeface="Wingdings" panose="05000000000000000000" pitchFamily="2" charset="2"/>
              <a:buChar char="v"/>
              <a:defRPr/>
            </a:pPr>
            <a:r>
              <a:rPr lang="en-US" altLang="en-US" dirty="0">
                <a:ea typeface="Tahoma" panose="020B0604030504040204" pitchFamily="34" charset="0"/>
                <a:cs typeface="Tahoma" panose="020B0604030504040204" pitchFamily="34" charset="0"/>
              </a:rPr>
              <a:t>  promote yourself and policies (state policies, run polls, encourage </a:t>
            </a:r>
            <a:r>
              <a:rPr lang="en-US" altLang="en-US" dirty="0" smtClean="0">
                <a:ea typeface="Tahoma" panose="020B0604030504040204" pitchFamily="34" charset="0"/>
                <a:cs typeface="Tahoma" panose="020B0604030504040204" pitchFamily="34" charset="0"/>
              </a:rPr>
              <a:t>   people to vote</a:t>
            </a:r>
            <a:r>
              <a:rPr lang="en-US" altLang="en-US" dirty="0">
                <a:ea typeface="Tahoma" panose="020B0604030504040204" pitchFamily="34" charset="0"/>
                <a:cs typeface="Tahoma" panose="020B0604030504040204" pitchFamily="34" charset="0"/>
              </a:rPr>
              <a:t>, key dates, post videos etc)</a:t>
            </a:r>
          </a:p>
          <a:p>
            <a:pPr marL="342900" indent="-342900">
              <a:buFont typeface="Wingdings" panose="05000000000000000000" pitchFamily="2" charset="2"/>
              <a:buChar char="v"/>
              <a:defRPr/>
            </a:pPr>
            <a:r>
              <a:rPr lang="en-US" altLang="en-US" dirty="0">
                <a:ea typeface="Tahoma" panose="020B0604030504040204" pitchFamily="34" charset="0"/>
                <a:cs typeface="Tahoma" panose="020B0604030504040204" pitchFamily="34" charset="0"/>
              </a:rPr>
              <a:t>  BUT council’s media channels </a:t>
            </a:r>
            <a:r>
              <a:rPr lang="en-US" altLang="en-US" dirty="0" smtClean="0">
                <a:ea typeface="Tahoma" panose="020B0604030504040204" pitchFamily="34" charset="0"/>
                <a:cs typeface="Tahoma" panose="020B0604030504040204" pitchFamily="34" charset="0"/>
              </a:rPr>
              <a:t>are off-limits </a:t>
            </a:r>
            <a:r>
              <a:rPr lang="en-US" altLang="en-US" dirty="0">
                <a:ea typeface="Tahoma" panose="020B0604030504040204" pitchFamily="34" charset="0"/>
                <a:cs typeface="Tahoma" panose="020B0604030504040204" pitchFamily="34" charset="0"/>
              </a:rPr>
              <a:t>(politically neutral) </a:t>
            </a:r>
          </a:p>
          <a:p>
            <a:pPr marL="342900" indent="-342900">
              <a:buFont typeface="Wingdings" panose="05000000000000000000" pitchFamily="2" charset="2"/>
              <a:buChar char="v"/>
              <a:defRPr/>
            </a:pPr>
            <a:r>
              <a:rPr lang="en-US" altLang="en-US" dirty="0">
                <a:ea typeface="Tahoma" panose="020B0604030504040204" pitchFamily="34" charset="0"/>
                <a:cs typeface="Tahoma" panose="020B0604030504040204" pitchFamily="34" charset="0"/>
              </a:rPr>
              <a:t>  cannot post or comment or share on council’s media channels (monitored)</a:t>
            </a:r>
          </a:p>
          <a:p>
            <a:pPr marL="342900" indent="-342900">
              <a:buFont typeface="Wingdings" panose="05000000000000000000" pitchFamily="2" charset="2"/>
              <a:buChar char="v"/>
              <a:defRPr/>
            </a:pPr>
            <a:r>
              <a:rPr lang="en-US" altLang="en-US" dirty="0">
                <a:ea typeface="Tahoma" panose="020B0604030504040204" pitchFamily="34" charset="0"/>
                <a:cs typeface="Tahoma" panose="020B0604030504040204" pitchFamily="34" charset="0"/>
              </a:rPr>
              <a:t>  webpage </a:t>
            </a:r>
            <a:r>
              <a:rPr lang="en-US" altLang="en-US" dirty="0" err="1" smtClean="0">
                <a:ea typeface="Tahoma" panose="020B0604030504040204" pitchFamily="34" charset="0"/>
                <a:cs typeface="Tahoma" panose="020B0604030504040204" pitchFamily="34" charset="0"/>
              </a:rPr>
              <a:t>authorisation</a:t>
            </a:r>
            <a:r>
              <a:rPr lang="en-US" altLang="en-US" dirty="0" smtClean="0">
                <a:ea typeface="Tahoma" panose="020B0604030504040204" pitchFamily="34" charset="0"/>
                <a:cs typeface="Tahoma" panose="020B0604030504040204" pitchFamily="34" charset="0"/>
              </a:rPr>
              <a:t> </a:t>
            </a:r>
            <a:r>
              <a:rPr lang="en-US" altLang="en-US" dirty="0">
                <a:ea typeface="Tahoma" panose="020B0604030504040204" pitchFamily="34" charset="0"/>
                <a:cs typeface="Tahoma" panose="020B0604030504040204" pitchFamily="34" charset="0"/>
              </a:rPr>
              <a:t>statement (not for likes, comments, posts etc)</a:t>
            </a:r>
          </a:p>
          <a:p>
            <a:pPr marL="342900" indent="-342900">
              <a:buFont typeface="Wingdings" panose="05000000000000000000" pitchFamily="2" charset="2"/>
              <a:buChar char="v"/>
              <a:defRPr/>
            </a:pPr>
            <a:r>
              <a:rPr lang="en-US" altLang="en-US" dirty="0">
                <a:ea typeface="Tahoma" panose="020B0604030504040204" pitchFamily="34" charset="0"/>
                <a:cs typeface="Tahoma" panose="020B0604030504040204" pitchFamily="34" charset="0"/>
              </a:rPr>
              <a:t>  cyber-security – keep safe (computers can be hacked)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231673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Campaign Expenditure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85000" lnSpcReduction="10000"/>
          </a:bodyPr>
          <a:lstStyle/>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All positions have candidate election expenditure limits </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Based on population size of area</a:t>
            </a:r>
          </a:p>
          <a:p>
            <a:pPr marL="342900" indent="-342900">
              <a:buFont typeface="Wingdings" panose="05000000000000000000" pitchFamily="2" charset="2"/>
              <a:buChar char="v"/>
            </a:pPr>
            <a:r>
              <a:rPr lang="en-US" altLang="en-US" dirty="0">
                <a:ea typeface="Tahoma" panose="020B0604030504040204" pitchFamily="34" charset="0"/>
                <a:cs typeface="Tahoma" panose="020B0604030504040204" pitchFamily="34" charset="0"/>
              </a:rPr>
              <a:t>  Mayor: $20,000</a:t>
            </a:r>
          </a:p>
          <a:p>
            <a:pPr marL="342900" indent="-342900">
              <a:buFont typeface="Wingdings" panose="05000000000000000000" pitchFamily="2" charset="2"/>
              <a:buChar char="v"/>
            </a:pPr>
            <a:r>
              <a:rPr lang="en-NZ" dirty="0">
                <a:ea typeface="Tahoma" panose="020B0604030504040204" pitchFamily="34" charset="0"/>
                <a:cs typeface="Tahoma" panose="020B0604030504040204" pitchFamily="34" charset="0"/>
              </a:rPr>
              <a:t>  Rangitāiki and Whakatāne-Ōhope</a:t>
            </a:r>
            <a:r>
              <a:rPr lang="en-US" altLang="en-US" dirty="0">
                <a:ea typeface="Tahoma" panose="020B0604030504040204" pitchFamily="34" charset="0"/>
                <a:cs typeface="Tahoma" panose="020B0604030504040204" pitchFamily="34" charset="0"/>
              </a:rPr>
              <a:t> Wards and Community Boards: $14,000</a:t>
            </a:r>
          </a:p>
          <a:p>
            <a:pPr marL="342900" indent="-342900">
              <a:buFont typeface="Wingdings" panose="05000000000000000000" pitchFamily="2" charset="2"/>
              <a:buChar char="v"/>
            </a:pPr>
            <a:r>
              <a:rPr lang="en-NZ" dirty="0">
                <a:ea typeface="Tahoma" panose="020B0604030504040204" pitchFamily="34" charset="0"/>
                <a:cs typeface="Tahoma" panose="020B0604030504040204" pitchFamily="34" charset="0"/>
              </a:rPr>
              <a:t>  </a:t>
            </a:r>
            <a:r>
              <a:rPr lang="en-NZ" dirty="0" smtClean="0">
                <a:ea typeface="Tahoma" panose="020B0604030504040204" pitchFamily="34" charset="0"/>
                <a:cs typeface="Tahoma" panose="020B0604030504040204" pitchFamily="34" charset="0"/>
              </a:rPr>
              <a:t>Tāneatua-Waimana </a:t>
            </a:r>
            <a:r>
              <a:rPr lang="en-NZ" dirty="0">
                <a:ea typeface="Tahoma" panose="020B0604030504040204" pitchFamily="34" charset="0"/>
                <a:cs typeface="Tahoma" panose="020B0604030504040204" pitchFamily="34" charset="0"/>
              </a:rPr>
              <a:t>and </a:t>
            </a:r>
            <a:r>
              <a:rPr lang="en-NZ" dirty="0" smtClean="0">
                <a:ea typeface="Tahoma" panose="020B0604030504040204" pitchFamily="34" charset="0"/>
                <a:cs typeface="Tahoma" panose="020B0604030504040204" pitchFamily="34" charset="0"/>
              </a:rPr>
              <a:t>Murupara-Galatea </a:t>
            </a:r>
            <a:r>
              <a:rPr lang="en-NZ" dirty="0">
                <a:ea typeface="Tahoma" panose="020B0604030504040204" pitchFamily="34" charset="0"/>
                <a:cs typeface="Tahoma" panose="020B0604030504040204" pitchFamily="34" charset="0"/>
              </a:rPr>
              <a:t>Wards and Tāneatua Community Board: $3,500</a:t>
            </a:r>
          </a:p>
          <a:p>
            <a:pPr marL="342900" indent="-342900">
              <a:buFont typeface="Wingdings" panose="05000000000000000000" pitchFamily="2" charset="2"/>
              <a:buChar char="v"/>
            </a:pPr>
            <a:r>
              <a:rPr lang="en-NZ" dirty="0">
                <a:ea typeface="Tahoma" panose="020B0604030504040204" pitchFamily="34" charset="0"/>
                <a:cs typeface="Tahoma" panose="020B0604030504040204" pitchFamily="34" charset="0"/>
              </a:rPr>
              <a:t>  Murupara Community Board each subdivision: $3,500</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Expenditure limits include GST</a:t>
            </a:r>
          </a:p>
          <a:p>
            <a:pPr marL="457200" indent="-457200">
              <a:buFont typeface="Wingdings" panose="05000000000000000000" pitchFamily="2" charset="2"/>
              <a:buChar char="ü"/>
            </a:pPr>
            <a:r>
              <a:rPr lang="en-US" altLang="en-US" sz="3200" dirty="0">
                <a:ea typeface="Tahoma" panose="020B0604030504040204" pitchFamily="34" charset="0"/>
                <a:cs typeface="Tahoma" panose="020B0604030504040204" pitchFamily="34" charset="0"/>
              </a:rPr>
              <a:t>Can’t add limits together</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136656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Campaign Expenditure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Applicable period 3 months before election day (12 July)</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If expenditure before 3 month period must be fairly apportioned to the 3 month period</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Electoral expenses and electoral donation form must be completed and returned by 13 December </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Forms available for public inspection for 7 years</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Care to ensure accurate (declaration)</a:t>
            </a:r>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4102114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Scrutineers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Candidates may appoint scrutineers</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Can observe</a:t>
            </a:r>
          </a:p>
          <a:p>
            <a:pPr marL="342900" indent="-342900">
              <a:buFont typeface="Wingdings" panose="05000000000000000000" pitchFamily="2" charset="2"/>
              <a:buChar char="v"/>
            </a:pPr>
            <a:r>
              <a:rPr lang="en-US" altLang="en-US" sz="1800" dirty="0">
                <a:ea typeface="Tahoma" panose="020B0604030504040204" pitchFamily="34" charset="0"/>
                <a:cs typeface="Tahoma" panose="020B0604030504040204" pitchFamily="34" charset="0"/>
              </a:rPr>
              <a:t>  roll scrutiny process (during voting period)</a:t>
            </a:r>
          </a:p>
          <a:p>
            <a:pPr marL="342900" indent="-342900">
              <a:buFont typeface="Wingdings" panose="05000000000000000000" pitchFamily="2" charset="2"/>
              <a:buChar char="v"/>
            </a:pPr>
            <a:r>
              <a:rPr lang="en-US" altLang="en-US" sz="1800" dirty="0">
                <a:ea typeface="Tahoma" panose="020B0604030504040204" pitchFamily="34" charset="0"/>
                <a:cs typeface="Tahoma" panose="020B0604030504040204" pitchFamily="34" charset="0"/>
              </a:rPr>
              <a:t>  counting of votes (after close of voting)</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Must be aged over 18 years</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Scrutineer appointment before noon 11 October</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Vote processing centre based in Auckland</a:t>
            </a:r>
            <a:endParaRPr lang="en-GB" altLang="en-US" dirty="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40072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Results </a:t>
            </a:r>
            <a:r>
              <a:rPr lang="en-NZ" dirty="0" smtClean="0">
                <a:solidFill>
                  <a:schemeClr val="bg1"/>
                </a:solidFill>
              </a:rPr>
              <a:t>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Voting closes noon, 12 October </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Progress results </a:t>
            </a:r>
            <a:r>
              <a:rPr lang="en-US" altLang="en-US" dirty="0" err="1">
                <a:ea typeface="Tahoma" panose="020B0604030504040204" pitchFamily="34" charset="0"/>
                <a:cs typeface="Tahoma" panose="020B0604030504040204" pitchFamily="34" charset="0"/>
              </a:rPr>
              <a:t>est</a:t>
            </a:r>
            <a:r>
              <a:rPr lang="en-US" altLang="en-US" dirty="0">
                <a:ea typeface="Tahoma" panose="020B0604030504040204" pitchFamily="34" charset="0"/>
                <a:cs typeface="Tahoma" panose="020B0604030504040204" pitchFamily="34" charset="0"/>
              </a:rPr>
              <a:t> 2pm (98% votes) </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All candidates emailed, media advised</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Preliminary results (100% votes counted) Sunday morning</a:t>
            </a: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All results available on </a:t>
            </a:r>
            <a:r>
              <a:rPr lang="en-US" altLang="en-US" dirty="0">
                <a:ea typeface="Tahoma" panose="020B0604030504040204" pitchFamily="34" charset="0"/>
                <a:cs typeface="Tahoma" panose="020B0604030504040204" pitchFamily="34" charset="0"/>
                <a:hlinkClick r:id="rId3"/>
              </a:rPr>
              <a:t>www.whakatane.govt.nz</a:t>
            </a:r>
            <a:endParaRPr lang="en-US" altLang="en-US" dirty="0">
              <a:ea typeface="Tahoma" panose="020B0604030504040204" pitchFamily="34" charset="0"/>
              <a:cs typeface="Tahoma" panose="020B0604030504040204" pitchFamily="34" charset="0"/>
            </a:endParaRPr>
          </a:p>
          <a:p>
            <a:pPr marL="342900" indent="-342900">
              <a:buFont typeface="Wingdings" panose="05000000000000000000" pitchFamily="2" charset="2"/>
              <a:buChar char="ü"/>
            </a:pPr>
            <a:r>
              <a:rPr lang="en-US" altLang="en-US" dirty="0">
                <a:ea typeface="Tahoma" panose="020B0604030504040204" pitchFamily="34" charset="0"/>
                <a:cs typeface="Tahoma" panose="020B0604030504040204" pitchFamily="34" charset="0"/>
              </a:rPr>
              <a:t>Final results available Thursday 17 October </a:t>
            </a:r>
            <a:endParaRPr lang="en-US" altLang="en-US" dirty="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7282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Introduction </a:t>
            </a:r>
            <a:endParaRPr lang="en-NZ" dirty="0">
              <a:solidFill>
                <a:schemeClr val="bg1"/>
              </a:solidFill>
            </a:endParaRPr>
          </a:p>
        </p:txBody>
      </p:sp>
      <p:sp>
        <p:nvSpPr>
          <p:cNvPr id="3" name="Subtitle 2"/>
          <p:cNvSpPr>
            <a:spLocks noGrp="1"/>
          </p:cNvSpPr>
          <p:nvPr>
            <p:ph type="subTitle" idx="1"/>
          </p:nvPr>
        </p:nvSpPr>
        <p:spPr>
          <a:xfrm>
            <a:off x="395536" y="1131590"/>
            <a:ext cx="8568952" cy="3528392"/>
          </a:xfrm>
        </p:spPr>
        <p:txBody>
          <a:bodyPr numCol="1">
            <a:normAutofit/>
          </a:bodyPr>
          <a:lstStyle/>
          <a:p>
            <a:pPr marL="342900" indent="-342900">
              <a:buFont typeface="Wingdings" panose="05000000000000000000" pitchFamily="2" charset="2"/>
              <a:buChar char="ü"/>
            </a:pPr>
            <a:r>
              <a:rPr lang="en-NZ" dirty="0" smtClean="0"/>
              <a:t>Overview – David Bewley – Acting Chief Executive  </a:t>
            </a:r>
          </a:p>
          <a:p>
            <a:pPr marL="342900" indent="-342900">
              <a:buFont typeface="Wingdings" panose="05000000000000000000" pitchFamily="2" charset="2"/>
              <a:buChar char="ü"/>
            </a:pPr>
            <a:r>
              <a:rPr lang="en-NZ" dirty="0" smtClean="0"/>
              <a:t>The Process -Dale Ofsoske - Electoral </a:t>
            </a:r>
            <a:r>
              <a:rPr lang="en-NZ" dirty="0"/>
              <a:t>Officer </a:t>
            </a:r>
            <a:endParaRPr lang="en-NZ" dirty="0" smtClean="0"/>
          </a:p>
          <a:p>
            <a:pPr marL="342900" indent="-342900">
              <a:buFont typeface="Wingdings" panose="05000000000000000000" pitchFamily="2" charset="2"/>
              <a:buChar char="ü"/>
            </a:pPr>
            <a:r>
              <a:rPr lang="en-NZ" dirty="0" smtClean="0"/>
              <a:t>Your Commitment- Tony Bonne – Video and Councillor comments</a:t>
            </a:r>
          </a:p>
          <a:p>
            <a:pPr marL="342900" indent="-342900">
              <a:buFont typeface="Wingdings" panose="05000000000000000000" pitchFamily="2" charset="2"/>
              <a:buChar char="ü"/>
            </a:pPr>
            <a:r>
              <a:rPr lang="en-NZ" dirty="0" smtClean="0"/>
              <a:t>Bay of Plenty District Health Board – Debbie Brown – Senior Advisor, Governance and Quality</a:t>
            </a:r>
          </a:p>
          <a:p>
            <a:pPr marL="342900" indent="-342900">
              <a:buFont typeface="Wingdings" panose="05000000000000000000" pitchFamily="2" charset="2"/>
              <a:buChar char="ü"/>
            </a:pPr>
            <a:r>
              <a:rPr lang="en-NZ" dirty="0" smtClean="0"/>
              <a:t>Question time </a:t>
            </a:r>
          </a:p>
          <a:p>
            <a:pPr marL="342900" indent="-342900">
              <a:buFont typeface="Wingdings" panose="05000000000000000000" pitchFamily="2" charset="2"/>
              <a:buChar char="ü"/>
            </a:pPr>
            <a:r>
              <a:rPr lang="en-NZ" dirty="0" smtClean="0"/>
              <a:t>Refreshments </a:t>
            </a:r>
            <a:endParaRPr lang="en-NZ" dirty="0"/>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281271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Resources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62500" lnSpcReduction="20000"/>
          </a:bodyPr>
          <a:lstStyle/>
          <a:p>
            <a:pPr algn="ctr"/>
            <a:endParaRPr lang="mi-NZ" dirty="0"/>
          </a:p>
          <a:p>
            <a:pPr marL="571500" indent="-571500">
              <a:buFont typeface="Wingdings" panose="05000000000000000000" pitchFamily="2" charset="2"/>
              <a:buChar char="ü"/>
            </a:pPr>
            <a:r>
              <a:rPr lang="en-US" altLang="en-US" sz="4000" dirty="0" smtClean="0">
                <a:ea typeface="Tahoma" panose="020B0604030504040204" pitchFamily="34" charset="0"/>
                <a:cs typeface="Tahoma" panose="020B0604030504040204" pitchFamily="34" charset="0"/>
              </a:rPr>
              <a:t>Candidate Information Handbook</a:t>
            </a:r>
          </a:p>
          <a:p>
            <a:pPr marL="571500" indent="-571500">
              <a:buFont typeface="Wingdings" panose="05000000000000000000" pitchFamily="2" charset="2"/>
              <a:buChar char="ü"/>
            </a:pPr>
            <a:r>
              <a:rPr lang="en-US" altLang="en-US" sz="4000" dirty="0" smtClean="0">
                <a:ea typeface="Tahoma" panose="020B0604030504040204" pitchFamily="34" charset="0"/>
                <a:cs typeface="Tahoma" panose="020B0604030504040204" pitchFamily="34" charset="0"/>
              </a:rPr>
              <a:t>Electoral </a:t>
            </a:r>
            <a:r>
              <a:rPr lang="en-US" altLang="en-US" sz="4000" dirty="0">
                <a:ea typeface="Tahoma" panose="020B0604030504040204" pitchFamily="34" charset="0"/>
                <a:cs typeface="Tahoma" panose="020B0604030504040204" pitchFamily="34" charset="0"/>
              </a:rPr>
              <a:t>legislation </a:t>
            </a:r>
          </a:p>
          <a:p>
            <a:r>
              <a:rPr lang="en-US" altLang="en-US" sz="4000" dirty="0">
                <a:ea typeface="Tahoma" panose="020B0604030504040204" pitchFamily="34" charset="0"/>
                <a:cs typeface="Tahoma" panose="020B0604030504040204" pitchFamily="34" charset="0"/>
              </a:rPr>
              <a:t>	</a:t>
            </a:r>
            <a:r>
              <a:rPr lang="en-US" altLang="en-US" sz="3600" dirty="0">
                <a:ea typeface="Tahoma" panose="020B0604030504040204" pitchFamily="34" charset="0"/>
                <a:cs typeface="Tahoma" panose="020B0604030504040204" pitchFamily="34" charset="0"/>
              </a:rPr>
              <a:t>Local Electoral Act 2001</a:t>
            </a:r>
          </a:p>
          <a:p>
            <a:r>
              <a:rPr lang="en-US" altLang="en-US" sz="3600" dirty="0">
                <a:ea typeface="Tahoma" panose="020B0604030504040204" pitchFamily="34" charset="0"/>
                <a:cs typeface="Tahoma" panose="020B0604030504040204" pitchFamily="34" charset="0"/>
              </a:rPr>
              <a:t>	Local Electoral Regulations 2001</a:t>
            </a:r>
          </a:p>
          <a:p>
            <a:r>
              <a:rPr lang="en-US" altLang="en-US" sz="3600" dirty="0">
                <a:ea typeface="Tahoma" panose="020B0604030504040204" pitchFamily="34" charset="0"/>
                <a:cs typeface="Tahoma" panose="020B0604030504040204" pitchFamily="34" charset="0"/>
              </a:rPr>
              <a:t>	</a:t>
            </a:r>
            <a:r>
              <a:rPr lang="en-US" altLang="en-US" sz="3600" dirty="0">
                <a:solidFill>
                  <a:schemeClr val="accent6">
                    <a:lumMod val="50000"/>
                  </a:schemeClr>
                </a:solidFill>
                <a:ea typeface="Tahoma" panose="020B0604030504040204" pitchFamily="34" charset="0"/>
                <a:cs typeface="Tahoma" panose="020B0604030504040204" pitchFamily="34" charset="0"/>
                <a:hlinkClick r:id="rId3">
                  <a:extLst>
                    <a:ext uri="{A12FA001-AC4F-418D-AE19-62706E023703}">
                      <ahyp:hlinkClr xmlns="" xmlns:ahyp="http://schemas.microsoft.com/office/drawing/2018/hyperlinkcolor" xmlns:lc="http://schemas.openxmlformats.org/drawingml/2006/lockedCanvas" val="tx"/>
                    </a:ext>
                  </a:extLst>
                </a:hlinkClick>
              </a:rPr>
              <a:t>www.legislation.govt.nz</a:t>
            </a:r>
            <a:endParaRPr lang="en-US" altLang="en-US" sz="3600" dirty="0">
              <a:solidFill>
                <a:schemeClr val="accent6">
                  <a:lumMod val="50000"/>
                </a:schemeClr>
              </a:solidFill>
              <a:ea typeface="Tahoma" panose="020B0604030504040204" pitchFamily="34" charset="0"/>
              <a:cs typeface="Tahoma" panose="020B0604030504040204" pitchFamily="34" charset="0"/>
            </a:endParaRPr>
          </a:p>
          <a:p>
            <a:pPr marL="571500" indent="-571500">
              <a:buFont typeface="Wingdings" panose="05000000000000000000" pitchFamily="2" charset="2"/>
              <a:buChar char="ü"/>
            </a:pPr>
            <a:r>
              <a:rPr lang="en-US" altLang="en-US" sz="4000" dirty="0" smtClean="0">
                <a:ea typeface="Tahoma" panose="020B0604030504040204" pitchFamily="34" charset="0"/>
                <a:cs typeface="Tahoma" panose="020B0604030504040204" pitchFamily="34" charset="0"/>
              </a:rPr>
              <a:t>Attend a council meeting</a:t>
            </a:r>
          </a:p>
          <a:p>
            <a:pPr marL="571500" indent="-571500">
              <a:buFont typeface="Wingdings" panose="05000000000000000000" pitchFamily="2" charset="2"/>
              <a:buChar char="ü"/>
            </a:pPr>
            <a:r>
              <a:rPr lang="en-US" altLang="en-US" sz="4000" dirty="0" smtClean="0">
                <a:ea typeface="Tahoma" panose="020B0604030504040204" pitchFamily="34" charset="0"/>
                <a:cs typeface="Tahoma" panose="020B0604030504040204" pitchFamily="34" charset="0"/>
              </a:rPr>
              <a:t>Read </a:t>
            </a:r>
            <a:r>
              <a:rPr lang="en-US" altLang="en-US" sz="4000" dirty="0">
                <a:ea typeface="Tahoma" panose="020B0604030504040204" pitchFamily="34" charset="0"/>
                <a:cs typeface="Tahoma" panose="020B0604030504040204" pitchFamily="34" charset="0"/>
              </a:rPr>
              <a:t>agendas and minutes </a:t>
            </a:r>
            <a:r>
              <a:rPr lang="en-US" altLang="en-US" sz="3600" dirty="0">
                <a:ea typeface="Tahoma" panose="020B0604030504040204" pitchFamily="34" charset="0"/>
                <a:cs typeface="Tahoma" panose="020B0604030504040204" pitchFamily="34" charset="0"/>
              </a:rPr>
              <a:t>(</a:t>
            </a:r>
            <a:r>
              <a:rPr lang="en-US" altLang="en-US" sz="3600" dirty="0">
                <a:solidFill>
                  <a:schemeClr val="accent6">
                    <a:lumMod val="50000"/>
                  </a:schemeClr>
                </a:solidFill>
                <a:ea typeface="Tahoma" panose="020B0604030504040204" pitchFamily="34" charset="0"/>
                <a:cs typeface="Tahoma" panose="020B0604030504040204" pitchFamily="34" charset="0"/>
                <a:hlinkClick r:id="rId4">
                  <a:extLst>
                    <a:ext uri="{A12FA001-AC4F-418D-AE19-62706E023703}">
                      <ahyp:hlinkClr xmlns="" xmlns:ahyp="http://schemas.microsoft.com/office/drawing/2018/hyperlinkcolor" xmlns:lc="http://schemas.openxmlformats.org/drawingml/2006/lockedCanvas" val="tx"/>
                    </a:ext>
                  </a:extLst>
                </a:hlinkClick>
              </a:rPr>
              <a:t>www.whakatane.govt.nz</a:t>
            </a:r>
            <a:r>
              <a:rPr lang="en-US" altLang="en-US" sz="3600" dirty="0">
                <a:ea typeface="Tahoma" panose="020B0604030504040204" pitchFamily="34" charset="0"/>
                <a:cs typeface="Tahoma" panose="020B0604030504040204" pitchFamily="34" charset="0"/>
              </a:rPr>
              <a:t>)</a:t>
            </a:r>
          </a:p>
          <a:p>
            <a:pPr marL="571500" indent="-571500">
              <a:buFont typeface="Wingdings" panose="05000000000000000000" pitchFamily="2" charset="2"/>
              <a:buChar char="ü"/>
            </a:pPr>
            <a:r>
              <a:rPr lang="en-US" altLang="en-US" sz="4000" dirty="0">
                <a:ea typeface="Tahoma" panose="020B0604030504040204" pitchFamily="34" charset="0"/>
                <a:cs typeface="Tahoma" panose="020B0604030504040204" pitchFamily="34" charset="0"/>
              </a:rPr>
              <a:t>Talk to a </a:t>
            </a:r>
            <a:r>
              <a:rPr lang="en-US" altLang="en-US" sz="4000" dirty="0" smtClean="0">
                <a:ea typeface="Tahoma" panose="020B0604030504040204" pitchFamily="34" charset="0"/>
                <a:cs typeface="Tahoma" panose="020B0604030504040204" pitchFamily="34" charset="0"/>
              </a:rPr>
              <a:t>Council Electoral staff </a:t>
            </a:r>
            <a:r>
              <a:rPr lang="en-US" altLang="en-US" sz="4000" dirty="0">
                <a:ea typeface="Tahoma" panose="020B0604030504040204" pitchFamily="34" charset="0"/>
                <a:cs typeface="Tahoma" panose="020B0604030504040204" pitchFamily="34" charset="0"/>
              </a:rPr>
              <a:t>member</a:t>
            </a:r>
            <a:endParaRPr lang="en-GB" altLang="en-US" sz="4000" dirty="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236923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Contact us</a:t>
            </a:r>
            <a:r>
              <a:rPr lang="en-NZ" dirty="0" smtClean="0">
                <a:solidFill>
                  <a:schemeClr val="bg1"/>
                </a:solidFill>
              </a:rPr>
              <a:t>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fontScale="47500" lnSpcReduction="20000"/>
          </a:bodyPr>
          <a:lstStyle/>
          <a:p>
            <a:pPr algn="ctr"/>
            <a:endParaRPr lang="mi-NZ" dirty="0" smtClean="0"/>
          </a:p>
          <a:p>
            <a:pPr algn="ctr"/>
            <a:endParaRPr lang="mi-NZ" dirty="0"/>
          </a:p>
          <a:p>
            <a:pPr marL="571500" indent="-571500">
              <a:lnSpc>
                <a:spcPct val="80000"/>
              </a:lnSpc>
              <a:buFont typeface="Wingdings" panose="05000000000000000000" pitchFamily="2" charset="2"/>
              <a:buChar char="ü"/>
            </a:pPr>
            <a:r>
              <a:rPr lang="en-NZ" altLang="en-US" sz="4400" dirty="0">
                <a:ea typeface="Tahoma" panose="020B0604030504040204" pitchFamily="34" charset="0"/>
                <a:cs typeface="Tahoma" panose="020B0604030504040204" pitchFamily="34" charset="0"/>
              </a:rPr>
              <a:t>Electoral </a:t>
            </a:r>
            <a:r>
              <a:rPr lang="en-NZ" altLang="en-US" sz="4400" dirty="0" smtClean="0">
                <a:ea typeface="Tahoma" panose="020B0604030504040204" pitchFamily="34" charset="0"/>
                <a:cs typeface="Tahoma" panose="020B0604030504040204" pitchFamily="34" charset="0"/>
              </a:rPr>
              <a:t>Officer</a:t>
            </a:r>
            <a:endParaRPr lang="en-NZ" altLang="en-US" sz="4400" dirty="0">
              <a:ea typeface="Tahoma" panose="020B0604030504040204" pitchFamily="34" charset="0"/>
              <a:cs typeface="Tahoma" panose="020B0604030504040204" pitchFamily="34" charset="0"/>
            </a:endParaRPr>
          </a:p>
          <a:p>
            <a:pPr>
              <a:lnSpc>
                <a:spcPct val="80000"/>
              </a:lnSpc>
            </a:pPr>
            <a:r>
              <a:rPr lang="en-NZ" altLang="en-US" sz="4000" dirty="0">
                <a:ea typeface="Tahoma" panose="020B0604030504040204" pitchFamily="34" charset="0"/>
                <a:cs typeface="Tahoma" panose="020B0604030504040204" pitchFamily="34" charset="0"/>
              </a:rPr>
              <a:t>	Dale Ofsoske</a:t>
            </a:r>
          </a:p>
          <a:p>
            <a:pPr>
              <a:lnSpc>
                <a:spcPct val="80000"/>
              </a:lnSpc>
            </a:pPr>
            <a:r>
              <a:rPr lang="en-NZ" altLang="en-US" sz="4000" dirty="0">
                <a:ea typeface="Tahoma" panose="020B0604030504040204" pitchFamily="34" charset="0"/>
                <a:cs typeface="Tahoma" panose="020B0604030504040204" pitchFamily="34" charset="0"/>
              </a:rPr>
              <a:t>	Level 2, 198 Federal Street, Auckland </a:t>
            </a:r>
          </a:p>
          <a:p>
            <a:pPr>
              <a:lnSpc>
                <a:spcPct val="80000"/>
              </a:lnSpc>
            </a:pPr>
            <a:r>
              <a:rPr lang="en-NZ" altLang="en-US" sz="4000" dirty="0">
                <a:ea typeface="Tahoma" panose="020B0604030504040204" pitchFamily="34" charset="0"/>
                <a:cs typeface="Tahoma" panose="020B0604030504040204" pitchFamily="34" charset="0"/>
              </a:rPr>
              <a:t>	phone: 0800 922 822</a:t>
            </a:r>
          </a:p>
          <a:p>
            <a:pPr>
              <a:lnSpc>
                <a:spcPct val="80000"/>
              </a:lnSpc>
            </a:pPr>
            <a:r>
              <a:rPr lang="en-NZ" altLang="en-US" sz="4000" dirty="0">
                <a:ea typeface="Tahoma" panose="020B0604030504040204" pitchFamily="34" charset="0"/>
                <a:cs typeface="Tahoma" panose="020B0604030504040204" pitchFamily="34" charset="0"/>
              </a:rPr>
              <a:t>	email: </a:t>
            </a:r>
            <a:r>
              <a:rPr lang="en-NZ" altLang="en-US" sz="4000" dirty="0">
                <a:solidFill>
                  <a:schemeClr val="accent6">
                    <a:lumMod val="50000"/>
                  </a:schemeClr>
                </a:solidFill>
                <a:ea typeface="Tahoma" panose="020B0604030504040204" pitchFamily="34" charset="0"/>
                <a:cs typeface="Tahoma" panose="020B0604030504040204" pitchFamily="34" charset="0"/>
                <a:hlinkClick r:id="rId3">
                  <a:extLst>
                    <a:ext uri="{A12FA001-AC4F-418D-AE19-62706E023703}">
                      <ahyp:hlinkClr xmlns="" xmlns:ahyp="http://schemas.microsoft.com/office/drawing/2018/hyperlinkcolor" xmlns:lc="http://schemas.openxmlformats.org/drawingml/2006/lockedCanvas" val="tx"/>
                    </a:ext>
                  </a:extLst>
                </a:hlinkClick>
              </a:rPr>
              <a:t>dale.ofsoske@electionservices.co.nz</a:t>
            </a:r>
            <a:endParaRPr lang="en-NZ" altLang="en-US" sz="4000" dirty="0">
              <a:solidFill>
                <a:schemeClr val="accent6">
                  <a:lumMod val="50000"/>
                </a:schemeClr>
              </a:solidFill>
              <a:ea typeface="Tahoma" panose="020B0604030504040204" pitchFamily="34" charset="0"/>
              <a:cs typeface="Tahoma" panose="020B0604030504040204" pitchFamily="34" charset="0"/>
            </a:endParaRPr>
          </a:p>
          <a:p>
            <a:pPr marL="571500" indent="-571500">
              <a:lnSpc>
                <a:spcPct val="80000"/>
              </a:lnSpc>
              <a:buFont typeface="Wingdings" panose="05000000000000000000" pitchFamily="2" charset="2"/>
              <a:buChar char="ü"/>
            </a:pPr>
            <a:r>
              <a:rPr lang="en-NZ" altLang="en-US" sz="4400" dirty="0">
                <a:ea typeface="Tahoma" panose="020B0604030504040204" pitchFamily="34" charset="0"/>
                <a:cs typeface="Tahoma" panose="020B0604030504040204" pitchFamily="34" charset="0"/>
              </a:rPr>
              <a:t>Deputy </a:t>
            </a:r>
            <a:r>
              <a:rPr lang="en-NZ" altLang="en-US" sz="4400" dirty="0" smtClean="0">
                <a:ea typeface="Tahoma" panose="020B0604030504040204" pitchFamily="34" charset="0"/>
                <a:cs typeface="Tahoma" panose="020B0604030504040204" pitchFamily="34" charset="0"/>
              </a:rPr>
              <a:t>Electoral Officer</a:t>
            </a:r>
            <a:endParaRPr lang="en-NZ" altLang="en-US" sz="4400" dirty="0">
              <a:ea typeface="Tahoma" panose="020B0604030504040204" pitchFamily="34" charset="0"/>
              <a:cs typeface="Tahoma" panose="020B0604030504040204" pitchFamily="34" charset="0"/>
            </a:endParaRPr>
          </a:p>
          <a:p>
            <a:pPr>
              <a:lnSpc>
                <a:spcPct val="80000"/>
              </a:lnSpc>
            </a:pPr>
            <a:r>
              <a:rPr lang="en-NZ" altLang="en-US" sz="4000" dirty="0">
                <a:ea typeface="Tahoma" panose="020B0604030504040204" pitchFamily="34" charset="0"/>
                <a:cs typeface="Tahoma" panose="020B0604030504040204" pitchFamily="34" charset="0"/>
              </a:rPr>
              <a:t>	Janie Storey</a:t>
            </a:r>
          </a:p>
          <a:p>
            <a:pPr>
              <a:lnSpc>
                <a:spcPct val="80000"/>
              </a:lnSpc>
            </a:pPr>
            <a:r>
              <a:rPr lang="en-NZ" altLang="en-US" sz="4000" dirty="0">
                <a:ea typeface="Tahoma" panose="020B0604030504040204" pitchFamily="34" charset="0"/>
                <a:cs typeface="Tahoma" panose="020B0604030504040204" pitchFamily="34" charset="0"/>
              </a:rPr>
              <a:t>	Whakatāne District Council</a:t>
            </a:r>
          </a:p>
          <a:p>
            <a:pPr>
              <a:lnSpc>
                <a:spcPct val="80000"/>
              </a:lnSpc>
            </a:pPr>
            <a:r>
              <a:rPr lang="en-NZ" altLang="en-US" sz="4000" dirty="0">
                <a:ea typeface="Tahoma" panose="020B0604030504040204" pitchFamily="34" charset="0"/>
                <a:cs typeface="Tahoma" panose="020B0604030504040204" pitchFamily="34" charset="0"/>
              </a:rPr>
              <a:t>	14 Commerce Street, Whakatāne</a:t>
            </a:r>
          </a:p>
          <a:p>
            <a:pPr>
              <a:lnSpc>
                <a:spcPct val="80000"/>
              </a:lnSpc>
            </a:pPr>
            <a:r>
              <a:rPr lang="en-NZ" altLang="en-US" sz="4000" dirty="0">
                <a:ea typeface="Tahoma" panose="020B0604030504040204" pitchFamily="34" charset="0"/>
                <a:cs typeface="Tahoma" panose="020B0604030504040204" pitchFamily="34" charset="0"/>
              </a:rPr>
              <a:t>	phone 07 306 0530</a:t>
            </a:r>
          </a:p>
          <a:p>
            <a:pPr>
              <a:lnSpc>
                <a:spcPct val="80000"/>
              </a:lnSpc>
            </a:pPr>
            <a:r>
              <a:rPr lang="en-NZ" altLang="en-US" sz="4000" dirty="0">
                <a:ea typeface="Tahoma" panose="020B0604030504040204" pitchFamily="34" charset="0"/>
                <a:cs typeface="Tahoma" panose="020B0604030504040204" pitchFamily="34" charset="0"/>
              </a:rPr>
              <a:t>	email: </a:t>
            </a:r>
            <a:r>
              <a:rPr lang="en-NZ" altLang="en-US" sz="4000" u="sng" dirty="0">
                <a:solidFill>
                  <a:schemeClr val="accent6">
                    <a:lumMod val="50000"/>
                  </a:schemeClr>
                </a:solidFill>
                <a:ea typeface="Tahoma" panose="020B0604030504040204" pitchFamily="34" charset="0"/>
                <a:cs typeface="Tahoma" panose="020B0604030504040204" pitchFamily="34" charset="0"/>
              </a:rPr>
              <a:t>janie.storey</a:t>
            </a:r>
            <a:r>
              <a:rPr lang="en-NZ" altLang="en-US" sz="4000" dirty="0">
                <a:solidFill>
                  <a:schemeClr val="accent6">
                    <a:lumMod val="50000"/>
                  </a:schemeClr>
                </a:solidFill>
                <a:ea typeface="Tahoma" panose="020B0604030504040204" pitchFamily="34" charset="0"/>
                <a:cs typeface="Tahoma" panose="020B0604030504040204" pitchFamily="34" charset="0"/>
                <a:hlinkClick r:id="rId4">
                  <a:extLst>
                    <a:ext uri="{A12FA001-AC4F-418D-AE19-62706E023703}">
                      <ahyp:hlinkClr xmlns="" xmlns:ahyp="http://schemas.microsoft.com/office/drawing/2018/hyperlinkcolor" xmlns:lc="http://schemas.openxmlformats.org/drawingml/2006/lockedCanvas" val="tx"/>
                    </a:ext>
                  </a:extLst>
                </a:hlinkClick>
              </a:rPr>
              <a:t>@whakatane.govt.nz</a:t>
            </a:r>
            <a:endParaRPr lang="en-NZ" sz="4000" dirty="0">
              <a:solidFill>
                <a:schemeClr val="accent6">
                  <a:lumMod val="50000"/>
                </a:schemeClr>
              </a:solidFill>
              <a:ea typeface="Tahoma" panose="020B0604030504040204" pitchFamily="34" charset="0"/>
              <a:cs typeface="Tahoma" panose="020B0604030504040204" pitchFamily="34" charset="0"/>
            </a:endParaRPr>
          </a:p>
          <a:p>
            <a:pPr>
              <a:defRPr/>
            </a:pPr>
            <a:r>
              <a:rPr lang="en-US" altLang="en-US" sz="3600" dirty="0">
                <a:ea typeface="Tahoma" panose="020B0604030504040204" pitchFamily="34" charset="0"/>
                <a:cs typeface="Tahoma" panose="020B0604030504040204" pitchFamily="34" charset="0"/>
              </a:rPr>
              <a:t>	</a:t>
            </a:r>
            <a:endParaRPr lang="en-US" altLang="en-US" sz="3600" dirty="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032827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Contact us</a:t>
            </a:r>
            <a:r>
              <a:rPr lang="en-NZ" dirty="0" smtClean="0">
                <a:solidFill>
                  <a:schemeClr val="bg1"/>
                </a:solidFill>
              </a:rPr>
              <a:t>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algn="ctr"/>
            <a:endParaRPr lang="mi-NZ" dirty="0" smtClean="0"/>
          </a:p>
          <a:p>
            <a:pPr algn="ctr"/>
            <a:endParaRPr lang="mi-NZ" dirty="0"/>
          </a:p>
          <a:p>
            <a:pPr algn="ctr"/>
            <a:r>
              <a:rPr lang="mi-NZ" sz="4000" dirty="0" smtClean="0"/>
              <a:t>Video – Retiring Mayor </a:t>
            </a:r>
          </a:p>
          <a:p>
            <a:pPr algn="ctr"/>
            <a:r>
              <a:rPr lang="mi-NZ" sz="4000" dirty="0" smtClean="0"/>
              <a:t>Tony Bonne </a:t>
            </a:r>
            <a:endParaRPr lang="mi-NZ" sz="4000" dirty="0" smtClean="0"/>
          </a:p>
          <a:p>
            <a:pPr algn="ctr"/>
            <a:r>
              <a:rPr lang="mi-NZ" sz="4000" dirty="0" smtClean="0"/>
              <a:t>See separate video clip</a:t>
            </a:r>
            <a:endParaRPr lang="en-NZ"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661645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Being an Elected Member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r>
              <a:rPr lang="en-NZ" dirty="0"/>
              <a:t>Time commitments vary depending on the </a:t>
            </a:r>
            <a:r>
              <a:rPr lang="en-NZ" dirty="0" smtClean="0"/>
              <a:t>position, additional areas of responsibility and the regular meeting cycle:</a:t>
            </a:r>
            <a:endParaRPr lang="en-NZ" dirty="0"/>
          </a:p>
          <a:p>
            <a:pPr marL="342900" indent="-342900">
              <a:buFont typeface="Wingdings" panose="05000000000000000000" pitchFamily="2" charset="2"/>
              <a:buChar char="ü"/>
            </a:pPr>
            <a:r>
              <a:rPr lang="en-NZ" dirty="0" smtClean="0"/>
              <a:t>Mayor </a:t>
            </a:r>
            <a:r>
              <a:rPr lang="en-NZ" dirty="0"/>
              <a:t>– mostly </a:t>
            </a:r>
            <a:r>
              <a:rPr lang="en-NZ" dirty="0" smtClean="0"/>
              <a:t>fulltime – up to 60 hours some weeks </a:t>
            </a:r>
            <a:endParaRPr lang="en-NZ" dirty="0"/>
          </a:p>
          <a:p>
            <a:pPr marL="342900" indent="-342900">
              <a:buFont typeface="Wingdings" panose="05000000000000000000" pitchFamily="2" charset="2"/>
              <a:buChar char="ü"/>
            </a:pPr>
            <a:r>
              <a:rPr lang="en-NZ" dirty="0" smtClean="0"/>
              <a:t>Councillors – an average of 20 hours </a:t>
            </a:r>
            <a:r>
              <a:rPr lang="en-NZ" dirty="0"/>
              <a:t>per </a:t>
            </a:r>
            <a:r>
              <a:rPr lang="en-NZ" dirty="0" smtClean="0"/>
              <a:t>week</a:t>
            </a:r>
            <a:endParaRPr lang="en-NZ" dirty="0"/>
          </a:p>
          <a:p>
            <a:pPr marL="342900" indent="-342900">
              <a:buFont typeface="Wingdings" panose="05000000000000000000" pitchFamily="2" charset="2"/>
              <a:buChar char="ü"/>
            </a:pPr>
            <a:r>
              <a:rPr lang="en-NZ" dirty="0"/>
              <a:t>Community </a:t>
            </a:r>
            <a:r>
              <a:rPr lang="en-NZ" dirty="0" smtClean="0"/>
              <a:t>Board Members </a:t>
            </a:r>
            <a:r>
              <a:rPr lang="en-NZ" dirty="0"/>
              <a:t>– up to 10 hours per week.</a:t>
            </a:r>
          </a:p>
          <a:p>
            <a:pPr marL="342900" indent="-342900">
              <a:buFont typeface="Wingdings" panose="05000000000000000000" pitchFamily="2" charset="2"/>
              <a:buChar char="ü"/>
            </a:pP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180527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Do I have the skills?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en-US" dirty="0" smtClean="0"/>
              <a:t>Do you have skills or experience? </a:t>
            </a:r>
          </a:p>
          <a:p>
            <a:pPr marL="342900" indent="-342900">
              <a:buFont typeface="Wingdings" panose="05000000000000000000" pitchFamily="2" charset="2"/>
              <a:buChar char="v"/>
            </a:pPr>
            <a:r>
              <a:rPr lang="en-US" sz="2000" dirty="0" smtClean="0"/>
              <a:t>Skills learnt outside of local government are transferable </a:t>
            </a:r>
          </a:p>
          <a:p>
            <a:pPr marL="342900" indent="-342900">
              <a:buFont typeface="Wingdings" panose="05000000000000000000" pitchFamily="2" charset="2"/>
              <a:buChar char="v"/>
            </a:pPr>
            <a:r>
              <a:rPr lang="en-US" sz="2000" dirty="0" smtClean="0"/>
              <a:t>Induction and ongoing training provided </a:t>
            </a:r>
          </a:p>
          <a:p>
            <a:pPr marL="342900" indent="-342900">
              <a:buFont typeface="Wingdings" panose="05000000000000000000" pitchFamily="2" charset="2"/>
              <a:buChar char="v"/>
            </a:pPr>
            <a:r>
              <a:rPr lang="en-US" sz="2000" dirty="0" smtClean="0"/>
              <a:t>Diversity of issues – rates, refuse, land plan changes, emergencies, climate change, urban vs rural, to citizenship ceremonies</a:t>
            </a:r>
          </a:p>
          <a:p>
            <a:pPr marL="342900" indent="-342900">
              <a:buFont typeface="Wingdings" panose="05000000000000000000" pitchFamily="2" charset="2"/>
              <a:buChar char="v"/>
            </a:pPr>
            <a:r>
              <a:rPr lang="en-NZ" sz="2000" dirty="0" smtClean="0"/>
              <a:t>Tumultuous </a:t>
            </a:r>
            <a:r>
              <a:rPr lang="en-NZ" sz="2000" dirty="0"/>
              <a:t>start to the triennium with the Edgecumbe </a:t>
            </a:r>
            <a:r>
              <a:rPr lang="en-NZ" sz="2000" dirty="0" smtClean="0"/>
              <a:t>flood </a:t>
            </a:r>
          </a:p>
          <a:p>
            <a:pPr marL="342900" indent="-342900">
              <a:buFont typeface="Wingdings" panose="05000000000000000000" pitchFamily="2" charset="2"/>
              <a:buChar char="v"/>
            </a:pPr>
            <a:r>
              <a:rPr lang="en-NZ" sz="2000" dirty="0" smtClean="0"/>
              <a:t>Contentious issues in term - the </a:t>
            </a:r>
            <a:r>
              <a:rPr lang="en-NZ" sz="2000" dirty="0"/>
              <a:t>decisions around the Awatarariki Debris Flow in </a:t>
            </a:r>
            <a:r>
              <a:rPr lang="en-NZ" sz="2000" dirty="0" err="1" smtClean="0"/>
              <a:t>Matatā</a:t>
            </a:r>
            <a:r>
              <a:rPr lang="en-NZ" sz="2000" dirty="0" smtClean="0"/>
              <a:t>, Māori Wards, sale </a:t>
            </a:r>
            <a:r>
              <a:rPr lang="en-NZ" sz="2000" dirty="0"/>
              <a:t>of the </a:t>
            </a:r>
            <a:r>
              <a:rPr lang="en-NZ" sz="2000" dirty="0" err="1"/>
              <a:t>Awakeri</a:t>
            </a:r>
            <a:r>
              <a:rPr lang="en-NZ" sz="2000" dirty="0"/>
              <a:t> Hall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3650784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Do I have the skills?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en-US" dirty="0" smtClean="0"/>
              <a:t>Representing the Community is enjoyable</a:t>
            </a:r>
          </a:p>
          <a:p>
            <a:pPr marL="342900" indent="-342900">
              <a:buFont typeface="Wingdings" panose="05000000000000000000" pitchFamily="2" charset="2"/>
              <a:buChar char="ü"/>
            </a:pPr>
            <a:r>
              <a:rPr lang="en-US" dirty="0"/>
              <a:t>T</a:t>
            </a:r>
            <a:r>
              <a:rPr lang="en-US" dirty="0" smtClean="0"/>
              <a:t>here are times when voting on an issue is difficult</a:t>
            </a:r>
          </a:p>
          <a:p>
            <a:pPr marL="342900" indent="-342900">
              <a:buFont typeface="Wingdings" panose="05000000000000000000" pitchFamily="2" charset="2"/>
              <a:buChar char="ü"/>
            </a:pPr>
            <a:r>
              <a:rPr lang="en-US" dirty="0" smtClean="0"/>
              <a:t>Learn about local government responsibilities and processes</a:t>
            </a:r>
          </a:p>
          <a:p>
            <a:pPr marL="342900" indent="-342900">
              <a:buFont typeface="Wingdings" panose="05000000000000000000" pitchFamily="2" charset="2"/>
              <a:buChar char="ü"/>
            </a:pPr>
            <a:r>
              <a:rPr lang="en-US" dirty="0" smtClean="0"/>
              <a:t>Councillors and staff supportive -committed to collaborative decision making </a:t>
            </a:r>
          </a:p>
          <a:p>
            <a:pPr marL="342900" indent="-342900">
              <a:buFont typeface="Wingdings" panose="05000000000000000000" pitchFamily="2" charset="2"/>
              <a:buChar char="ü"/>
            </a:pPr>
            <a:r>
              <a:rPr lang="en-US" dirty="0" smtClean="0"/>
              <a:t>Recommend role of an elected member if you have the desire and time to make your community a better place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966723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Post Election Training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lnSpcReduction="10000"/>
          </a:bodyPr>
          <a:lstStyle/>
          <a:p>
            <a:r>
              <a:rPr lang="en-NZ" dirty="0" smtClean="0"/>
              <a:t>Council will:</a:t>
            </a:r>
          </a:p>
          <a:p>
            <a:pPr marL="342900" indent="-342900">
              <a:buFont typeface="Wingdings" panose="05000000000000000000" pitchFamily="2" charset="2"/>
              <a:buChar char="ü"/>
            </a:pPr>
            <a:r>
              <a:rPr lang="mi-NZ" dirty="0" smtClean="0"/>
              <a:t>Provide an induction booklet and package of relevant information</a:t>
            </a:r>
          </a:p>
          <a:p>
            <a:pPr marL="342900" indent="-342900">
              <a:buFont typeface="Wingdings" panose="05000000000000000000" pitchFamily="2" charset="2"/>
              <a:buChar char="ü"/>
            </a:pPr>
            <a:r>
              <a:rPr lang="mi-NZ" dirty="0" smtClean="0"/>
              <a:t>Provide Mayor and Councillors with a tablet and email address to receive information and agendas </a:t>
            </a:r>
            <a:endParaRPr lang="en-NZ" dirty="0" smtClean="0"/>
          </a:p>
          <a:p>
            <a:pPr marL="342900" indent="-342900">
              <a:buFont typeface="Wingdings" panose="05000000000000000000" pitchFamily="2" charset="2"/>
              <a:buChar char="ü"/>
            </a:pPr>
            <a:r>
              <a:rPr lang="en-NZ" dirty="0"/>
              <a:t>R</a:t>
            </a:r>
            <a:r>
              <a:rPr lang="en-NZ" dirty="0" smtClean="0"/>
              <a:t>un </a:t>
            </a:r>
            <a:r>
              <a:rPr lang="en-NZ" dirty="0"/>
              <a:t>in-house induction </a:t>
            </a:r>
            <a:r>
              <a:rPr lang="en-NZ" dirty="0" smtClean="0"/>
              <a:t>courses </a:t>
            </a:r>
            <a:endParaRPr lang="en-NZ" dirty="0"/>
          </a:p>
          <a:p>
            <a:pPr marL="342900" indent="-342900">
              <a:buFont typeface="Wingdings" panose="05000000000000000000" pitchFamily="2" charset="2"/>
              <a:buChar char="ü"/>
            </a:pPr>
            <a:r>
              <a:rPr lang="en-NZ" dirty="0"/>
              <a:t>Regional workshops for newly elected members will be run by LGNZ/</a:t>
            </a:r>
            <a:r>
              <a:rPr lang="en-NZ" dirty="0" err="1"/>
              <a:t>EquiP</a:t>
            </a:r>
            <a:r>
              <a:rPr lang="en-NZ" dirty="0"/>
              <a:t> in November </a:t>
            </a:r>
            <a:r>
              <a:rPr lang="en-NZ" dirty="0" smtClean="0"/>
              <a:t>2019</a:t>
            </a:r>
            <a:endParaRPr lang="en-NZ" dirty="0"/>
          </a:p>
          <a:p>
            <a:pPr marL="342900" indent="-342900">
              <a:buFont typeface="Wingdings" panose="05000000000000000000" pitchFamily="2" charset="2"/>
              <a:buChar char="ü"/>
            </a:pPr>
            <a:r>
              <a:rPr lang="en-NZ" dirty="0"/>
              <a:t>A variety of Professional Development Programme workshops will be held throughout </a:t>
            </a:r>
            <a:r>
              <a:rPr lang="en-NZ" dirty="0" smtClean="0"/>
              <a:t>2020/21</a:t>
            </a: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4227934"/>
            <a:ext cx="792879" cy="650161"/>
          </a:xfrm>
          <a:prstGeom prst="rect">
            <a:avLst/>
          </a:prstGeom>
        </p:spPr>
      </p:pic>
    </p:spTree>
    <p:extLst>
      <p:ext uri="{BB962C8B-B14F-4D97-AF65-F5344CB8AC3E}">
        <p14:creationId xmlns:p14="http://schemas.microsoft.com/office/powerpoint/2010/main" val="3112941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District Health Board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algn="ctr"/>
            <a:endParaRPr lang="en-NZ" sz="3200" dirty="0"/>
          </a:p>
          <a:p>
            <a:pPr algn="ctr"/>
            <a:r>
              <a:rPr lang="en-NZ" sz="3200" dirty="0" smtClean="0"/>
              <a:t>Debbie Brown</a:t>
            </a:r>
          </a:p>
          <a:p>
            <a:pPr algn="ctr"/>
            <a:r>
              <a:rPr lang="en-NZ" sz="3200" dirty="0" smtClean="0"/>
              <a:t>Senior </a:t>
            </a:r>
            <a:r>
              <a:rPr lang="en-NZ" sz="3200" dirty="0"/>
              <a:t>Advisor, Governance and </a:t>
            </a:r>
            <a:r>
              <a:rPr lang="en-NZ" sz="3200" dirty="0" smtClean="0"/>
              <a:t>Quality</a:t>
            </a:r>
          </a:p>
          <a:p>
            <a:pPr algn="ctr"/>
            <a:r>
              <a:rPr lang="en-US" sz="3200" dirty="0" smtClean="0"/>
              <a:t>See </a:t>
            </a:r>
            <a:r>
              <a:rPr lang="en-US" sz="3200" smtClean="0"/>
              <a:t>separate presentation </a:t>
            </a:r>
            <a:endParaRPr lang="en-NZ" sz="3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196604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Conclusion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algn="ctr"/>
            <a:r>
              <a:rPr lang="mi-NZ" sz="3600" dirty="0" smtClean="0"/>
              <a:t>Is there anything we have not covered?</a:t>
            </a:r>
          </a:p>
          <a:p>
            <a:pPr algn="ctr"/>
            <a:r>
              <a:rPr lang="mi-NZ" sz="6000" b="1" dirty="0" smtClean="0"/>
              <a:t>QUESTIONS AND DISCUSSION </a:t>
            </a:r>
            <a:endParaRPr lang="en-NZ" sz="6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856077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Why stand for Council? </a:t>
            </a:r>
            <a:endParaRPr lang="en-NZ" dirty="0">
              <a:solidFill>
                <a:schemeClr val="bg1"/>
              </a:solidFill>
            </a:endParaRPr>
          </a:p>
        </p:txBody>
      </p:sp>
      <p:sp>
        <p:nvSpPr>
          <p:cNvPr id="3" name="Subtitle 2"/>
          <p:cNvSpPr>
            <a:spLocks noGrp="1"/>
          </p:cNvSpPr>
          <p:nvPr>
            <p:ph type="subTitle" idx="1"/>
          </p:nvPr>
        </p:nvSpPr>
        <p:spPr>
          <a:xfrm>
            <a:off x="395536" y="1131590"/>
            <a:ext cx="8568952" cy="3528392"/>
          </a:xfrm>
        </p:spPr>
        <p:txBody>
          <a:bodyPr numCol="1">
            <a:normAutofit fontScale="85000" lnSpcReduction="20000"/>
          </a:bodyPr>
          <a:lstStyle/>
          <a:p>
            <a:r>
              <a:rPr lang="en-NZ" dirty="0" smtClean="0"/>
              <a:t>Standing for Council allows you to:</a:t>
            </a:r>
          </a:p>
          <a:p>
            <a:pPr marL="342900" indent="-342900">
              <a:buFont typeface="Wingdings" panose="05000000000000000000" pitchFamily="2" charset="2"/>
              <a:buChar char="ü"/>
            </a:pPr>
            <a:r>
              <a:rPr lang="en-NZ" dirty="0"/>
              <a:t>C</a:t>
            </a:r>
            <a:r>
              <a:rPr lang="en-NZ" dirty="0" smtClean="0"/>
              <a:t>ontribute </a:t>
            </a:r>
            <a:r>
              <a:rPr lang="en-NZ" dirty="0"/>
              <a:t>to the development and improvement of your community.</a:t>
            </a:r>
          </a:p>
          <a:p>
            <a:pPr marL="342900" indent="-342900">
              <a:buFont typeface="Wingdings" panose="05000000000000000000" pitchFamily="2" charset="2"/>
              <a:buChar char="ü"/>
            </a:pPr>
            <a:r>
              <a:rPr lang="en-NZ" dirty="0" smtClean="0"/>
              <a:t>Make </a:t>
            </a:r>
            <a:r>
              <a:rPr lang="en-NZ" dirty="0"/>
              <a:t>a difference and be involved in shaping the future of the local community.</a:t>
            </a:r>
          </a:p>
          <a:p>
            <a:pPr marL="342900" indent="-342900">
              <a:buFont typeface="Wingdings" panose="05000000000000000000" pitchFamily="2" charset="2"/>
              <a:buChar char="ü"/>
            </a:pPr>
            <a:r>
              <a:rPr lang="en-NZ" dirty="0"/>
              <a:t>R</a:t>
            </a:r>
            <a:r>
              <a:rPr lang="en-NZ" dirty="0" smtClean="0"/>
              <a:t>epresent </a:t>
            </a:r>
            <a:r>
              <a:rPr lang="en-NZ" dirty="0"/>
              <a:t>the views of </a:t>
            </a:r>
            <a:r>
              <a:rPr lang="en-NZ" dirty="0" smtClean="0"/>
              <a:t>all local </a:t>
            </a:r>
            <a:r>
              <a:rPr lang="en-NZ" dirty="0"/>
              <a:t>people and ensure that community interests are taken into account.</a:t>
            </a:r>
          </a:p>
          <a:p>
            <a:pPr marL="342900" indent="-342900">
              <a:buFont typeface="Wingdings" panose="05000000000000000000" pitchFamily="2" charset="2"/>
              <a:buChar char="ü"/>
            </a:pPr>
            <a:r>
              <a:rPr lang="en-NZ" dirty="0"/>
              <a:t>C</a:t>
            </a:r>
            <a:r>
              <a:rPr lang="en-NZ" dirty="0" smtClean="0"/>
              <a:t>ontribute </a:t>
            </a:r>
            <a:r>
              <a:rPr lang="en-NZ" dirty="0"/>
              <a:t>your business or professional skills to help the community realise its </a:t>
            </a:r>
            <a:r>
              <a:rPr lang="en-NZ" dirty="0" smtClean="0"/>
              <a:t>potential</a:t>
            </a:r>
          </a:p>
          <a:p>
            <a:pPr marL="342900" indent="-342900">
              <a:buFont typeface="Wingdings" panose="05000000000000000000" pitchFamily="2" charset="2"/>
              <a:buChar char="ü"/>
            </a:pPr>
            <a:r>
              <a:rPr lang="en-US" dirty="0" err="1" smtClean="0"/>
              <a:t>Utilise</a:t>
            </a:r>
            <a:r>
              <a:rPr lang="en-US" dirty="0" smtClean="0"/>
              <a:t> your personal/cultural skills and networks for the betterment of the district</a:t>
            </a:r>
          </a:p>
          <a:p>
            <a:pPr marL="342900" indent="-342900">
              <a:buFont typeface="Wingdings" panose="05000000000000000000" pitchFamily="2" charset="2"/>
              <a:buChar char="ü"/>
            </a:pPr>
            <a:r>
              <a:rPr lang="en-US" dirty="0" smtClean="0"/>
              <a:t>Understand the importance of the Treaty of Waitangi and iwi </a:t>
            </a:r>
            <a:br>
              <a:rPr lang="en-US" dirty="0" smtClean="0"/>
            </a:br>
            <a:r>
              <a:rPr lang="en-US" dirty="0" smtClean="0"/>
              <a:t>partnerships for Local Government</a:t>
            </a: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3939902"/>
            <a:ext cx="792879" cy="650161"/>
          </a:xfrm>
          <a:prstGeom prst="rect">
            <a:avLst/>
          </a:prstGeom>
        </p:spPr>
      </p:pic>
    </p:spTree>
    <p:extLst>
      <p:ext uri="{BB962C8B-B14F-4D97-AF65-F5344CB8AC3E}">
        <p14:creationId xmlns:p14="http://schemas.microsoft.com/office/powerpoint/2010/main" val="2955228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Benefits  </a:t>
            </a:r>
            <a:endParaRPr lang="en-NZ" dirty="0">
              <a:solidFill>
                <a:schemeClr val="bg1"/>
              </a:solidFill>
            </a:endParaRPr>
          </a:p>
        </p:txBody>
      </p:sp>
      <p:sp>
        <p:nvSpPr>
          <p:cNvPr id="3" name="Subtitle 2"/>
          <p:cNvSpPr>
            <a:spLocks noGrp="1"/>
          </p:cNvSpPr>
          <p:nvPr>
            <p:ph type="subTitle" idx="1"/>
          </p:nvPr>
        </p:nvSpPr>
        <p:spPr>
          <a:xfrm>
            <a:off x="395536" y="1131590"/>
            <a:ext cx="8568952" cy="3528392"/>
          </a:xfrm>
        </p:spPr>
        <p:txBody>
          <a:bodyPr numCol="1">
            <a:normAutofit/>
          </a:bodyPr>
          <a:lstStyle/>
          <a:p>
            <a:r>
              <a:rPr lang="en-NZ" dirty="0"/>
              <a:t>Personal benefits include:</a:t>
            </a:r>
          </a:p>
          <a:p>
            <a:pPr marL="342900" indent="-342900">
              <a:buFont typeface="Wingdings" panose="05000000000000000000" pitchFamily="2" charset="2"/>
              <a:buChar char="ü"/>
            </a:pPr>
            <a:r>
              <a:rPr lang="en-NZ" dirty="0" smtClean="0"/>
              <a:t>Better </a:t>
            </a:r>
            <a:r>
              <a:rPr lang="en-NZ" dirty="0"/>
              <a:t>understanding of G</a:t>
            </a:r>
            <a:r>
              <a:rPr lang="en-NZ" dirty="0" smtClean="0"/>
              <a:t>overnment in NZ at </a:t>
            </a:r>
            <a:r>
              <a:rPr lang="en-NZ" dirty="0"/>
              <a:t>all </a:t>
            </a:r>
            <a:r>
              <a:rPr lang="en-NZ" dirty="0" smtClean="0"/>
              <a:t>levels</a:t>
            </a:r>
            <a:endParaRPr lang="en-NZ" dirty="0"/>
          </a:p>
          <a:p>
            <a:pPr marL="342900" indent="-342900">
              <a:buFont typeface="Wingdings" panose="05000000000000000000" pitchFamily="2" charset="2"/>
              <a:buChar char="ü"/>
            </a:pPr>
            <a:r>
              <a:rPr lang="en-NZ" dirty="0"/>
              <a:t>I</a:t>
            </a:r>
            <a:r>
              <a:rPr lang="en-NZ" dirty="0" smtClean="0"/>
              <a:t>ncreased </a:t>
            </a:r>
            <a:r>
              <a:rPr lang="en-NZ" dirty="0"/>
              <a:t>confidence in communicating and </a:t>
            </a:r>
            <a:r>
              <a:rPr lang="en-NZ" dirty="0" smtClean="0"/>
              <a:t>engaging </a:t>
            </a:r>
            <a:r>
              <a:rPr lang="en-NZ" dirty="0"/>
              <a:t>with </a:t>
            </a:r>
            <a:r>
              <a:rPr lang="en-NZ" dirty="0" smtClean="0"/>
              <a:t>all sectors of the community </a:t>
            </a:r>
            <a:endParaRPr lang="en-NZ" dirty="0"/>
          </a:p>
          <a:p>
            <a:pPr marL="342900" indent="-342900">
              <a:buFont typeface="Wingdings" panose="05000000000000000000" pitchFamily="2" charset="2"/>
              <a:buChar char="ü"/>
            </a:pPr>
            <a:r>
              <a:rPr lang="en-NZ" dirty="0"/>
              <a:t>I</a:t>
            </a:r>
            <a:r>
              <a:rPr lang="en-NZ" dirty="0" smtClean="0"/>
              <a:t>ncreased </a:t>
            </a:r>
            <a:r>
              <a:rPr lang="en-NZ" dirty="0"/>
              <a:t>knowledge of governance and management </a:t>
            </a:r>
            <a:r>
              <a:rPr lang="en-NZ" dirty="0" smtClean="0"/>
              <a:t>processes</a:t>
            </a:r>
          </a:p>
          <a:p>
            <a:pPr marL="342900" indent="-342900">
              <a:buFont typeface="Wingdings" panose="05000000000000000000" pitchFamily="2" charset="2"/>
              <a:buChar char="ü"/>
            </a:pPr>
            <a:r>
              <a:rPr lang="en-US" dirty="0" smtClean="0"/>
              <a:t>Helping shape the future of your community </a:t>
            </a:r>
          </a:p>
          <a:p>
            <a:pPr marL="342900" indent="-342900">
              <a:buFont typeface="Wingdings" panose="05000000000000000000" pitchFamily="2" charset="2"/>
              <a:buChar char="ü"/>
            </a:pPr>
            <a:r>
              <a:rPr lang="en-US" dirty="0" smtClean="0"/>
              <a:t>Understanding your community </a:t>
            </a:r>
          </a:p>
          <a:p>
            <a:pPr marL="342900" indent="-342900">
              <a:buFont typeface="Wingdings" panose="05000000000000000000" pitchFamily="2" charset="2"/>
              <a:buChar char="ü"/>
            </a:pPr>
            <a:r>
              <a:rPr lang="en-US" dirty="0" smtClean="0"/>
              <a:t>Building your networks</a:t>
            </a:r>
            <a:endParaRPr lang="en-NZ" dirty="0"/>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761629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Roles of Elected Members</a:t>
            </a:r>
            <a:endParaRPr lang="en-NZ" dirty="0">
              <a:solidFill>
                <a:schemeClr val="bg1"/>
              </a:solidFill>
            </a:endParaRPr>
          </a:p>
        </p:txBody>
      </p:sp>
      <p:sp>
        <p:nvSpPr>
          <p:cNvPr id="3" name="Subtitle 2"/>
          <p:cNvSpPr>
            <a:spLocks noGrp="1"/>
          </p:cNvSpPr>
          <p:nvPr>
            <p:ph type="subTitle" idx="1"/>
          </p:nvPr>
        </p:nvSpPr>
        <p:spPr>
          <a:xfrm>
            <a:off x="395536" y="1131590"/>
            <a:ext cx="8568952" cy="3528392"/>
          </a:xfrm>
        </p:spPr>
        <p:txBody>
          <a:bodyPr numCol="1">
            <a:normAutofit fontScale="92500" lnSpcReduction="10000"/>
          </a:bodyPr>
          <a:lstStyle/>
          <a:p>
            <a:r>
              <a:rPr lang="en-NZ" dirty="0"/>
              <a:t>Being a member of the governing body:</a:t>
            </a:r>
          </a:p>
          <a:p>
            <a:pPr marL="342900" indent="-342900">
              <a:buFont typeface="Wingdings" panose="05000000000000000000" pitchFamily="2" charset="2"/>
              <a:buChar char="ü"/>
            </a:pPr>
            <a:r>
              <a:rPr lang="en-US" dirty="0" smtClean="0"/>
              <a:t>Setting strategies</a:t>
            </a:r>
            <a:endParaRPr lang="en-NZ" dirty="0" smtClean="0"/>
          </a:p>
          <a:p>
            <a:pPr marL="342900" indent="-342900">
              <a:buFont typeface="Wingdings" panose="05000000000000000000" pitchFamily="2" charset="2"/>
              <a:buChar char="ü"/>
            </a:pPr>
            <a:r>
              <a:rPr lang="en-NZ" dirty="0" smtClean="0"/>
              <a:t>Making decisions</a:t>
            </a:r>
            <a:endParaRPr lang="en-NZ" dirty="0"/>
          </a:p>
          <a:p>
            <a:pPr marL="342900" indent="-342900">
              <a:buFont typeface="Wingdings" panose="05000000000000000000" pitchFamily="2" charset="2"/>
              <a:buChar char="ü"/>
            </a:pPr>
            <a:r>
              <a:rPr lang="en-NZ" dirty="0" smtClean="0"/>
              <a:t>Employing the </a:t>
            </a:r>
            <a:r>
              <a:rPr lang="en-NZ" dirty="0"/>
              <a:t>Chief </a:t>
            </a:r>
            <a:r>
              <a:rPr lang="en-NZ" dirty="0" smtClean="0"/>
              <a:t>Executive</a:t>
            </a:r>
            <a:endParaRPr lang="en-NZ" dirty="0"/>
          </a:p>
          <a:p>
            <a:endParaRPr lang="en-NZ" dirty="0"/>
          </a:p>
          <a:p>
            <a:r>
              <a:rPr lang="en-NZ" dirty="0"/>
              <a:t>Being a representative of the community:</a:t>
            </a:r>
          </a:p>
          <a:p>
            <a:pPr marL="342900" indent="-342900">
              <a:buFont typeface="Wingdings" panose="05000000000000000000" pitchFamily="2" charset="2"/>
              <a:buChar char="ü"/>
            </a:pPr>
            <a:r>
              <a:rPr lang="en-NZ" dirty="0"/>
              <a:t>Investigate and identify issues of concern to your </a:t>
            </a:r>
            <a:r>
              <a:rPr lang="en-NZ" dirty="0" smtClean="0"/>
              <a:t>community</a:t>
            </a:r>
            <a:endParaRPr lang="en-NZ" dirty="0"/>
          </a:p>
          <a:p>
            <a:pPr marL="342900" indent="-342900">
              <a:buFont typeface="Wingdings" panose="05000000000000000000" pitchFamily="2" charset="2"/>
              <a:buChar char="ü"/>
            </a:pPr>
            <a:r>
              <a:rPr lang="en-NZ" dirty="0"/>
              <a:t>Represent the interests of your local ward/ constituency, </a:t>
            </a:r>
            <a:r>
              <a:rPr lang="en-NZ" dirty="0" smtClean="0"/>
              <a:t>and </a:t>
            </a:r>
            <a:r>
              <a:rPr lang="en-NZ" dirty="0"/>
              <a:t>the district as a whole.</a:t>
            </a:r>
          </a:p>
          <a:p>
            <a:pPr marL="342900" indent="-342900">
              <a:buFont typeface="Wingdings" panose="05000000000000000000" pitchFamily="2" charset="2"/>
              <a:buChar char="ü"/>
            </a:pPr>
            <a:endParaRPr lang="en-NZ" dirty="0"/>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9346" y="4083918"/>
            <a:ext cx="792879" cy="650161"/>
          </a:xfrm>
          <a:prstGeom prst="rect">
            <a:avLst/>
          </a:prstGeom>
        </p:spPr>
      </p:pic>
    </p:spTree>
    <p:extLst>
      <p:ext uri="{BB962C8B-B14F-4D97-AF65-F5344CB8AC3E}">
        <p14:creationId xmlns:p14="http://schemas.microsoft.com/office/powerpoint/2010/main" val="1219808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Governance and Management </a:t>
            </a:r>
            <a:endParaRPr lang="en-NZ" dirty="0">
              <a:solidFill>
                <a:schemeClr val="bg1"/>
              </a:solidFill>
            </a:endParaRPr>
          </a:p>
        </p:txBody>
      </p:sp>
      <p:sp>
        <p:nvSpPr>
          <p:cNvPr id="3" name="Subtitle 2"/>
          <p:cNvSpPr>
            <a:spLocks noGrp="1"/>
          </p:cNvSpPr>
          <p:nvPr>
            <p:ph type="subTitle" idx="1"/>
          </p:nvPr>
        </p:nvSpPr>
        <p:spPr>
          <a:xfrm>
            <a:off x="395536" y="1131590"/>
            <a:ext cx="8568952" cy="3528392"/>
          </a:xfrm>
        </p:spPr>
        <p:txBody>
          <a:bodyPr numCol="1">
            <a:normAutofit/>
          </a:bodyPr>
          <a:lstStyle/>
          <a:p>
            <a:endParaRPr lang="en-NZ" dirty="0" smtClean="0"/>
          </a:p>
          <a:p>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3507854"/>
            <a:ext cx="792879" cy="650161"/>
          </a:xfrm>
          <a:prstGeom prst="rect">
            <a:avLst/>
          </a:prstGeom>
        </p:spPr>
      </p:pic>
      <p:pic>
        <p:nvPicPr>
          <p:cNvPr id="5" name="Picture 4"/>
          <p:cNvPicPr>
            <a:picLocks noChangeAspect="1"/>
          </p:cNvPicPr>
          <p:nvPr/>
        </p:nvPicPr>
        <p:blipFill>
          <a:blip r:embed="rId4"/>
          <a:stretch>
            <a:fillRect/>
          </a:stretch>
        </p:blipFill>
        <p:spPr>
          <a:xfrm>
            <a:off x="685800" y="1059582"/>
            <a:ext cx="7824377" cy="3463249"/>
          </a:xfrm>
          <a:prstGeom prst="rect">
            <a:avLst/>
          </a:prstGeom>
        </p:spPr>
      </p:pic>
    </p:spTree>
    <p:extLst>
      <p:ext uri="{BB962C8B-B14F-4D97-AF65-F5344CB8AC3E}">
        <p14:creationId xmlns:p14="http://schemas.microsoft.com/office/powerpoint/2010/main" val="506436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Key Focus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a:bodyPr>
          <a:lstStyle/>
          <a:p>
            <a:pPr marL="342900" indent="-342900">
              <a:buFont typeface="Wingdings" panose="05000000000000000000" pitchFamily="2" charset="2"/>
              <a:buChar char="ü"/>
            </a:pPr>
            <a:r>
              <a:rPr lang="mi-NZ" dirty="0" smtClean="0"/>
              <a:t>Long Term Plan – 10 year horizons</a:t>
            </a:r>
          </a:p>
          <a:p>
            <a:pPr marL="342900" indent="-342900">
              <a:buFont typeface="Wingdings" panose="05000000000000000000" pitchFamily="2" charset="2"/>
              <a:buChar char="ü"/>
            </a:pPr>
            <a:r>
              <a:rPr lang="mi-NZ" dirty="0" smtClean="0"/>
              <a:t>Quality Infrastructure – water, roading, waste, commnity facilities </a:t>
            </a:r>
          </a:p>
          <a:p>
            <a:pPr marL="342900" indent="-342900">
              <a:buFont typeface="Wingdings" panose="05000000000000000000" pitchFamily="2" charset="2"/>
              <a:buChar char="ü"/>
            </a:pPr>
            <a:r>
              <a:rPr lang="mi-NZ" dirty="0" smtClean="0"/>
              <a:t>Thriving Economy</a:t>
            </a:r>
          </a:p>
          <a:p>
            <a:pPr marL="342900" indent="-342900">
              <a:buFont typeface="Wingdings" panose="05000000000000000000" pitchFamily="2" charset="2"/>
              <a:buChar char="ü"/>
            </a:pPr>
            <a:r>
              <a:rPr lang="en-US" dirty="0" smtClean="0"/>
              <a:t>Vibrant Communities</a:t>
            </a:r>
          </a:p>
          <a:p>
            <a:pPr marL="342900" indent="-342900">
              <a:buFont typeface="Wingdings" panose="05000000000000000000" pitchFamily="2" charset="2"/>
              <a:buChar char="ü"/>
            </a:pPr>
            <a:r>
              <a:rPr lang="en-US" dirty="0" smtClean="0"/>
              <a:t>Resilient People and Places </a:t>
            </a:r>
          </a:p>
          <a:p>
            <a:pPr marL="342900" indent="-342900">
              <a:buFont typeface="Wingdings" panose="05000000000000000000" pitchFamily="2" charset="2"/>
              <a:buChar char="ü"/>
            </a:pPr>
            <a:r>
              <a:rPr lang="en-US" dirty="0" smtClean="0"/>
              <a:t>Responsible Money Management</a:t>
            </a:r>
            <a:endParaRPr lang="en-NZ"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54830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6622504" cy="843558"/>
          </a:xfrm>
        </p:spPr>
        <p:txBody>
          <a:bodyPr/>
          <a:lstStyle/>
          <a:p>
            <a:r>
              <a:rPr lang="en-NZ" dirty="0" smtClean="0">
                <a:solidFill>
                  <a:schemeClr val="bg1"/>
                </a:solidFill>
              </a:rPr>
              <a:t>Remuneration  </a:t>
            </a:r>
            <a:endParaRPr lang="en-NZ" dirty="0">
              <a:solidFill>
                <a:schemeClr val="bg1"/>
              </a:solidFill>
            </a:endParaRPr>
          </a:p>
        </p:txBody>
      </p:sp>
      <p:sp>
        <p:nvSpPr>
          <p:cNvPr id="3" name="Subtitle 2"/>
          <p:cNvSpPr>
            <a:spLocks noGrp="1"/>
          </p:cNvSpPr>
          <p:nvPr>
            <p:ph type="subTitle" idx="1"/>
          </p:nvPr>
        </p:nvSpPr>
        <p:spPr>
          <a:xfrm>
            <a:off x="395536" y="1203598"/>
            <a:ext cx="8568952" cy="3528392"/>
          </a:xfrm>
        </p:spPr>
        <p:txBody>
          <a:bodyPr numCol="1">
            <a:normAutofit lnSpcReduction="10000"/>
          </a:bodyPr>
          <a:lstStyle/>
          <a:p>
            <a:r>
              <a:rPr lang="en-NZ" sz="2000" dirty="0"/>
              <a:t>Elected members remuneration is set by the Remuneration </a:t>
            </a:r>
            <a:r>
              <a:rPr lang="en-NZ" sz="2000" dirty="0" smtClean="0"/>
              <a:t>Authority where:</a:t>
            </a:r>
            <a:endParaRPr lang="en-NZ" sz="2000" dirty="0"/>
          </a:p>
          <a:p>
            <a:pPr marL="342900" indent="-342900">
              <a:buFont typeface="Wingdings" panose="05000000000000000000" pitchFamily="2" charset="2"/>
              <a:buChar char="ü"/>
            </a:pPr>
            <a:r>
              <a:rPr lang="en-NZ" sz="2000" dirty="0"/>
              <a:t>Salaries are determined by a formula based on each </a:t>
            </a:r>
            <a:r>
              <a:rPr lang="en-NZ" sz="2000" dirty="0" smtClean="0"/>
              <a:t>council’s </a:t>
            </a:r>
            <a:r>
              <a:rPr lang="en-NZ" sz="2000" dirty="0"/>
              <a:t>population and </a:t>
            </a:r>
            <a:r>
              <a:rPr lang="en-NZ" sz="2000" dirty="0" smtClean="0"/>
              <a:t>expenditure</a:t>
            </a:r>
            <a:endParaRPr lang="en-NZ" sz="2000" dirty="0"/>
          </a:p>
          <a:p>
            <a:pPr marL="342900" indent="-342900">
              <a:buFont typeface="Wingdings" panose="05000000000000000000" pitchFamily="2" charset="2"/>
              <a:buChar char="ü"/>
            </a:pPr>
            <a:r>
              <a:rPr lang="en-NZ" sz="2000" dirty="0" smtClean="0"/>
              <a:t>Rules are set </a:t>
            </a:r>
            <a:r>
              <a:rPr lang="en-NZ" sz="2000" dirty="0"/>
              <a:t>regarding travel allowances and legitimate </a:t>
            </a:r>
            <a:r>
              <a:rPr lang="en-NZ" sz="2000" dirty="0" smtClean="0"/>
              <a:t>expenses</a:t>
            </a:r>
            <a:endParaRPr lang="en-NZ" sz="2000" dirty="0"/>
          </a:p>
          <a:p>
            <a:r>
              <a:rPr lang="en-NZ" sz="2000" dirty="0" smtClean="0"/>
              <a:t>Salaries following the election:</a:t>
            </a:r>
          </a:p>
          <a:p>
            <a:pPr marL="342900" indent="-342900">
              <a:buFont typeface="Wingdings" panose="05000000000000000000" pitchFamily="2" charset="2"/>
              <a:buChar char="ü"/>
            </a:pPr>
            <a:r>
              <a:rPr lang="en-NZ" sz="2000" dirty="0" smtClean="0"/>
              <a:t>Mayor – total remuneration package $134,000 </a:t>
            </a:r>
          </a:p>
          <a:p>
            <a:pPr marL="342900" indent="-342900">
              <a:buFont typeface="Wingdings" panose="05000000000000000000" pitchFamily="2" charset="2"/>
              <a:buChar char="ü"/>
            </a:pPr>
            <a:r>
              <a:rPr lang="en-NZ" sz="2000" dirty="0" smtClean="0"/>
              <a:t>Councillor minimum base rate - $31,853</a:t>
            </a:r>
          </a:p>
          <a:p>
            <a:pPr marL="342900" indent="-342900">
              <a:buFont typeface="Wingdings" panose="05000000000000000000" pitchFamily="2" charset="2"/>
              <a:buChar char="ü"/>
            </a:pPr>
            <a:r>
              <a:rPr lang="en-NZ" sz="2000" dirty="0" smtClean="0"/>
              <a:t>Community Board Member</a:t>
            </a:r>
          </a:p>
          <a:p>
            <a:pPr marL="285750" indent="-285750">
              <a:buFont typeface="Wingdings" panose="05000000000000000000" pitchFamily="2" charset="2"/>
              <a:buChar char="Ø"/>
            </a:pPr>
            <a:r>
              <a:rPr lang="en-NZ" sz="1600" dirty="0" smtClean="0"/>
              <a:t>Murupara and Tāneatua - $3,993</a:t>
            </a:r>
          </a:p>
          <a:p>
            <a:pPr marL="285750" indent="-285750">
              <a:buFont typeface="Wingdings" panose="05000000000000000000" pitchFamily="2" charset="2"/>
              <a:buChar char="Ø"/>
            </a:pPr>
            <a:r>
              <a:rPr lang="en-NZ" sz="1600" dirty="0" err="1" smtClean="0"/>
              <a:t>Rangitāiki</a:t>
            </a:r>
            <a:r>
              <a:rPr lang="en-NZ" sz="1600" dirty="0" smtClean="0"/>
              <a:t> - $5,180</a:t>
            </a:r>
          </a:p>
          <a:p>
            <a:pPr marL="285750" indent="-285750">
              <a:buFont typeface="Wingdings" panose="05000000000000000000" pitchFamily="2" charset="2"/>
              <a:buChar char="Ø"/>
            </a:pPr>
            <a:r>
              <a:rPr lang="en-NZ" sz="1600" dirty="0" smtClean="0"/>
              <a:t>Whakatāne-Ōhope - $8,660</a:t>
            </a:r>
          </a:p>
          <a:p>
            <a:endParaRPr lang="en-NZ"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392" y="3939902"/>
            <a:ext cx="792879" cy="650161"/>
          </a:xfrm>
          <a:prstGeom prst="rect">
            <a:avLst/>
          </a:prstGeom>
        </p:spPr>
      </p:pic>
    </p:spTree>
    <p:extLst>
      <p:ext uri="{BB962C8B-B14F-4D97-AF65-F5344CB8AC3E}">
        <p14:creationId xmlns:p14="http://schemas.microsoft.com/office/powerpoint/2010/main" val="2924179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WDC Colours">
      <a:dk1>
        <a:srgbClr val="3F3F3F"/>
      </a:dk1>
      <a:lt1>
        <a:sysClr val="window" lastClr="FFFFFF"/>
      </a:lt1>
      <a:dk2>
        <a:srgbClr val="00447C"/>
      </a:dk2>
      <a:lt2>
        <a:srgbClr val="FFFFFF"/>
      </a:lt2>
      <a:accent1>
        <a:srgbClr val="F78E1E"/>
      </a:accent1>
      <a:accent2>
        <a:srgbClr val="0093D0"/>
      </a:accent2>
      <a:accent3>
        <a:srgbClr val="F78E1E"/>
      </a:accent3>
      <a:accent4>
        <a:srgbClr val="0093D0"/>
      </a:accent4>
      <a:accent5>
        <a:srgbClr val="F78E1E"/>
      </a:accent5>
      <a:accent6>
        <a:srgbClr val="0093D0"/>
      </a:accent6>
      <a:hlink>
        <a:srgbClr val="0093D0"/>
      </a:hlink>
      <a:folHlink>
        <a:srgbClr val="0093D0"/>
      </a:folHlink>
    </a:clrScheme>
    <a:fontScheme name="Calibri Light">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69BC14198B914B00A714316109F088DF" version="1.0.0">
  <systemFields>
    <field name="Objective-Id">
      <value order="0">A1506577</value>
    </field>
    <field name="Objective-Title">
      <value order="0">Candidate Information Evening Presentation</value>
    </field>
    <field name="Objective-Description">
      <value order="0"/>
    </field>
    <field name="Objective-CreationStamp">
      <value order="0">2019-04-23T20:26:43Z</value>
    </field>
    <field name="Objective-IsApproved">
      <value order="0">false</value>
    </field>
    <field name="Objective-IsPublished">
      <value order="0">true</value>
    </field>
    <field name="Objective-DatePublished">
      <value order="0">2019-06-18T20:41:51Z</value>
    </field>
    <field name="Objective-ModificationStamp">
      <value order="0">2019-06-18T20:41:51Z</value>
    </field>
    <field name="Objective-Owner">
      <value order="0">Janie Storey</value>
    </field>
    <field name="Objective-Path">
      <value order="0">Whakatane District Council:Information Classification:Democratic process:Elections and representation reviews:2019 Triennial election:Information to Candidates and Candidate Information Evening</value>
    </field>
    <field name="Objective-Parent">
      <value order="0">Information to Candidates and Candidate Information Evening</value>
    </field>
    <field name="Objective-State">
      <value order="0">Published</value>
    </field>
    <field name="Objective-VersionId">
      <value order="0">vA2111420</value>
    </field>
    <field name="Objective-Version">
      <value order="0">8.0</value>
    </field>
    <field name="Objective-VersionNumber">
      <value order="0">13</value>
    </field>
    <field name="Objective-VersionComment">
      <value order="0"/>
    </field>
    <field name="Objective-FileNumber">
      <value order="0">07-01355</value>
    </field>
    <field name="Objective-Classification">
      <value order="0">Internal</value>
    </field>
    <field name="Objective-Caveats">
      <value order="0"/>
    </field>
  </systemFields>
  <catalogues>
    <catalogue name="Publication Type Catalogue" type="type" ori="id:cA4">
      <field name="Objective-Fields NOT required">
        <value order="0"/>
      </field>
      <field name="Objective-PublicationType">
        <value order="0">Presentation</value>
      </field>
      <field name="Objective-Records - day box number">
        <value order="0"/>
      </field>
      <field name="Objective--- To (Lookup list)">
        <value order="0"/>
      </field>
      <field name="Objective--- To (free text)">
        <value order="0"/>
      </field>
      <field name="Objective--- From">
        <value order="0"/>
      </field>
      <field name="Objective--- Correspondence Date">
        <value order="0"/>
      </field>
      <field name="Objective--- Organisation Name">
        <value order="0"/>
      </field>
      <field name="Objective-Metadata Inheritance">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69BC14198B914B00A714316109F088DF"/>
  </ds:schemaRefs>
</ds:datastoreItem>
</file>

<file path=docProps/app.xml><?xml version="1.0" encoding="utf-8"?>
<Properties xmlns="http://schemas.openxmlformats.org/officeDocument/2006/extended-properties" xmlns:vt="http://schemas.openxmlformats.org/officeDocument/2006/docPropsVTypes">
  <Template/>
  <TotalTime>779</TotalTime>
  <Words>2225</Words>
  <Application>Microsoft Office PowerPoint</Application>
  <PresentationFormat>On-screen Show (16:9)</PresentationFormat>
  <Paragraphs>356</Paragraphs>
  <Slides>38</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Tahoma</vt:lpstr>
      <vt:lpstr>Wingdings</vt:lpstr>
      <vt:lpstr>Office Theme</vt:lpstr>
      <vt:lpstr>ELECTIONS 2019    </vt:lpstr>
      <vt:lpstr>Housekeeping  </vt:lpstr>
      <vt:lpstr>Introduction </vt:lpstr>
      <vt:lpstr>Why stand for Council? </vt:lpstr>
      <vt:lpstr>Benefits  </vt:lpstr>
      <vt:lpstr>Roles of Elected Members</vt:lpstr>
      <vt:lpstr>Governance and Management </vt:lpstr>
      <vt:lpstr>Key Focus  </vt:lpstr>
      <vt:lpstr>Remuneration  </vt:lpstr>
      <vt:lpstr>Election Processes  </vt:lpstr>
      <vt:lpstr>General Electoral Information</vt:lpstr>
      <vt:lpstr>Key Election Dates</vt:lpstr>
      <vt:lpstr>Elections Required </vt:lpstr>
      <vt:lpstr>Elections Required </vt:lpstr>
      <vt:lpstr>Elections Required </vt:lpstr>
      <vt:lpstr>Electoral Systems    </vt:lpstr>
      <vt:lpstr>Electoral Roll   </vt:lpstr>
      <vt:lpstr>Candidate Eligibility   </vt:lpstr>
      <vt:lpstr>Candidate Eligibility   </vt:lpstr>
      <vt:lpstr>Nomination Process   </vt:lpstr>
      <vt:lpstr>Nomination Process   </vt:lpstr>
      <vt:lpstr>Nomination Process   </vt:lpstr>
      <vt:lpstr>Campaigning    </vt:lpstr>
      <vt:lpstr>Campaigning  </vt:lpstr>
      <vt:lpstr>Campaiging   </vt:lpstr>
      <vt:lpstr>Campaign Expenditure   </vt:lpstr>
      <vt:lpstr>Campaign Expenditure   </vt:lpstr>
      <vt:lpstr>Scrutineers   </vt:lpstr>
      <vt:lpstr>Results   </vt:lpstr>
      <vt:lpstr>Resources </vt:lpstr>
      <vt:lpstr>Contact us   </vt:lpstr>
      <vt:lpstr>Contact us   </vt:lpstr>
      <vt:lpstr>Being an Elected Member </vt:lpstr>
      <vt:lpstr>Do I have the skills?   </vt:lpstr>
      <vt:lpstr>Do I have the skills?   </vt:lpstr>
      <vt:lpstr>Post Election Training    </vt:lpstr>
      <vt:lpstr>District Health Board   </vt:lpstr>
      <vt:lpstr>Conclusion    </vt:lpstr>
    </vt:vector>
  </TitlesOfParts>
  <Company>Whakatane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Travers</dc:creator>
  <cp:lastModifiedBy>Janie Storey</cp:lastModifiedBy>
  <cp:revision>54</cp:revision>
  <dcterms:created xsi:type="dcterms:W3CDTF">2013-09-15T22:18:38Z</dcterms:created>
  <dcterms:modified xsi:type="dcterms:W3CDTF">2019-06-18T20:41:39Z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A1506577</vt:lpwstr>
  </property>
  <property fmtid="{D5CDD505-2E9C-101B-9397-08002B2CF9AE}" pid="4" name="Objective-Title">
    <vt:lpwstr>Candidate Information Evening Presentation</vt:lpwstr>
  </property>
  <property fmtid="{D5CDD505-2E9C-101B-9397-08002B2CF9AE}" pid="5" name="Objective-Description">
    <vt:lpwstr/>
  </property>
  <property fmtid="{D5CDD505-2E9C-101B-9397-08002B2CF9AE}" pid="6" name="Objective-CreationStamp">
    <vt:filetime>2019-04-23T20:27:01Z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2019-06-18T20:41:51Z</vt:filetime>
  </property>
  <property fmtid="{D5CDD505-2E9C-101B-9397-08002B2CF9AE}" pid="10" name="Objective-ModificationStamp">
    <vt:filetime>2019-06-18T20:41:51Z</vt:filetime>
  </property>
  <property fmtid="{D5CDD505-2E9C-101B-9397-08002B2CF9AE}" pid="11" name="Objective-Owner">
    <vt:lpwstr>Janie Storey</vt:lpwstr>
  </property>
  <property fmtid="{D5CDD505-2E9C-101B-9397-08002B2CF9AE}" pid="12" name="Objective-Path">
    <vt:lpwstr>Whakatane District Council:Information Classification:Democratic process:Elections and representation reviews:2019 Triennial election:Information to Candidates and Candidate Information Evening:</vt:lpwstr>
  </property>
  <property fmtid="{D5CDD505-2E9C-101B-9397-08002B2CF9AE}" pid="13" name="Objective-Parent">
    <vt:lpwstr>Information to Candidates and Candidate Information Evening</vt:lpwstr>
  </property>
  <property fmtid="{D5CDD505-2E9C-101B-9397-08002B2CF9AE}" pid="14" name="Objective-State">
    <vt:lpwstr>Published</vt:lpwstr>
  </property>
  <property fmtid="{D5CDD505-2E9C-101B-9397-08002B2CF9AE}" pid="15" name="Objective-VersionId">
    <vt:lpwstr>vA2111420</vt:lpwstr>
  </property>
  <property fmtid="{D5CDD505-2E9C-101B-9397-08002B2CF9AE}" pid="16" name="Objective-Version">
    <vt:lpwstr>8.0</vt:lpwstr>
  </property>
  <property fmtid="{D5CDD505-2E9C-101B-9397-08002B2CF9AE}" pid="17" name="Objective-VersionNumber">
    <vt:r8>13</vt:r8>
  </property>
  <property fmtid="{D5CDD505-2E9C-101B-9397-08002B2CF9AE}" pid="18" name="Objective-VersionComment">
    <vt:lpwstr/>
  </property>
  <property fmtid="{D5CDD505-2E9C-101B-9397-08002B2CF9AE}" pid="19" name="Objective-FileNumber">
    <vt:lpwstr>07-01355</vt:lpwstr>
  </property>
  <property fmtid="{D5CDD505-2E9C-101B-9397-08002B2CF9AE}" pid="20" name="Objective-Classification">
    <vt:lpwstr>[Inherited - Internal]</vt:lpwstr>
  </property>
  <property fmtid="{D5CDD505-2E9C-101B-9397-08002B2CF9AE}" pid="21" name="Objective-Caveats">
    <vt:lpwstr/>
  </property>
  <property fmtid="{D5CDD505-2E9C-101B-9397-08002B2CF9AE}" pid="22" name="Objective-Reference Type">
    <vt:lpwstr>Publication</vt:lpwstr>
  </property>
  <property fmtid="{D5CDD505-2E9C-101B-9397-08002B2CF9AE}" pid="23" name="Objective-Metadata Inheritance">
    <vt:lpwstr/>
  </property>
  <property fmtid="{D5CDD505-2E9C-101B-9397-08002B2CF9AE}" pid="24" name="Objective--- Correspondence Date">
    <vt:lpwstr/>
  </property>
  <property fmtid="{D5CDD505-2E9C-101B-9397-08002B2CF9AE}" pid="25" name="Objective--- From">
    <vt:lpwstr/>
  </property>
  <property fmtid="{D5CDD505-2E9C-101B-9397-08002B2CF9AE}" pid="26" name="Objective--- To (free text)">
    <vt:lpwstr/>
  </property>
  <property fmtid="{D5CDD505-2E9C-101B-9397-08002B2CF9AE}" pid="27" name="Objective-Records - day box number">
    <vt:lpwstr/>
  </property>
  <property fmtid="{D5CDD505-2E9C-101B-9397-08002B2CF9AE}" pid="28" name="Objective--- Organisation Name">
    <vt:lpwstr/>
  </property>
  <property fmtid="{D5CDD505-2E9C-101B-9397-08002B2CF9AE}" pid="29" name="Objective--- To (Lookup list)">
    <vt:lpwstr/>
  </property>
  <property fmtid="{D5CDD505-2E9C-101B-9397-08002B2CF9AE}" pid="30" name="Objective-Fields NOT required">
    <vt:lpwstr/>
  </property>
  <property fmtid="{D5CDD505-2E9C-101B-9397-08002B2CF9AE}" pid="31" name="Objective-Comment">
    <vt:lpwstr/>
  </property>
  <property fmtid="{D5CDD505-2E9C-101B-9397-08002B2CF9AE}" pid="32" name="Objective-Fields NOT required [system]">
    <vt:lpwstr/>
  </property>
  <property fmtid="{D5CDD505-2E9C-101B-9397-08002B2CF9AE}" pid="33" name="Objective-Reference Type [system]">
    <vt:lpwstr>Publication</vt:lpwstr>
  </property>
  <property fmtid="{D5CDD505-2E9C-101B-9397-08002B2CF9AE}" pid="34" name="Objective-Records - day box number [system]">
    <vt:lpwstr/>
  </property>
  <property fmtid="{D5CDD505-2E9C-101B-9397-08002B2CF9AE}" pid="35" name="Objective--- To (Lookup list) [system]">
    <vt:lpwstr/>
  </property>
  <property fmtid="{D5CDD505-2E9C-101B-9397-08002B2CF9AE}" pid="36" name="Objective--- To (free text) [system]">
    <vt:lpwstr/>
  </property>
  <property fmtid="{D5CDD505-2E9C-101B-9397-08002B2CF9AE}" pid="37" name="Objective--- From [system]">
    <vt:lpwstr/>
  </property>
  <property fmtid="{D5CDD505-2E9C-101B-9397-08002B2CF9AE}" pid="38" name="Objective--- Correspondence Date [system]">
    <vt:lpwstr/>
  </property>
  <property fmtid="{D5CDD505-2E9C-101B-9397-08002B2CF9AE}" pid="39" name="Objective--- Organisation Name [system]">
    <vt:lpwstr/>
  </property>
  <property fmtid="{D5CDD505-2E9C-101B-9397-08002B2CF9AE}" pid="40" name="Objective-Metadata Inheritance [system]">
    <vt:lpwstr/>
  </property>
  <property fmtid="{D5CDD505-2E9C-101B-9397-08002B2CF9AE}" pid="41" name="Objective-PublicationType">
    <vt:lpwstr>Presentation</vt:lpwstr>
  </property>
  <property fmtid="{D5CDD505-2E9C-101B-9397-08002B2CF9AE}" pid="42" name="Objective-PublicationType [system]">
    <vt:lpwstr>Presentation</vt:lpwstr>
  </property>
</Properties>
</file>